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66" r:id="rId4"/>
    <p:sldId id="276" r:id="rId5"/>
    <p:sldId id="273" r:id="rId6"/>
    <p:sldId id="275" r:id="rId7"/>
    <p:sldId id="267" r:id="rId8"/>
    <p:sldId id="269" r:id="rId9"/>
    <p:sldId id="274" r:id="rId10"/>
    <p:sldId id="258" r:id="rId11"/>
    <p:sldId id="268" r:id="rId12"/>
    <p:sldId id="270" r:id="rId13"/>
    <p:sldId id="272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93E7E-3F09-4B45-9111-6AF0BBC478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66A67A-801F-4131-A5F3-EF3AD9BAF7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BF7691-676E-41FF-BC05-5155DFB62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074D-E071-4C27-B6DE-67DF60B813E0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1E78C-4012-46B4-985B-6F53F339B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AC71A9-D93D-4576-A5CF-C8408A347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D150C-B75C-40FD-9B6A-FCA1943955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3584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206F1-5120-4C47-AF94-3B952E35F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4E6ED1-8128-48D1-AD8D-081B14CA5E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F9297E-1FAD-4FF3-A990-CE4CFB740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074D-E071-4C27-B6DE-67DF60B813E0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FBA1FA-16F3-406E-AE09-F22DED566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C31EDE-4374-4A26-86F1-4315C1C1A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D150C-B75C-40FD-9B6A-FCA1943955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3556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97BB7A-E282-45F5-98D9-B694D2F877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E98EE9-0893-44FF-9CA7-57B95683E3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6FCB57-44CB-4E4C-BC0B-60D19F1E5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074D-E071-4C27-B6DE-67DF60B813E0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DA135B-3B1E-4B59-AABF-801655BC8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18BC2-9D08-4305-B980-DC26550B5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D150C-B75C-40FD-9B6A-FCA1943955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81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E6B79-64CC-4435-AB46-E032EB63C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33B47-D9A7-4876-9194-7FAFB58E1F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D77FE-6010-4D37-88E3-75133E4BE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074D-E071-4C27-B6DE-67DF60B813E0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46F8F0-5788-4FA2-A863-EC8B073F2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E3BAF3-104C-4E7D-B995-62561BE5F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D150C-B75C-40FD-9B6A-FCA1943955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5515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17E53-DAD0-4475-9479-22957D60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5F0A1A-356D-4FA1-AB2B-9946F5487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9A2A5-C1FC-42C0-B07F-E61E2DCD9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074D-E071-4C27-B6DE-67DF60B813E0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C98AC-EF59-4DFC-9D11-FDFDF636E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C5558-E185-49E5-8F41-EE20EE575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D150C-B75C-40FD-9B6A-FCA1943955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907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933C3-5CE7-4DF0-BEE5-5847B0D6C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97E3E-B332-4D9B-925D-2ED0A3535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864DD2-31E5-4981-84FD-B7142D34E3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1520AE-1A8B-4FBD-9ED6-BFB3BF330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074D-E071-4C27-B6DE-67DF60B813E0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4DE72B-CBFE-4737-994A-DE267B93D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675558-D044-496D-B524-7F34083A7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D150C-B75C-40FD-9B6A-FCA1943955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004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3F83C-90D8-4AB2-8A0A-7BD12BDB0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E9D6D7-7D3F-46EA-9D77-859F18D126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9DE41A-3030-4ACA-9C44-4EAB284B7E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5B17EC-1A91-4CC5-890A-17D4AD2FB4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5AA0B7-F7D6-4AFB-A09F-C36F849353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92CCCE-7A9A-438E-B103-5EB22653C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074D-E071-4C27-B6DE-67DF60B813E0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BA0C1D-4A67-4541-ABA9-46ED04228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43FD8E-23A0-401E-AAE2-0D98A5105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D150C-B75C-40FD-9B6A-FCA1943955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459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4429F-5BFC-4C39-9116-F6F9D3F26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267E56-3D84-4ED0-8FD4-CEC588AB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074D-E071-4C27-B6DE-67DF60B813E0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54D081-2057-4357-BC96-E4A20D773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EB9A26-0607-4E29-8AD3-479C7E5A0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D150C-B75C-40FD-9B6A-FCA1943955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46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F1E3D8-9CC7-4339-B456-C308C1A65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074D-E071-4C27-B6DE-67DF60B813E0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D984F2-269D-435D-B61B-3BA009E23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CD3163-FBE9-48AE-9F06-C03D47C44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D150C-B75C-40FD-9B6A-FCA1943955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4898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29922-6E25-4023-9D38-A5A52D239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17D59-2F59-4117-AAD8-A427FE3FF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6D0E3B-8FA3-4A0C-BCA3-182CD85F5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58F2B8-F952-4910-B56B-810BA1EE2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074D-E071-4C27-B6DE-67DF60B813E0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D23E46-2E6F-4FA2-911C-A7C567873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8C75CF-6F70-420C-A82B-1544A46E5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D150C-B75C-40FD-9B6A-FCA1943955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5226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ACF32-3620-4A9B-8BAF-9C2CBD075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9ACB7A-AF32-4CE5-8657-864CA61F38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C3B2D7-53B2-42DE-AFE7-F37A44A68D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66B913-A3ED-4B5D-B510-10A256737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074D-E071-4C27-B6DE-67DF60B813E0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8EE0E2-5494-4D2D-95F8-36FE707BB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8EC9F5-9B51-41A0-AF6D-C5978D00B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D150C-B75C-40FD-9B6A-FCA1943955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063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1851AC-9250-41DA-B2F7-AB27A9261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96F978-90A8-4F6E-9021-8AC99565B9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8663E-AFC3-4840-BAF7-3D01E26C9B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9074D-E071-4C27-B6DE-67DF60B813E0}" type="datetimeFigureOut">
              <a:rPr lang="en-GB" smtClean="0"/>
              <a:t>06/07/2020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0BDCF4-80F2-4CE1-9E7F-33A2229A74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A68783-AC48-4241-9F87-3E9635D477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D150C-B75C-40FD-9B6A-FCA1943955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202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nrich.maths.org/15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nrich.maths.org/15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nrich.maths.org/eggsinbaskets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nrich.maths.org/7506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4423" y="1677158"/>
            <a:ext cx="4418740" cy="34482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9317" y="1223889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Starter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A45812-8C54-4905-BA57-D4D20DB50A98}"/>
              </a:ext>
            </a:extLst>
          </p:cNvPr>
          <p:cNvSpPr txBox="1"/>
          <p:nvPr/>
        </p:nvSpPr>
        <p:spPr>
          <a:xfrm>
            <a:off x="116114" y="145143"/>
            <a:ext cx="110257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6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July. Lesson 1. Problem solving by working systematically</a:t>
            </a:r>
          </a:p>
        </p:txBody>
      </p:sp>
    </p:spTree>
    <p:extLst>
      <p:ext uri="{BB962C8B-B14F-4D97-AF65-F5344CB8AC3E}">
        <p14:creationId xmlns:p14="http://schemas.microsoft.com/office/powerpoint/2010/main" val="3623917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DC962D-A324-43DB-A468-F5340EE12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60" y="803287"/>
            <a:ext cx="3619048" cy="58095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56B60532-59C9-4119-8A2C-A3779C8775DB}"/>
              </a:ext>
            </a:extLst>
          </p:cNvPr>
          <p:cNvSpPr/>
          <p:nvPr/>
        </p:nvSpPr>
        <p:spPr>
          <a:xfrm>
            <a:off x="725714" y="1771505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0537176-C36E-4CCA-9B7E-5AEA049C7CFA}"/>
              </a:ext>
            </a:extLst>
          </p:cNvPr>
          <p:cNvSpPr/>
          <p:nvPr/>
        </p:nvSpPr>
        <p:spPr>
          <a:xfrm>
            <a:off x="1640114" y="1771505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28DE2D6-9298-4A3A-8F6C-39022CE48135}"/>
              </a:ext>
            </a:extLst>
          </p:cNvPr>
          <p:cNvSpPr/>
          <p:nvPr/>
        </p:nvSpPr>
        <p:spPr>
          <a:xfrm>
            <a:off x="3382861" y="1771505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76BD848-5111-422F-8C15-B40B50690094}"/>
              </a:ext>
            </a:extLst>
          </p:cNvPr>
          <p:cNvSpPr/>
          <p:nvPr/>
        </p:nvSpPr>
        <p:spPr>
          <a:xfrm>
            <a:off x="4281707" y="1771505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EE2C4C5-800B-4662-9F2D-A3959841F7A6}"/>
              </a:ext>
            </a:extLst>
          </p:cNvPr>
          <p:cNvSpPr/>
          <p:nvPr/>
        </p:nvSpPr>
        <p:spPr>
          <a:xfrm>
            <a:off x="5180553" y="1764629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B0DA298-9A55-45E4-A11C-2DAA72562CB8}"/>
              </a:ext>
            </a:extLst>
          </p:cNvPr>
          <p:cNvSpPr/>
          <p:nvPr/>
        </p:nvSpPr>
        <p:spPr>
          <a:xfrm>
            <a:off x="6125015" y="1771505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E7E1A54-D800-4DE7-BE19-4F2506D4D684}"/>
              </a:ext>
            </a:extLst>
          </p:cNvPr>
          <p:cNvSpPr/>
          <p:nvPr/>
        </p:nvSpPr>
        <p:spPr>
          <a:xfrm>
            <a:off x="7053936" y="1785067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4FD674F-8705-49A8-AA6C-8E9CA34E86F3}"/>
              </a:ext>
            </a:extLst>
          </p:cNvPr>
          <p:cNvSpPr/>
          <p:nvPr/>
        </p:nvSpPr>
        <p:spPr>
          <a:xfrm>
            <a:off x="7908199" y="1786242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F8385F6-E200-4AEE-9D8B-18FE958AB436}"/>
              </a:ext>
            </a:extLst>
          </p:cNvPr>
          <p:cNvSpPr/>
          <p:nvPr/>
        </p:nvSpPr>
        <p:spPr>
          <a:xfrm>
            <a:off x="2452907" y="1746407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11CD31F-D83A-40C7-B760-4F44B5D817AD}"/>
              </a:ext>
            </a:extLst>
          </p:cNvPr>
          <p:cNvSpPr/>
          <p:nvPr/>
        </p:nvSpPr>
        <p:spPr>
          <a:xfrm>
            <a:off x="8796683" y="1785067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0ADA35B-955A-4232-9C00-E2AEC2559FF5}"/>
              </a:ext>
            </a:extLst>
          </p:cNvPr>
          <p:cNvSpPr txBox="1"/>
          <p:nvPr/>
        </p:nvSpPr>
        <p:spPr>
          <a:xfrm>
            <a:off x="798283" y="2508890"/>
            <a:ext cx="8723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	2	3	4	5	6	7	8	9       10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BA6E5CF-2850-48A3-9617-B148126F0277}"/>
              </a:ext>
            </a:extLst>
          </p:cNvPr>
          <p:cNvSpPr txBox="1"/>
          <p:nvPr/>
        </p:nvSpPr>
        <p:spPr>
          <a:xfrm>
            <a:off x="798283" y="4332256"/>
            <a:ext cx="886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11	12	13	14	15	16	17	18	19      20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2796A64-672D-4585-9587-08454F872A65}"/>
              </a:ext>
            </a:extLst>
          </p:cNvPr>
          <p:cNvSpPr/>
          <p:nvPr/>
        </p:nvSpPr>
        <p:spPr>
          <a:xfrm>
            <a:off x="725714" y="3462784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375835A-2CA9-4678-AAE2-B550B4383A29}"/>
              </a:ext>
            </a:extLst>
          </p:cNvPr>
          <p:cNvSpPr/>
          <p:nvPr/>
        </p:nvSpPr>
        <p:spPr>
          <a:xfrm>
            <a:off x="1640114" y="3462784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9A333CCC-205A-41ED-A5F9-78E3AAC5A9FC}"/>
              </a:ext>
            </a:extLst>
          </p:cNvPr>
          <p:cNvSpPr/>
          <p:nvPr/>
        </p:nvSpPr>
        <p:spPr>
          <a:xfrm>
            <a:off x="3382861" y="3462784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5AD084F2-D813-456B-8621-3A4FDEC4CDCF}"/>
              </a:ext>
            </a:extLst>
          </p:cNvPr>
          <p:cNvSpPr/>
          <p:nvPr/>
        </p:nvSpPr>
        <p:spPr>
          <a:xfrm>
            <a:off x="4281707" y="3462784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4C36FC5E-FFA1-45E3-BC20-5F7F584AE7A2}"/>
              </a:ext>
            </a:extLst>
          </p:cNvPr>
          <p:cNvSpPr/>
          <p:nvPr/>
        </p:nvSpPr>
        <p:spPr>
          <a:xfrm>
            <a:off x="5180553" y="3455908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B3A96C60-D784-43E8-91E0-77AE7D62A7B4}"/>
              </a:ext>
            </a:extLst>
          </p:cNvPr>
          <p:cNvSpPr/>
          <p:nvPr/>
        </p:nvSpPr>
        <p:spPr>
          <a:xfrm>
            <a:off x="6125015" y="3462784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C95AA2F1-07A6-4C87-B389-2504AA92D2F3}"/>
              </a:ext>
            </a:extLst>
          </p:cNvPr>
          <p:cNvSpPr/>
          <p:nvPr/>
        </p:nvSpPr>
        <p:spPr>
          <a:xfrm>
            <a:off x="7053936" y="3476346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6F0756F-41E7-4928-8786-9289A8CBBA64}"/>
              </a:ext>
            </a:extLst>
          </p:cNvPr>
          <p:cNvSpPr/>
          <p:nvPr/>
        </p:nvSpPr>
        <p:spPr>
          <a:xfrm>
            <a:off x="7908199" y="3477521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A6D069E-F2EC-4346-B362-9192A57645D1}"/>
              </a:ext>
            </a:extLst>
          </p:cNvPr>
          <p:cNvSpPr/>
          <p:nvPr/>
        </p:nvSpPr>
        <p:spPr>
          <a:xfrm>
            <a:off x="2452907" y="3437686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B4B7C20-2C68-43FF-8270-C51CFCDD2D31}"/>
              </a:ext>
            </a:extLst>
          </p:cNvPr>
          <p:cNvSpPr/>
          <p:nvPr/>
        </p:nvSpPr>
        <p:spPr>
          <a:xfrm>
            <a:off x="8796683" y="3476346"/>
            <a:ext cx="638629" cy="58095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7D1338D-D1C0-482E-A602-055AD87B0B08}"/>
              </a:ext>
            </a:extLst>
          </p:cNvPr>
          <p:cNvSpPr/>
          <p:nvPr/>
        </p:nvSpPr>
        <p:spPr>
          <a:xfrm>
            <a:off x="1901368" y="1972781"/>
            <a:ext cx="130629" cy="18741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0962E4B9-7B1C-484F-BD63-6DD4C1DEAAB2}"/>
              </a:ext>
            </a:extLst>
          </p:cNvPr>
          <p:cNvSpPr/>
          <p:nvPr/>
        </p:nvSpPr>
        <p:spPr>
          <a:xfrm>
            <a:off x="3644118" y="2001923"/>
            <a:ext cx="130629" cy="18741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4367BE82-C664-4EC4-BE4A-69E9A037FCF6}"/>
              </a:ext>
            </a:extLst>
          </p:cNvPr>
          <p:cNvSpPr/>
          <p:nvPr/>
        </p:nvSpPr>
        <p:spPr>
          <a:xfrm>
            <a:off x="5427299" y="2001923"/>
            <a:ext cx="130629" cy="18741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79F98EA4-CAB4-42E0-815D-B00CE145F3A9}"/>
              </a:ext>
            </a:extLst>
          </p:cNvPr>
          <p:cNvSpPr/>
          <p:nvPr/>
        </p:nvSpPr>
        <p:spPr>
          <a:xfrm>
            <a:off x="7309481" y="2001923"/>
            <a:ext cx="130629" cy="18741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D4149A35-5264-4F30-8687-2E239813F0B0}"/>
              </a:ext>
            </a:extLst>
          </p:cNvPr>
          <p:cNvSpPr/>
          <p:nvPr/>
        </p:nvSpPr>
        <p:spPr>
          <a:xfrm>
            <a:off x="9050682" y="2046517"/>
            <a:ext cx="130629" cy="18741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1BEE494-C4A3-4AC5-8E11-4BBE9BD7DF0E}"/>
              </a:ext>
            </a:extLst>
          </p:cNvPr>
          <p:cNvSpPr/>
          <p:nvPr/>
        </p:nvSpPr>
        <p:spPr>
          <a:xfrm>
            <a:off x="1886853" y="3682805"/>
            <a:ext cx="130629" cy="18741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BA3C8A9-64E1-4A0F-B494-C5F8C1D46102}"/>
              </a:ext>
            </a:extLst>
          </p:cNvPr>
          <p:cNvSpPr/>
          <p:nvPr/>
        </p:nvSpPr>
        <p:spPr>
          <a:xfrm>
            <a:off x="3585018" y="3714158"/>
            <a:ext cx="130629" cy="18741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2764955F-8160-4612-96B7-020C07958744}"/>
              </a:ext>
            </a:extLst>
          </p:cNvPr>
          <p:cNvSpPr/>
          <p:nvPr/>
        </p:nvSpPr>
        <p:spPr>
          <a:xfrm>
            <a:off x="5457361" y="3634454"/>
            <a:ext cx="130629" cy="18741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3DA16ABE-3BDF-4E15-BB78-BD5E49AE5816}"/>
              </a:ext>
            </a:extLst>
          </p:cNvPr>
          <p:cNvSpPr/>
          <p:nvPr/>
        </p:nvSpPr>
        <p:spPr>
          <a:xfrm>
            <a:off x="7301714" y="3697205"/>
            <a:ext cx="130629" cy="18741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DB164186-D59B-4571-A569-0BFC9517C3AE}"/>
              </a:ext>
            </a:extLst>
          </p:cNvPr>
          <p:cNvSpPr/>
          <p:nvPr/>
        </p:nvSpPr>
        <p:spPr>
          <a:xfrm>
            <a:off x="9115996" y="3714158"/>
            <a:ext cx="130629" cy="18741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5503D138-1DBE-4266-B873-9678DA9143E1}"/>
              </a:ext>
            </a:extLst>
          </p:cNvPr>
          <p:cNvSpPr/>
          <p:nvPr/>
        </p:nvSpPr>
        <p:spPr>
          <a:xfrm>
            <a:off x="660399" y="5428343"/>
            <a:ext cx="130629" cy="18741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941CCEE-5B68-4431-850C-58392E2607DD}"/>
              </a:ext>
            </a:extLst>
          </p:cNvPr>
          <p:cNvSpPr txBox="1"/>
          <p:nvPr/>
        </p:nvSpPr>
        <p:spPr>
          <a:xfrm>
            <a:off x="871560" y="5291217"/>
            <a:ext cx="841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icing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27D79822-40DB-42D6-9E94-B89C61C3386F}"/>
              </a:ext>
            </a:extLst>
          </p:cNvPr>
          <p:cNvSpPr/>
          <p:nvPr/>
        </p:nvSpPr>
        <p:spPr>
          <a:xfrm>
            <a:off x="2061007" y="3733353"/>
            <a:ext cx="145150" cy="18622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95B5334A-6291-4E4D-818C-BC047E6EF2C4}"/>
              </a:ext>
            </a:extLst>
          </p:cNvPr>
          <p:cNvSpPr/>
          <p:nvPr/>
        </p:nvSpPr>
        <p:spPr>
          <a:xfrm>
            <a:off x="8211952" y="2069178"/>
            <a:ext cx="145150" cy="18622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C17CBA4-AD44-4644-894F-9921FD39B090}"/>
              </a:ext>
            </a:extLst>
          </p:cNvPr>
          <p:cNvSpPr/>
          <p:nvPr/>
        </p:nvSpPr>
        <p:spPr>
          <a:xfrm>
            <a:off x="5302364" y="1845680"/>
            <a:ext cx="145150" cy="18622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E13A09A4-CE93-4CE3-87D0-8FA351E0110D}"/>
              </a:ext>
            </a:extLst>
          </p:cNvPr>
          <p:cNvSpPr/>
          <p:nvPr/>
        </p:nvSpPr>
        <p:spPr>
          <a:xfrm>
            <a:off x="2720382" y="1968866"/>
            <a:ext cx="145150" cy="18622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0AB3DAA-1692-4A71-8D00-55761B24C2CE}"/>
              </a:ext>
            </a:extLst>
          </p:cNvPr>
          <p:cNvSpPr/>
          <p:nvPr/>
        </p:nvSpPr>
        <p:spPr>
          <a:xfrm>
            <a:off x="4551254" y="3746384"/>
            <a:ext cx="145150" cy="18622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8F9FF9FC-462F-4508-B920-14C2266E5638}"/>
              </a:ext>
            </a:extLst>
          </p:cNvPr>
          <p:cNvSpPr/>
          <p:nvPr/>
        </p:nvSpPr>
        <p:spPr>
          <a:xfrm>
            <a:off x="7138415" y="3673707"/>
            <a:ext cx="145150" cy="18622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1895D312-D0E5-4A91-A425-E269D371C5FC}"/>
              </a:ext>
            </a:extLst>
          </p:cNvPr>
          <p:cNvSpPr/>
          <p:nvPr/>
        </p:nvSpPr>
        <p:spPr>
          <a:xfrm>
            <a:off x="645878" y="5924285"/>
            <a:ext cx="145150" cy="18622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429EA6C-0ABC-458E-A5B8-D527D1F8984D}"/>
              </a:ext>
            </a:extLst>
          </p:cNvPr>
          <p:cNvSpPr txBox="1"/>
          <p:nvPr/>
        </p:nvSpPr>
        <p:spPr>
          <a:xfrm>
            <a:off x="871559" y="5788513"/>
            <a:ext cx="1144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cherry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80B02586-BBCA-4615-9E6D-6113F7E4863D}"/>
              </a:ext>
            </a:extLst>
          </p:cNvPr>
          <p:cNvSpPr/>
          <p:nvPr/>
        </p:nvSpPr>
        <p:spPr>
          <a:xfrm>
            <a:off x="653138" y="6405104"/>
            <a:ext cx="145150" cy="148547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90B89BE-1B77-4606-9108-1AA7C12DF397}"/>
              </a:ext>
            </a:extLst>
          </p:cNvPr>
          <p:cNvSpPr/>
          <p:nvPr/>
        </p:nvSpPr>
        <p:spPr>
          <a:xfrm>
            <a:off x="3752968" y="1845490"/>
            <a:ext cx="145150" cy="148547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F5C533FF-9BF4-4493-AAB5-1632B97A9941}"/>
              </a:ext>
            </a:extLst>
          </p:cNvPr>
          <p:cNvSpPr/>
          <p:nvPr/>
        </p:nvSpPr>
        <p:spPr>
          <a:xfrm>
            <a:off x="7221878" y="1864520"/>
            <a:ext cx="145150" cy="148547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A3F52573-79E8-4CB5-BA08-E9F53EA8E6B0}"/>
              </a:ext>
            </a:extLst>
          </p:cNvPr>
          <p:cNvSpPr/>
          <p:nvPr/>
        </p:nvSpPr>
        <p:spPr>
          <a:xfrm>
            <a:off x="1836050" y="3520304"/>
            <a:ext cx="145150" cy="148547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704FB4CA-E464-4F4E-AD7D-863A20D8F3C0}"/>
              </a:ext>
            </a:extLst>
          </p:cNvPr>
          <p:cNvSpPr/>
          <p:nvPr/>
        </p:nvSpPr>
        <p:spPr>
          <a:xfrm>
            <a:off x="5550657" y="3810346"/>
            <a:ext cx="145150" cy="148547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5ECE9740-CB15-4745-92EE-83FE680A581C}"/>
              </a:ext>
            </a:extLst>
          </p:cNvPr>
          <p:cNvSpPr/>
          <p:nvPr/>
        </p:nvSpPr>
        <p:spPr>
          <a:xfrm>
            <a:off x="8918494" y="3668851"/>
            <a:ext cx="145150" cy="148547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454D8B1-9EAA-4E84-BDCD-20BAAF1743E5}"/>
              </a:ext>
            </a:extLst>
          </p:cNvPr>
          <p:cNvSpPr txBox="1"/>
          <p:nvPr/>
        </p:nvSpPr>
        <p:spPr>
          <a:xfrm>
            <a:off x="923062" y="6248544"/>
            <a:ext cx="2605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chocolate button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F1C82CF-6A04-4D44-B2BA-6CF1049D4D0F}"/>
              </a:ext>
            </a:extLst>
          </p:cNvPr>
          <p:cNvSpPr txBox="1"/>
          <p:nvPr/>
        </p:nvSpPr>
        <p:spPr>
          <a:xfrm>
            <a:off x="4281707" y="5335388"/>
            <a:ext cx="7118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Biscuits 1, 5, 7, 11, 13, 17 and 19 have nothing on. This is because these numbers are prime numbers and don’t appear in the 2, 3 or 4x table.</a:t>
            </a:r>
            <a:endParaRPr lang="en-GB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03CADDB-1A83-4A5F-8B89-3F4DBBE0DE82}"/>
              </a:ext>
            </a:extLst>
          </p:cNvPr>
          <p:cNvSpPr txBox="1"/>
          <p:nvPr/>
        </p:nvSpPr>
        <p:spPr>
          <a:xfrm>
            <a:off x="4640064" y="891226"/>
            <a:ext cx="1574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537826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27359D4-6BB8-41CD-97B0-40D3C3F351B5}"/>
              </a:ext>
            </a:extLst>
          </p:cNvPr>
          <p:cNvSpPr/>
          <p:nvPr/>
        </p:nvSpPr>
        <p:spPr>
          <a:xfrm>
            <a:off x="682173" y="1846054"/>
            <a:ext cx="95576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Verdana" panose="020B0604030504040204" pitchFamily="34" charset="0"/>
              </a:rPr>
              <a:t>If there was 1 egg in the brown basket, no eggs in the red basket and 3 eggs in the pink basket, that would only make 4 eggs.</a:t>
            </a:r>
            <a:r>
              <a:rPr lang="en-GB" dirty="0"/>
              <a:t/>
            </a:r>
            <a:br>
              <a:rPr lang="en-GB" dirty="0"/>
            </a:br>
            <a:r>
              <a:rPr lang="en-GB" dirty="0">
                <a:solidFill>
                  <a:srgbClr val="000000"/>
                </a:solidFill>
                <a:latin typeface="Verdana" panose="020B0604030504040204" pitchFamily="34" charset="0"/>
              </a:rPr>
              <a:t>If there were 2 eggs in the brown basket, 1 egg in the red basket and 4 eggs in the pink basket, this only makes 7 eggs.</a:t>
            </a:r>
            <a:r>
              <a:rPr lang="en-GB" dirty="0"/>
              <a:t/>
            </a:r>
            <a:br>
              <a:rPr lang="en-GB" dirty="0"/>
            </a:br>
            <a:r>
              <a:rPr lang="en-GB" dirty="0">
                <a:solidFill>
                  <a:srgbClr val="000000"/>
                </a:solidFill>
                <a:latin typeface="Verdana" panose="020B0604030504040204" pitchFamily="34" charset="0"/>
              </a:rPr>
              <a:t>So finally, if there were 3 eggs in the brown basket, 2 eggs in the red basket and 5 eggs in the pink basket, there would be 10 eggs altogether.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82173" y="942536"/>
            <a:ext cx="3645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Eggs in baskets: Answer</a:t>
            </a:r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024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CD97DF-6D80-49A7-A764-691FA0293AA2}"/>
              </a:ext>
            </a:extLst>
          </p:cNvPr>
          <p:cNvSpPr txBox="1"/>
          <p:nvPr/>
        </p:nvSpPr>
        <p:spPr>
          <a:xfrm>
            <a:off x="159656" y="810648"/>
            <a:ext cx="11480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This problem is solved mostly using systematic working with a little trial and error at the end.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The first and second card add to make 15, so the first step is to find all the possible combinations that make 15.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1 + 14, 2 + 13, 3 + 12, 4 + 11, 5 + 10, 6 + 9, 7 + 8, 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The second and the 3</a:t>
            </a:r>
            <a:r>
              <a:rPr lang="en-GB" sz="2000" baseline="30000" dirty="0">
                <a:latin typeface="Comic Sans MS" panose="030F0702030302020204" pitchFamily="66" charset="0"/>
              </a:rPr>
              <a:t>rd</a:t>
            </a:r>
            <a:r>
              <a:rPr lang="en-GB" sz="2000" dirty="0">
                <a:latin typeface="Comic Sans MS" panose="030F0702030302020204" pitchFamily="66" charset="0"/>
              </a:rPr>
              <a:t> digit add to make 20, and we know the 2</a:t>
            </a:r>
            <a:r>
              <a:rPr lang="en-GB" sz="2000" baseline="30000" dirty="0">
                <a:latin typeface="Comic Sans MS" panose="030F0702030302020204" pitchFamily="66" charset="0"/>
              </a:rPr>
              <a:t>nd</a:t>
            </a:r>
            <a:r>
              <a:rPr lang="en-GB" sz="2000" dirty="0">
                <a:latin typeface="Comic Sans MS" panose="030F0702030302020204" pitchFamily="66" charset="0"/>
              </a:rPr>
              <a:t> digit must be one of the numbers above. 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However, it can’t be 1, 2,3 or 4 in the second position as that would need a card greater than 15 in 3</a:t>
            </a:r>
            <a:r>
              <a:rPr lang="en-GB" sz="2000" baseline="30000" dirty="0">
                <a:latin typeface="Comic Sans MS" panose="030F0702030302020204" pitchFamily="66" charset="0"/>
              </a:rPr>
              <a:t>rd</a:t>
            </a:r>
            <a:r>
              <a:rPr lang="en-GB" sz="2000" dirty="0">
                <a:latin typeface="Comic Sans MS" panose="030F0702030302020204" pitchFamily="66" charset="0"/>
              </a:rPr>
              <a:t> place to make 20 when adding cards 2 and 3. 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This means our options for cards 1 and 2 are: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1 and 14, 2 and 13, 3 and 12, 4 and 11, 10 and 5, 6 and 9, 9 and 6, 7 and 8 and 8 and 7, 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We can test out these 9 different combinations using trial and error to see which one(s) could be correct.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49" y="116099"/>
            <a:ext cx="2438095" cy="3428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03CADDB-1A83-4A5F-8B89-3F4DBBE0DE82}"/>
              </a:ext>
            </a:extLst>
          </p:cNvPr>
          <p:cNvSpPr txBox="1"/>
          <p:nvPr/>
        </p:nvSpPr>
        <p:spPr>
          <a:xfrm>
            <a:off x="2839399" y="54550"/>
            <a:ext cx="1574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1195937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CD97DF-6D80-49A7-A764-691FA0293AA2}"/>
              </a:ext>
            </a:extLst>
          </p:cNvPr>
          <p:cNvSpPr txBox="1"/>
          <p:nvPr/>
        </p:nvSpPr>
        <p:spPr>
          <a:xfrm>
            <a:off x="248752" y="187594"/>
            <a:ext cx="11943248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We can test out the different combinations using trial and error to see which one(s) could be correct.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We need to check the rules for each step.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Option 1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1	14	6	OOPs this doesn’t work. We need 17 to make the 3</a:t>
            </a:r>
            <a:r>
              <a:rPr lang="en-GB" sz="2000" baseline="30000" dirty="0">
                <a:latin typeface="Comic Sans MS" panose="030F0702030302020204" pitchFamily="66" charset="0"/>
              </a:rPr>
              <a:t>rd</a:t>
            </a:r>
            <a:r>
              <a:rPr lang="en-GB" sz="2000" dirty="0">
                <a:latin typeface="Comic Sans MS" panose="030F0702030302020204" pitchFamily="66" charset="0"/>
              </a:rPr>
              <a:t> and 4</a:t>
            </a:r>
            <a:r>
              <a:rPr lang="en-GB" sz="2000" baseline="30000" dirty="0">
                <a:latin typeface="Comic Sans MS" panose="030F0702030302020204" pitchFamily="66" charset="0"/>
              </a:rPr>
              <a:t>th</a:t>
            </a:r>
            <a:r>
              <a:rPr lang="en-GB" sz="2000" dirty="0">
                <a:latin typeface="Comic Sans MS" panose="030F0702030302020204" pitchFamily="66" charset="0"/>
              </a:rPr>
              <a:t> card add to 23</a:t>
            </a:r>
          </a:p>
          <a:p>
            <a:endParaRPr lang="en-GB" sz="1000" dirty="0">
              <a:latin typeface="Comic Sans MS" panose="030F0702030302020204" pitchFamily="66" charset="0"/>
            </a:endParaRP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Option 2</a:t>
            </a:r>
          </a:p>
          <a:p>
            <a:pPr marL="457200" indent="-457200">
              <a:buAutoNum type="arabicPlain" startAt="2"/>
            </a:pPr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	13	7	</a:t>
            </a:r>
            <a:r>
              <a:rPr lang="en-GB" sz="2000" dirty="0">
                <a:latin typeface="Comic Sans MS" panose="030F0702030302020204" pitchFamily="66" charset="0"/>
              </a:rPr>
              <a:t> OOPs this doesn’t work. We need 16 to make the 3</a:t>
            </a:r>
            <a:r>
              <a:rPr lang="en-GB" sz="2000" baseline="30000" dirty="0">
                <a:latin typeface="Comic Sans MS" panose="030F0702030302020204" pitchFamily="66" charset="0"/>
              </a:rPr>
              <a:t>rd</a:t>
            </a:r>
            <a:r>
              <a:rPr lang="en-GB" sz="2000" dirty="0">
                <a:latin typeface="Comic Sans MS" panose="030F0702030302020204" pitchFamily="66" charset="0"/>
              </a:rPr>
              <a:t> and 4</a:t>
            </a:r>
            <a:r>
              <a:rPr lang="en-GB" sz="2000" baseline="30000" dirty="0">
                <a:latin typeface="Comic Sans MS" panose="030F0702030302020204" pitchFamily="66" charset="0"/>
              </a:rPr>
              <a:t>th</a:t>
            </a:r>
            <a:r>
              <a:rPr lang="en-GB" sz="2000" dirty="0">
                <a:latin typeface="Comic Sans MS" panose="030F0702030302020204" pitchFamily="66" charset="0"/>
              </a:rPr>
              <a:t> card add to 23</a:t>
            </a:r>
            <a:endParaRPr lang="en-GB" sz="2000" dirty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pPr marL="457200" indent="-457200">
              <a:buAutoNum type="arabicPlain" startAt="2"/>
            </a:pPr>
            <a:endParaRPr lang="en-GB" sz="2000" dirty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Option 3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3	12	8	15	1	 OOPs this doesn’t work. We need 17 to make the 5</a:t>
            </a:r>
            <a:r>
              <a:rPr lang="en-GB" sz="2000" baseline="30000" dirty="0">
                <a:latin typeface="Comic Sans MS" panose="030F0702030302020204" pitchFamily="66" charset="0"/>
              </a:rPr>
              <a:t>th</a:t>
            </a:r>
            <a:r>
              <a:rPr lang="en-GB" sz="2000" dirty="0">
                <a:latin typeface="Comic Sans MS" panose="030F0702030302020204" pitchFamily="66" charset="0"/>
              </a:rPr>
              <a:t> and 6</a:t>
            </a:r>
            <a:r>
              <a:rPr lang="en-GB" sz="2000" baseline="30000" dirty="0">
                <a:latin typeface="Comic Sans MS" panose="030F0702030302020204" pitchFamily="66" charset="0"/>
              </a:rPr>
              <a:t>th</a:t>
            </a:r>
            <a:r>
              <a:rPr lang="en-GB" sz="2000" dirty="0">
                <a:latin typeface="Comic Sans MS" panose="030F0702030302020204" pitchFamily="66" charset="0"/>
              </a:rPr>
              <a:t> 					card add to 18.</a:t>
            </a:r>
            <a:endParaRPr lang="en-GB" sz="2000" dirty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Option 4</a:t>
            </a:r>
          </a:p>
          <a:p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4	11	9	14	2	</a:t>
            </a:r>
            <a:r>
              <a:rPr lang="en-GB" sz="2000" dirty="0">
                <a:latin typeface="Comic Sans MS" panose="030F0702030302020204" pitchFamily="66" charset="0"/>
              </a:rPr>
              <a:t>OOPs this doesn’t work as we need 16 to make the 5</a:t>
            </a:r>
            <a:r>
              <a:rPr lang="en-GB" sz="2000" baseline="30000" dirty="0">
                <a:latin typeface="Comic Sans MS" panose="030F0702030302020204" pitchFamily="66" charset="0"/>
              </a:rPr>
              <a:t>th</a:t>
            </a:r>
            <a:r>
              <a:rPr lang="en-GB" sz="2000" dirty="0">
                <a:latin typeface="Comic Sans MS" panose="030F0702030302020204" pitchFamily="66" charset="0"/>
              </a:rPr>
              <a:t> and 					6</a:t>
            </a:r>
            <a:r>
              <a:rPr lang="en-GB" sz="2000" baseline="30000" dirty="0">
                <a:latin typeface="Comic Sans MS" panose="030F0702030302020204" pitchFamily="66" charset="0"/>
              </a:rPr>
              <a:t>th</a:t>
            </a:r>
            <a:r>
              <a:rPr lang="en-GB" sz="2000" dirty="0">
                <a:latin typeface="Comic Sans MS" panose="030F0702030302020204" pitchFamily="66" charset="0"/>
              </a:rPr>
              <a:t> card add to 18.</a:t>
            </a:r>
          </a:p>
          <a:p>
            <a:endParaRPr lang="en-GB" sz="800" dirty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Option 5</a:t>
            </a:r>
          </a:p>
          <a:p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10	5	15	8	Oops this doesn’t work. We need  another 8 for the 4</a:t>
            </a:r>
            <a:r>
              <a:rPr lang="en-GB" sz="2000" baseline="30000" dirty="0">
                <a:latin typeface="Comic Sans MS" panose="030F0702030302020204" pitchFamily="66" charset="0"/>
                <a:sym typeface="Wingdings" panose="05000000000000000000" pitchFamily="2" charset="2"/>
              </a:rPr>
              <a:t>th</a:t>
            </a:r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 and 5</a:t>
            </a:r>
            <a:r>
              <a:rPr lang="en-GB" sz="2000" baseline="30000" dirty="0">
                <a:latin typeface="Comic Sans MS" panose="030F0702030302020204" pitchFamily="66" charset="0"/>
                <a:sym typeface="Wingdings" panose="05000000000000000000" pitchFamily="2" charset="2"/>
              </a:rPr>
              <a:t>th</a:t>
            </a:r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 card 				to make 16.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C4E461-EECB-484D-8A6D-4A4EEAF6E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912" y="841953"/>
            <a:ext cx="4753279" cy="121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60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CD97DF-6D80-49A7-A764-691FA0293AA2}"/>
              </a:ext>
            </a:extLst>
          </p:cNvPr>
          <p:cNvSpPr txBox="1"/>
          <p:nvPr/>
        </p:nvSpPr>
        <p:spPr>
          <a:xfrm>
            <a:off x="0" y="148471"/>
            <a:ext cx="1219200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>
              <a:latin typeface="Comic Sans MS" panose="030F0702030302020204" pitchFamily="66" charset="0"/>
            </a:endParaRP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endParaRPr lang="en-GB" sz="1000" dirty="0">
              <a:latin typeface="Comic Sans MS" panose="030F0702030302020204" pitchFamily="66" charset="0"/>
            </a:endParaRP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Option 6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pPr marL="457200" indent="-457200">
              <a:buAutoNum type="arabicPlain" startAt="6"/>
            </a:pPr>
            <a:r>
              <a:rPr lang="en-GB" sz="2000" dirty="0">
                <a:latin typeface="Comic Sans MS" panose="030F0702030302020204" pitchFamily="66" charset="0"/>
              </a:rPr>
              <a:t>	9	11	12	4	14	7	This combination meets the criteria </a:t>
            </a:r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</a:t>
            </a:r>
          </a:p>
          <a:p>
            <a:endParaRPr lang="en-GB" sz="2000" dirty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endParaRPr lang="en-GB" sz="2000" dirty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Option 7</a:t>
            </a:r>
          </a:p>
          <a:p>
            <a:endParaRPr lang="en-GB" sz="2000" dirty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9	6	14	</a:t>
            </a:r>
            <a:r>
              <a:rPr lang="en-GB" sz="2000" dirty="0" smtClean="0">
                <a:latin typeface="Comic Sans MS" panose="030F0702030302020204" pitchFamily="66" charset="0"/>
                <a:sym typeface="Wingdings" panose="05000000000000000000" pitchFamily="2" charset="2"/>
              </a:rPr>
              <a:t>OOPs This doesn’t work as two 9s are needed for the 3</a:t>
            </a:r>
            <a:r>
              <a:rPr lang="en-GB" sz="2000" baseline="30000" dirty="0" smtClean="0">
                <a:latin typeface="Comic Sans MS" panose="030F0702030302020204" pitchFamily="66" charset="0"/>
                <a:sym typeface="Wingdings" panose="05000000000000000000" pitchFamily="2" charset="2"/>
              </a:rPr>
              <a:t>rd</a:t>
            </a:r>
            <a:r>
              <a:rPr lang="en-GB" sz="2000" dirty="0" smtClean="0">
                <a:latin typeface="Comic Sans MS" panose="030F0702030302020204" pitchFamily="66" charset="0"/>
                <a:sym typeface="Wingdings" panose="05000000000000000000" pitchFamily="2" charset="2"/>
              </a:rPr>
              <a:t> and 4</a:t>
            </a:r>
            <a:r>
              <a:rPr lang="en-GB" sz="2000" baseline="30000" dirty="0" smtClean="0">
                <a:latin typeface="Comic Sans MS" panose="030F0702030302020204" pitchFamily="66" charset="0"/>
                <a:sym typeface="Wingdings" panose="05000000000000000000" pitchFamily="2" charset="2"/>
              </a:rPr>
              <a:t>th</a:t>
            </a:r>
            <a:r>
              <a:rPr lang="en-GB" sz="2000" dirty="0" smtClean="0">
                <a:latin typeface="Comic Sans MS" panose="030F0702030302020204" pitchFamily="66" charset="0"/>
                <a:sym typeface="Wingdings" panose="05000000000000000000" pitchFamily="2" charset="2"/>
              </a:rPr>
              <a:t> to add to 23</a:t>
            </a:r>
            <a:endParaRPr lang="en-GB" sz="2000" dirty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endParaRPr lang="en-GB" sz="2000" dirty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Option 8</a:t>
            </a:r>
          </a:p>
          <a:p>
            <a:endParaRPr lang="en-GB" sz="2000" dirty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7	8	12	11	5	13	</a:t>
            </a:r>
            <a:r>
              <a:rPr lang="en-GB" sz="2000" dirty="0">
                <a:latin typeface="Comic Sans MS" panose="030F0702030302020204" pitchFamily="66" charset="0"/>
              </a:rPr>
              <a:t> OOPs this doesn’t work as we need two 8s to 							make the fifth and sixth card add to 21 </a:t>
            </a:r>
          </a:p>
          <a:p>
            <a:endParaRPr lang="en-GB" sz="800" dirty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Option 9</a:t>
            </a:r>
          </a:p>
          <a:p>
            <a:endParaRPr lang="en-GB" sz="2000" dirty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8	7	13	10	6	12	9	</a:t>
            </a:r>
            <a:r>
              <a:rPr lang="en-GB" sz="2000" dirty="0">
                <a:latin typeface="Comic Sans MS" panose="030F0702030302020204" pitchFamily="66" charset="0"/>
              </a:rPr>
              <a:t>This combination meets the criteria </a:t>
            </a:r>
            <a:r>
              <a:rPr lang="en-GB" sz="2000" dirty="0">
                <a:latin typeface="Comic Sans MS" panose="030F0702030302020204" pitchFamily="66" charset="0"/>
                <a:sym typeface="Wingdings" panose="05000000000000000000" pitchFamily="2" charset="2"/>
              </a:rPr>
              <a:t>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C4E461-EECB-484D-8A6D-4A4EEAF6E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081" y="148471"/>
            <a:ext cx="5476489" cy="140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666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9316" y="1266092"/>
            <a:ext cx="2883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Starter: Answers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A45812-8C54-4905-BA57-D4D20DB50A98}"/>
              </a:ext>
            </a:extLst>
          </p:cNvPr>
          <p:cNvSpPr txBox="1"/>
          <p:nvPr/>
        </p:nvSpPr>
        <p:spPr>
          <a:xfrm>
            <a:off x="116114" y="145143"/>
            <a:ext cx="110257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6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July. Lesson 1. Problem solving by working systematically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193" y="2168655"/>
            <a:ext cx="3691546" cy="316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241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A587A4-4D99-4CAC-9C50-E4905D890467}"/>
              </a:ext>
            </a:extLst>
          </p:cNvPr>
          <p:cNvSpPr txBox="1"/>
          <p:nvPr/>
        </p:nvSpPr>
        <p:spPr>
          <a:xfrm>
            <a:off x="590671" y="1080546"/>
            <a:ext cx="1101065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Today, our maths problems are focused on working systematically.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Each maths group should try the task(s) set for them: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Orange: There are 2 different tasks set: Beads and Biscuit decorations.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I would really like you to try both tasks. Beads is the slightly easier task to start with.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It may help to draw sketches for both tasks.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Yellow: There are 2 different tasks. I would like you to try both tasks if you can. Biscuit decorations and Eggs in baskets.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You might find it easier to use sketches.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A45812-8C54-4905-BA57-D4D20DB50A98}"/>
              </a:ext>
            </a:extLst>
          </p:cNvPr>
          <p:cNvSpPr txBox="1"/>
          <p:nvPr/>
        </p:nvSpPr>
        <p:spPr>
          <a:xfrm>
            <a:off x="116114" y="145143"/>
            <a:ext cx="110257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6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July. Lesson 1. Problem solving by working systematically</a:t>
            </a:r>
          </a:p>
        </p:txBody>
      </p:sp>
    </p:spTree>
    <p:extLst>
      <p:ext uri="{BB962C8B-B14F-4D97-AF65-F5344CB8AC3E}">
        <p14:creationId xmlns:p14="http://schemas.microsoft.com/office/powerpoint/2010/main" val="242496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A587A4-4D99-4CAC-9C50-E4905D890467}"/>
              </a:ext>
            </a:extLst>
          </p:cNvPr>
          <p:cNvSpPr txBox="1"/>
          <p:nvPr/>
        </p:nvSpPr>
        <p:spPr>
          <a:xfrm>
            <a:off x="590671" y="1080546"/>
            <a:ext cx="110106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Green and Purple: Fifteen cards.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This can seem tricky at first glance but just focus on the statements one at a time and it will be easier. i.e. Find all the possibilities for cards 1 and 2 before moving on to consider 2 and 3.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Remember, there is only one of each card.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u="sng" dirty="0">
                <a:latin typeface="Comic Sans MS" panose="030F0702030302020204" pitchFamily="66" charset="0"/>
              </a:rPr>
              <a:t>You will need jottings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A45812-8C54-4905-BA57-D4D20DB50A98}"/>
              </a:ext>
            </a:extLst>
          </p:cNvPr>
          <p:cNvSpPr txBox="1"/>
          <p:nvPr/>
        </p:nvSpPr>
        <p:spPr>
          <a:xfrm>
            <a:off x="116114" y="145143"/>
            <a:ext cx="110257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6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July. Lesson 1. Problem solving by working systematically</a:t>
            </a:r>
          </a:p>
        </p:txBody>
      </p:sp>
    </p:spTree>
    <p:extLst>
      <p:ext uri="{BB962C8B-B14F-4D97-AF65-F5344CB8AC3E}">
        <p14:creationId xmlns:p14="http://schemas.microsoft.com/office/powerpoint/2010/main" val="3426719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B0E11E4-0865-4A54-B18B-AF257704B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82" y="682954"/>
            <a:ext cx="7509652" cy="58468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56A64A-41CE-4859-92F3-37486F397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82" y="355201"/>
            <a:ext cx="1447619" cy="3523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F16883-C804-4680-AE90-6F068F0EC1A1}"/>
              </a:ext>
            </a:extLst>
          </p:cNvPr>
          <p:cNvSpPr txBox="1"/>
          <p:nvPr/>
        </p:nvSpPr>
        <p:spPr>
          <a:xfrm>
            <a:off x="7895771" y="1756229"/>
            <a:ext cx="35910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  <a:hlinkClick r:id="rId4"/>
              </a:rPr>
              <a:t>https://nrich.maths.org/152</a:t>
            </a:r>
            <a:endParaRPr lang="en-GB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510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304A69-E46D-40B4-AA21-E4C45F49D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60" y="1277681"/>
            <a:ext cx="8821080" cy="43026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7DC962D-A324-43DB-A468-F5340EE120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60" y="803287"/>
            <a:ext cx="3619048" cy="5809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E6A2D2-B0A0-49A4-92DA-56EE6980FCCD}"/>
              </a:ext>
            </a:extLst>
          </p:cNvPr>
          <p:cNvSpPr txBox="1"/>
          <p:nvPr/>
        </p:nvSpPr>
        <p:spPr>
          <a:xfrm>
            <a:off x="8040184" y="1384239"/>
            <a:ext cx="2835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4"/>
              </a:rPr>
              <a:t>https://nrich.maths.org/154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5946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8F403D1-D8AE-45BD-84B5-26160C62A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45" y="0"/>
            <a:ext cx="96980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48E7B6-7054-4DFE-96A0-ECE96814F324}"/>
              </a:ext>
            </a:extLst>
          </p:cNvPr>
          <p:cNvSpPr txBox="1"/>
          <p:nvPr/>
        </p:nvSpPr>
        <p:spPr>
          <a:xfrm>
            <a:off x="5776686" y="926459"/>
            <a:ext cx="3780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3"/>
              </a:rPr>
              <a:t>https://nrich.maths.org/eggsinbaskets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6686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AC050D-FD70-4C63-A7CD-13888A830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430" y="195772"/>
            <a:ext cx="6026850" cy="64664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3ACF8F-9B73-48B3-B26B-B849AF2960F9}"/>
              </a:ext>
            </a:extLst>
          </p:cNvPr>
          <p:cNvSpPr txBox="1"/>
          <p:nvPr/>
        </p:nvSpPr>
        <p:spPr>
          <a:xfrm>
            <a:off x="8762856" y="1472418"/>
            <a:ext cx="3429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  <a:hlinkClick r:id="rId3"/>
              </a:rPr>
              <a:t>https://nrich.maths.org/7506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722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31DD5C6-134C-4ECD-835C-F71F3B333FF5}"/>
              </a:ext>
            </a:extLst>
          </p:cNvPr>
          <p:cNvSpPr txBox="1"/>
          <p:nvPr/>
        </p:nvSpPr>
        <p:spPr>
          <a:xfrm>
            <a:off x="534478" y="1596572"/>
            <a:ext cx="106850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It can help to start with 6 beads all on one side of the abacus. If all 6 beads are on the tens side this gives us 60. We can then move one bead to the ones/units side to give us 51 and so on.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 answers are: 6, 15, 24, 33, 42, 51, 60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56A64A-41CE-4859-92F3-37486F397B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82" y="355201"/>
            <a:ext cx="1447619" cy="3523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3CADDB-1A83-4A5F-8B89-3F4DBBE0DE82}"/>
              </a:ext>
            </a:extLst>
          </p:cNvPr>
          <p:cNvSpPr txBox="1"/>
          <p:nvPr/>
        </p:nvSpPr>
        <p:spPr>
          <a:xfrm>
            <a:off x="1953135" y="245917"/>
            <a:ext cx="1574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435912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978</Words>
  <Application>Microsoft Office PowerPoint</Application>
  <PresentationFormat>Widescreen</PresentationFormat>
  <Paragraphs>96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DPreston</cp:lastModifiedBy>
  <cp:revision>13</cp:revision>
  <dcterms:created xsi:type="dcterms:W3CDTF">2020-07-01T09:16:37Z</dcterms:created>
  <dcterms:modified xsi:type="dcterms:W3CDTF">2020-07-06T08:58:36Z</dcterms:modified>
</cp:coreProperties>
</file>