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8.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9.xml" ContentType="application/vnd.openxmlformats-officedocument.presentationml.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8.xml" ContentType="application/vnd.openxmlformats-officedocument.presentationml.notesSlide+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1.xml" ContentType="application/vnd.openxmlformats-officedocument.presentationml.notesSlide+xml"/>
  <Override PartName="/ppt/slideLayouts/slideLayout22.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660"/>
  </p:normalViewPr>
  <p:slideViewPr>
    <p:cSldViewPr snapToGrid="0">
      <p:cViewPr varScale="1">
        <p:scale>
          <a:sx n="73" d="100"/>
          <a:sy n="73" d="100"/>
        </p:scale>
        <p:origin x="618" y="66"/>
      </p:cViewPr>
      <p:guideLst/>
    </p:cSldViewPr>
  </p:slideViewPr>
  <p:notesTextViewPr>
    <p:cViewPr>
      <p:scale>
        <a:sx n="1" d="1"/>
        <a:sy n="1" d="1"/>
      </p:scale>
      <p:origin x="0" y="0"/>
    </p:cViewPr>
  </p:notesTextViewPr>
  <p:sorterViewPr>
    <p:cViewPr varScale="1">
      <p:scale>
        <a:sx n="100" d="100"/>
        <a:sy n="100" d="100"/>
      </p:scale>
      <p:origin x="0" y="-79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ustomXml" Target="../customXml/item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AA2EA9-AF35-40A4-B81E-5CD0B621CBCE}" type="datetimeFigureOut">
              <a:rPr lang="en-GB" smtClean="0"/>
              <a:t>24/02/2021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E5848D-6A17-4F13-B9E0-CBC1F5A8BF6C}" type="slidenum">
              <a:rPr lang="en-GB" smtClean="0"/>
              <a:t>‹#›</a:t>
            </a:fld>
            <a:endParaRPr lang="en-GB"/>
          </a:p>
        </p:txBody>
      </p:sp>
    </p:spTree>
    <p:extLst>
      <p:ext uri="{BB962C8B-B14F-4D97-AF65-F5344CB8AC3E}">
        <p14:creationId xmlns:p14="http://schemas.microsoft.com/office/powerpoint/2010/main" val="3614716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these slides are based on the teaching outlined</a:t>
            </a:r>
            <a:r>
              <a:rPr lang="en-GB" baseline="0" dirty="0"/>
              <a:t> in the document </a:t>
            </a:r>
            <a:r>
              <a:rPr lang="en-GB" baseline="0" dirty="0">
                <a:solidFill>
                  <a:srgbClr val="FF0000"/>
                </a:solidFill>
              </a:rPr>
              <a:t>‘Teaching_1_Pronouns’</a:t>
            </a:r>
            <a:r>
              <a:rPr lang="en-GB" baseline="0" dirty="0"/>
              <a:t> available from Hamilton.  </a:t>
            </a:r>
          </a:p>
          <a:p>
            <a:r>
              <a:rPr lang="en-GB" baseline="0" dirty="0"/>
              <a:t>It is essential to read the teaching before using this powerpoint presentation.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82415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9299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955962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008118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13</a:t>
            </a:fld>
            <a:endParaRPr lang="en-GB" dirty="0"/>
          </a:p>
        </p:txBody>
      </p:sp>
    </p:spTree>
    <p:extLst>
      <p:ext uri="{BB962C8B-B14F-4D97-AF65-F5344CB8AC3E}">
        <p14:creationId xmlns:p14="http://schemas.microsoft.com/office/powerpoint/2010/main" val="29393395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15</a:t>
            </a:fld>
            <a:endParaRPr lang="en-GB" dirty="0"/>
          </a:p>
        </p:txBody>
      </p:sp>
    </p:spTree>
    <p:extLst>
      <p:ext uri="{BB962C8B-B14F-4D97-AF65-F5344CB8AC3E}">
        <p14:creationId xmlns:p14="http://schemas.microsoft.com/office/powerpoint/2010/main" val="3292013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16</a:t>
            </a:fld>
            <a:endParaRPr lang="en-GB" dirty="0"/>
          </a:p>
        </p:txBody>
      </p:sp>
    </p:spTree>
    <p:extLst>
      <p:ext uri="{BB962C8B-B14F-4D97-AF65-F5344CB8AC3E}">
        <p14:creationId xmlns:p14="http://schemas.microsoft.com/office/powerpoint/2010/main" val="14556933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17</a:t>
            </a:fld>
            <a:endParaRPr lang="en-GB" dirty="0"/>
          </a:p>
        </p:txBody>
      </p:sp>
    </p:spTree>
    <p:extLst>
      <p:ext uri="{BB962C8B-B14F-4D97-AF65-F5344CB8AC3E}">
        <p14:creationId xmlns:p14="http://schemas.microsoft.com/office/powerpoint/2010/main" val="3069447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18</a:t>
            </a:fld>
            <a:endParaRPr lang="en-GB" dirty="0"/>
          </a:p>
        </p:txBody>
      </p:sp>
    </p:spTree>
    <p:extLst>
      <p:ext uri="{BB962C8B-B14F-4D97-AF65-F5344CB8AC3E}">
        <p14:creationId xmlns:p14="http://schemas.microsoft.com/office/powerpoint/2010/main" val="2681644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19</a:t>
            </a:fld>
            <a:endParaRPr lang="en-GB" dirty="0"/>
          </a:p>
        </p:txBody>
      </p:sp>
    </p:spTree>
    <p:extLst>
      <p:ext uri="{BB962C8B-B14F-4D97-AF65-F5344CB8AC3E}">
        <p14:creationId xmlns:p14="http://schemas.microsoft.com/office/powerpoint/2010/main" val="33423967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20</a:t>
            </a:fld>
            <a:endParaRPr lang="en-GB" dirty="0"/>
          </a:p>
        </p:txBody>
      </p:sp>
    </p:spTree>
    <p:extLst>
      <p:ext uri="{BB962C8B-B14F-4D97-AF65-F5344CB8AC3E}">
        <p14:creationId xmlns:p14="http://schemas.microsoft.com/office/powerpoint/2010/main" val="3114105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these slides are based on the teaching outlined</a:t>
            </a:r>
            <a:r>
              <a:rPr lang="en-GB" baseline="0" dirty="0"/>
              <a:t> in the document </a:t>
            </a:r>
            <a:r>
              <a:rPr lang="en-GB" baseline="0" dirty="0">
                <a:solidFill>
                  <a:srgbClr val="FF0000"/>
                </a:solidFill>
              </a:rPr>
              <a:t>‘Teaching_1_Pronouns’</a:t>
            </a:r>
            <a:r>
              <a:rPr lang="en-GB" baseline="0" dirty="0"/>
              <a:t> available from Hamilton.  </a:t>
            </a:r>
          </a:p>
          <a:p>
            <a:r>
              <a:rPr lang="en-GB" baseline="0" dirty="0"/>
              <a:t>It is essential to read the teaching before using this powerpoint presentation.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54469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21</a:t>
            </a:fld>
            <a:endParaRPr lang="en-GB" dirty="0"/>
          </a:p>
        </p:txBody>
      </p:sp>
    </p:spTree>
    <p:extLst>
      <p:ext uri="{BB962C8B-B14F-4D97-AF65-F5344CB8AC3E}">
        <p14:creationId xmlns:p14="http://schemas.microsoft.com/office/powerpoint/2010/main" val="328146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22</a:t>
            </a:fld>
            <a:endParaRPr lang="en-GB" dirty="0"/>
          </a:p>
        </p:txBody>
      </p:sp>
    </p:spTree>
    <p:extLst>
      <p:ext uri="{BB962C8B-B14F-4D97-AF65-F5344CB8AC3E}">
        <p14:creationId xmlns:p14="http://schemas.microsoft.com/office/powerpoint/2010/main" val="376245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23</a:t>
            </a:fld>
            <a:endParaRPr lang="en-GB" dirty="0"/>
          </a:p>
        </p:txBody>
      </p:sp>
    </p:spTree>
    <p:extLst>
      <p:ext uri="{BB962C8B-B14F-4D97-AF65-F5344CB8AC3E}">
        <p14:creationId xmlns:p14="http://schemas.microsoft.com/office/powerpoint/2010/main" val="4033091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24</a:t>
            </a:fld>
            <a:endParaRPr lang="en-GB" dirty="0"/>
          </a:p>
        </p:txBody>
      </p:sp>
    </p:spTree>
    <p:extLst>
      <p:ext uri="{BB962C8B-B14F-4D97-AF65-F5344CB8AC3E}">
        <p14:creationId xmlns:p14="http://schemas.microsoft.com/office/powerpoint/2010/main" val="1464860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29495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these slides are based on the teaching outlined</a:t>
            </a:r>
            <a:r>
              <a:rPr lang="en-GB" baseline="0" dirty="0"/>
              <a:t> in the document </a:t>
            </a:r>
            <a:r>
              <a:rPr lang="en-GB" baseline="0" dirty="0">
                <a:solidFill>
                  <a:srgbClr val="FF0000"/>
                </a:solidFill>
              </a:rPr>
              <a:t>‘Teaching_1_Pronouns’</a:t>
            </a:r>
            <a:r>
              <a:rPr lang="en-GB" baseline="0" dirty="0"/>
              <a:t> available from Hamilton.  </a:t>
            </a:r>
          </a:p>
          <a:p>
            <a:r>
              <a:rPr lang="en-GB" baseline="0" dirty="0"/>
              <a:t>It is essential to read the teaching before using this powerpoint presentation.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03801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5666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21256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06596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36942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3354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CB0E938-0544-4476-8BBD-1A1B49B55738}" type="datetimeFigureOut">
              <a:rPr lang="en-GB" smtClean="0"/>
              <a:t>24/02/2021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1360312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CB0E938-0544-4476-8BBD-1A1B49B55738}" type="datetimeFigureOut">
              <a:rPr lang="en-GB" smtClean="0"/>
              <a:t>24/02/2021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2698819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CB0E938-0544-4476-8BBD-1A1B49B55738}" type="datetimeFigureOut">
              <a:rPr lang="en-GB" smtClean="0"/>
              <a:t>24/02/2021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39360382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52AEE5F-8F5A-4802-B70F-D306782E7DF3}" type="datetimeFigureOut">
              <a:rPr lang="en-GB" smtClean="0"/>
              <a:t>24/02/2021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30163762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52AEE5F-8F5A-4802-B70F-D306782E7DF3}" type="datetimeFigureOut">
              <a:rPr lang="en-GB" smtClean="0"/>
              <a:t>24/02/2021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299938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52AEE5F-8F5A-4802-B70F-D306782E7DF3}" type="datetimeFigureOut">
              <a:rPr lang="en-GB" smtClean="0"/>
              <a:t>24/02/2021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30247566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52AEE5F-8F5A-4802-B70F-D306782E7DF3}" type="datetimeFigureOut">
              <a:rPr lang="en-GB" smtClean="0"/>
              <a:t>24/02/2021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10552822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52AEE5F-8F5A-4802-B70F-D306782E7DF3}" type="datetimeFigureOut">
              <a:rPr lang="en-GB" smtClean="0"/>
              <a:t>24/02/2021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19505703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52AEE5F-8F5A-4802-B70F-D306782E7DF3}" type="datetimeFigureOut">
              <a:rPr lang="en-GB" smtClean="0"/>
              <a:t>24/02/2021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38987076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2AEE5F-8F5A-4802-B70F-D306782E7DF3}" type="datetimeFigureOut">
              <a:rPr lang="en-GB" smtClean="0"/>
              <a:t>24/02/2021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40920205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52AEE5F-8F5A-4802-B70F-D306782E7DF3}" type="datetimeFigureOut">
              <a:rPr lang="en-GB" smtClean="0"/>
              <a:t>24/02/2021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1461434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CB0E938-0544-4476-8BBD-1A1B49B55738}" type="datetimeFigureOut">
              <a:rPr lang="en-GB" smtClean="0"/>
              <a:t>24/02/2021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25374091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52AEE5F-8F5A-4802-B70F-D306782E7DF3}" type="datetimeFigureOut">
              <a:rPr lang="en-GB" smtClean="0"/>
              <a:t>24/02/2021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608625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52AEE5F-8F5A-4802-B70F-D306782E7DF3}" type="datetimeFigureOut">
              <a:rPr lang="en-GB" smtClean="0"/>
              <a:t>24/02/2021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29811716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52AEE5F-8F5A-4802-B70F-D306782E7DF3}" type="datetimeFigureOut">
              <a:rPr lang="en-GB" smtClean="0"/>
              <a:t>24/02/2021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360705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CB0E938-0544-4476-8BBD-1A1B49B55738}" type="datetimeFigureOut">
              <a:rPr lang="en-GB" smtClean="0"/>
              <a:t>24/02/2021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1352765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CB0E938-0544-4476-8BBD-1A1B49B55738}" type="datetimeFigureOut">
              <a:rPr lang="en-GB" smtClean="0"/>
              <a:t>24/02/2021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206414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CB0E938-0544-4476-8BBD-1A1B49B55738}" type="datetimeFigureOut">
              <a:rPr lang="en-GB" smtClean="0"/>
              <a:t>24/02/2021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1877274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CB0E938-0544-4476-8BBD-1A1B49B55738}" type="datetimeFigureOut">
              <a:rPr lang="en-GB" smtClean="0"/>
              <a:t>24/02/2021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44412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B0E938-0544-4476-8BBD-1A1B49B55738}" type="datetimeFigureOut">
              <a:rPr lang="en-GB" smtClean="0"/>
              <a:t>24/02/2021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775821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CB0E938-0544-4476-8BBD-1A1B49B55738}" type="datetimeFigureOut">
              <a:rPr lang="en-GB" smtClean="0"/>
              <a:t>24/02/2021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1129767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CB0E938-0544-4476-8BBD-1A1B49B55738}" type="datetimeFigureOut">
              <a:rPr lang="en-GB" smtClean="0"/>
              <a:t>24/02/2021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473967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B0E938-0544-4476-8BBD-1A1B49B55738}" type="datetimeFigureOut">
              <a:rPr lang="en-GB" smtClean="0"/>
              <a:t>24/02/2021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03ABCB-C40A-4AD5-A778-4319978569AB}" type="slidenum">
              <a:rPr lang="en-GB" smtClean="0"/>
              <a:t>‹#›</a:t>
            </a:fld>
            <a:endParaRPr lang="en-GB"/>
          </a:p>
        </p:txBody>
      </p:sp>
    </p:spTree>
    <p:extLst>
      <p:ext uri="{BB962C8B-B14F-4D97-AF65-F5344CB8AC3E}">
        <p14:creationId xmlns:p14="http://schemas.microsoft.com/office/powerpoint/2010/main" val="1549229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2AEE5F-8F5A-4802-B70F-D306782E7DF3}" type="datetimeFigureOut">
              <a:rPr lang="en-GB" smtClean="0"/>
              <a:t>24/02/2021</a:t>
            </a:fld>
            <a:endParaRPr lang="en-GB"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C79AC1-07B4-42AE-95AF-E9964C39BE45}" type="slidenum">
              <a:rPr lang="en-GB" smtClean="0"/>
              <a:t>‹#›</a:t>
            </a:fld>
            <a:endParaRPr lang="en-GB" dirty="0"/>
          </a:p>
        </p:txBody>
      </p:sp>
    </p:spTree>
    <p:extLst>
      <p:ext uri="{BB962C8B-B14F-4D97-AF65-F5344CB8AC3E}">
        <p14:creationId xmlns:p14="http://schemas.microsoft.com/office/powerpoint/2010/main" val="12373496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CQBcWXO_oVQ"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p:cNvSpPr/>
          <p:nvPr/>
        </p:nvSpPr>
        <p:spPr>
          <a:xfrm>
            <a:off x="1147916" y="620408"/>
            <a:ext cx="9591368"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Y5 Spring </a:t>
            </a:r>
            <a:r>
              <a:rPr kumimoji="0" lang="en-GB"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Term </a:t>
            </a:r>
            <a:r>
              <a:rPr kumimoji="0" lang="en-GB" sz="32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Non-Fiction: </a:t>
            </a:r>
            <a:r>
              <a:rPr kumimoji="0" lang="en-GB"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Argument and Debate</a:t>
            </a:r>
            <a:endParaRPr kumimoji="0" lang="en-GB" sz="3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a:ea typeface="+mn-ea"/>
              <a:cs typeface="+mn-cs"/>
            </a:endParaRPr>
          </a:p>
        </p:txBody>
      </p:sp>
      <p:pic>
        <p:nvPicPr>
          <p:cNvPr id="3" name="Picture 2"/>
          <p:cNvPicPr>
            <a:picLocks noChangeAspect="1"/>
          </p:cNvPicPr>
          <p:nvPr/>
        </p:nvPicPr>
        <p:blipFill>
          <a:blip r:embed="rId3"/>
          <a:stretch>
            <a:fillRect/>
          </a:stretch>
        </p:blipFill>
        <p:spPr>
          <a:xfrm>
            <a:off x="2827340" y="1361357"/>
            <a:ext cx="6302805" cy="4802137"/>
          </a:xfrm>
          <a:prstGeom prst="rect">
            <a:avLst/>
          </a:prstGeom>
        </p:spPr>
      </p:pic>
    </p:spTree>
    <p:extLst>
      <p:ext uri="{BB962C8B-B14F-4D97-AF65-F5344CB8AC3E}">
        <p14:creationId xmlns:p14="http://schemas.microsoft.com/office/powerpoint/2010/main" val="7370981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67891" y="697757"/>
            <a:ext cx="860926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Number Adverbials </a:t>
            </a:r>
            <a:r>
              <a:rPr kumimoji="0" lang="en-GB" sz="3600" b="1" i="0" u="none" strike="noStrike" kern="1200" cap="none" spc="0" normalizeH="0" baseline="0" noProof="0" dirty="0" smtClean="0">
                <a:ln>
                  <a:noFill/>
                </a:ln>
                <a:solidFill>
                  <a:srgbClr val="0000FF"/>
                </a:solidFill>
                <a:effectLst/>
                <a:uLnTx/>
                <a:uFillTx/>
                <a:latin typeface="Calibri"/>
                <a:ea typeface="Calibri" panose="020F0502020204030204" pitchFamily="34" charset="0"/>
                <a:cs typeface="Times New Roman" panose="02020603050405020304" pitchFamily="18" charset="0"/>
              </a:rPr>
              <a:t>Link </a:t>
            </a:r>
            <a:r>
              <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Paragraphs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1"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TextBox 5"/>
          <p:cNvSpPr txBox="1"/>
          <p:nvPr/>
        </p:nvSpPr>
        <p:spPr>
          <a:xfrm>
            <a:off x="3503274" y="2008498"/>
            <a:ext cx="7799011" cy="31085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1" u="sng"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a:ea typeface="+mn-ea"/>
                <a:cs typeface="+mn-cs"/>
              </a:rPr>
              <a:t>Your Turn!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1" u="none" strike="noStrike" kern="1200" cap="none" spc="0" normalizeH="0" baseline="0" noProof="0" dirty="0">
                <a:ln>
                  <a:noFill/>
                </a:ln>
                <a:solidFill>
                  <a:prstClr val="black"/>
                </a:solidFill>
                <a:effectLst/>
                <a:uLnTx/>
                <a:uFillTx/>
                <a:latin typeface="Calibri"/>
                <a:ea typeface="+mn-ea"/>
                <a:cs typeface="+mn-cs"/>
              </a:rPr>
              <a:t>With a partner, think of three reasons you should be able to have extra playtime today.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0" i="1"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1" u="none" strike="noStrike" kern="1200" cap="none" spc="0" normalizeH="0" baseline="0" noProof="0" dirty="0">
                <a:ln>
                  <a:noFill/>
                </a:ln>
                <a:solidFill>
                  <a:prstClr val="black"/>
                </a:solidFill>
                <a:effectLst/>
                <a:uLnTx/>
                <a:uFillTx/>
                <a:latin typeface="Calibri"/>
                <a:ea typeface="+mn-ea"/>
                <a:cs typeface="+mn-cs"/>
              </a:rPr>
              <a:t>Use </a:t>
            </a:r>
            <a:r>
              <a:rPr kumimoji="0" lang="en-GB" sz="28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adverbials of number</a:t>
            </a:r>
            <a:r>
              <a:rPr kumimoji="0" lang="en-GB" sz="2800" b="1" i="1" u="none" strike="noStrike" kern="1200" cap="none" spc="0" normalizeH="0" baseline="0" noProof="0" dirty="0">
                <a:ln>
                  <a:noFill/>
                </a:ln>
                <a:solidFill>
                  <a:prstClr val="black"/>
                </a:solidFill>
                <a:effectLst/>
                <a:uLnTx/>
                <a:uFillTx/>
                <a:latin typeface="Calibri"/>
                <a:ea typeface="+mn-ea"/>
                <a:cs typeface="+mn-cs"/>
              </a:rPr>
              <a:t> </a:t>
            </a:r>
            <a:r>
              <a:rPr kumimoji="0" lang="en-GB" sz="2800" b="0" i="1" u="none" strike="noStrike" kern="1200" cap="none" spc="0" normalizeH="0" baseline="0" noProof="0" dirty="0">
                <a:ln>
                  <a:noFill/>
                </a:ln>
                <a:solidFill>
                  <a:prstClr val="black"/>
                </a:solidFill>
                <a:effectLst/>
                <a:uLnTx/>
                <a:uFillTx/>
                <a:latin typeface="Calibri"/>
                <a:ea typeface="+mn-ea"/>
                <a:cs typeface="+mn-cs"/>
              </a:rPr>
              <a:t>to order your points.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0" i="1"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1" u="none" strike="noStrike" kern="1200" cap="none" spc="0" normalizeH="0" baseline="0" noProof="0" dirty="0">
                <a:ln>
                  <a:noFill/>
                </a:ln>
                <a:solidFill>
                  <a:prstClr val="black"/>
                </a:solidFill>
                <a:effectLst/>
                <a:uLnTx/>
                <a:uFillTx/>
                <a:latin typeface="Calibri"/>
                <a:ea typeface="+mn-ea"/>
                <a:cs typeface="+mn-cs"/>
              </a:rPr>
              <a:t>Try them out on your teacher; can you convince her?</a:t>
            </a:r>
          </a:p>
        </p:txBody>
      </p:sp>
      <p:sp>
        <p:nvSpPr>
          <p:cNvPr id="8" name="TextBox 7"/>
          <p:cNvSpPr txBox="1"/>
          <p:nvPr/>
        </p:nvSpPr>
        <p:spPr>
          <a:xfrm>
            <a:off x="677334" y="697757"/>
            <a:ext cx="1519084" cy="2308324"/>
          </a:xfrm>
          <a:prstGeom prst="rect">
            <a:avLst/>
          </a:prstGeom>
          <a:solidFill>
            <a:srgbClr val="D3BDFF"/>
          </a:solid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0000FF"/>
                </a:solidFill>
                <a:effectLst/>
                <a:uLnTx/>
                <a:uFillTx/>
                <a:latin typeface="Calibri"/>
                <a:ea typeface="+mn-ea"/>
                <a:cs typeface="+mn-cs"/>
              </a:rPr>
              <a:t>Firstly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0000FF"/>
                </a:solidFill>
                <a:effectLst/>
                <a:uLnTx/>
                <a:uFillTx/>
                <a:latin typeface="Calibri"/>
                <a:ea typeface="+mn-ea"/>
                <a:cs typeface="+mn-cs"/>
              </a:rPr>
              <a:t>Secondly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0000FF"/>
                </a:solidFill>
                <a:effectLst/>
                <a:uLnTx/>
                <a:uFillTx/>
                <a:latin typeface="Calibri"/>
                <a:ea typeface="+mn-ea"/>
                <a:cs typeface="+mn-cs"/>
              </a:rPr>
              <a:t>Thirdly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0000FF"/>
                </a:solidFill>
                <a:effectLst/>
                <a:uLnTx/>
                <a:uFillTx/>
                <a:latin typeface="Calibri"/>
                <a:ea typeface="+mn-ea"/>
                <a:cs typeface="+mn-cs"/>
              </a:rPr>
              <a:t>Lastly</a:t>
            </a:r>
          </a:p>
        </p:txBody>
      </p:sp>
      <p:pic>
        <p:nvPicPr>
          <p:cNvPr id="4" name="Picture 3"/>
          <p:cNvPicPr>
            <a:picLocks noChangeAspect="1"/>
          </p:cNvPicPr>
          <p:nvPr/>
        </p:nvPicPr>
        <p:blipFill>
          <a:blip r:embed="rId3"/>
          <a:stretch>
            <a:fillRect/>
          </a:stretch>
        </p:blipFill>
        <p:spPr>
          <a:xfrm>
            <a:off x="1052355" y="3331496"/>
            <a:ext cx="2106085" cy="2653667"/>
          </a:xfrm>
          <a:prstGeom prst="rect">
            <a:avLst/>
          </a:prstGeom>
        </p:spPr>
      </p:pic>
    </p:spTree>
    <p:extLst>
      <p:ext uri="{BB962C8B-B14F-4D97-AF65-F5344CB8AC3E}">
        <p14:creationId xmlns:p14="http://schemas.microsoft.com/office/powerpoint/2010/main" val="638465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uiExpan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4182" y="697757"/>
            <a:ext cx="1084296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Calibri"/>
                <a:ea typeface="Calibri" panose="020F0502020204030204" pitchFamily="34" charset="0"/>
                <a:cs typeface="Times New Roman" panose="02020603050405020304" pitchFamily="18" charset="0"/>
              </a:rPr>
              <a:t>Adverbials of place </a:t>
            </a:r>
            <a:r>
              <a:rPr kumimoji="0" lang="en-GB" sz="32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can also be used in some arguments.</a:t>
            </a: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Rounded Rectangular Callout 8"/>
          <p:cNvSpPr/>
          <p:nvPr/>
        </p:nvSpPr>
        <p:spPr>
          <a:xfrm rot="10800000" flipV="1">
            <a:off x="1172621" y="5419800"/>
            <a:ext cx="1647227" cy="60450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a:ea typeface="+mn-ea"/>
                <a:cs typeface="+mn-cs"/>
              </a:rPr>
              <a:t>Where?</a:t>
            </a:r>
          </a:p>
        </p:txBody>
      </p:sp>
      <p:sp>
        <p:nvSpPr>
          <p:cNvPr id="9" name="Rounded Rectangle 12"/>
          <p:cNvSpPr/>
          <p:nvPr/>
        </p:nvSpPr>
        <p:spPr>
          <a:xfrm>
            <a:off x="6616220" y="1855103"/>
            <a:ext cx="4710542" cy="3342940"/>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You might argue that having a mobile phone would cause problems (or not) in different places.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w="0"/>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The </a:t>
            </a:r>
            <a:r>
              <a:rPr kumimoji="0" lang="en-GB" sz="2400" b="0" i="0" u="none" strike="noStrike" kern="1200" cap="none" spc="0" normalizeH="0" baseline="0" noProof="0" dirty="0">
                <a:ln w="0"/>
                <a:solidFill>
                  <a:srgbClr val="0000FF"/>
                </a:solidFill>
                <a:effectLst/>
                <a:uLnTx/>
                <a:uFillTx/>
                <a:latin typeface="Calibri"/>
                <a:ea typeface="+mn-ea"/>
                <a:cs typeface="+mn-cs"/>
              </a:rPr>
              <a:t>adverbials</a:t>
            </a:r>
            <a:r>
              <a:rPr kumimoji="0" lang="en-GB" sz="2400" b="0" i="0" u="none" strike="noStrike" kern="1200" cap="none" spc="0" normalizeH="0" baseline="0" noProof="0" dirty="0">
                <a:ln w="0"/>
                <a:solidFill>
                  <a:prstClr val="black"/>
                </a:solidFill>
                <a:effectLst/>
                <a:uLnTx/>
                <a:uFillTx/>
                <a:latin typeface="Calibri"/>
                <a:ea typeface="+mn-ea"/>
                <a:cs typeface="+mn-cs"/>
              </a:rPr>
              <a:t> move</a:t>
            </a:r>
            <a:r>
              <a:rPr kumimoji="0" lang="en-GB" sz="2400" b="1" i="0" u="none" strike="noStrike" kern="1200" cap="none" spc="0" normalizeH="0" baseline="0" noProof="0" dirty="0">
                <a:ln w="0"/>
                <a:solidFill>
                  <a:prstClr val="black"/>
                </a:solidFill>
                <a:effectLst/>
                <a:uLnTx/>
                <a:uFillTx/>
                <a:latin typeface="Calibri"/>
                <a:ea typeface="+mn-ea"/>
                <a:cs typeface="+mn-cs"/>
              </a:rPr>
              <a:t> </a:t>
            </a:r>
            <a:r>
              <a:rPr kumimoji="0" lang="en-GB" sz="2400" b="0" i="0" u="none" strike="noStrike" kern="1200" cap="none" spc="0" normalizeH="0" baseline="0" noProof="0" dirty="0">
                <a:ln w="0"/>
                <a:solidFill>
                  <a:prstClr val="black"/>
                </a:solidFill>
                <a:effectLst/>
                <a:uLnTx/>
                <a:uFillTx/>
                <a:latin typeface="Calibri"/>
                <a:ea typeface="+mn-ea"/>
                <a:cs typeface="+mn-cs"/>
              </a:rPr>
              <a:t>the points from one </a:t>
            </a:r>
            <a:r>
              <a:rPr kumimoji="0" lang="en-GB" sz="2400" b="1" i="0" u="none" strike="noStrike" kern="1200" cap="none" spc="0" normalizeH="0" baseline="0" noProof="0" dirty="0">
                <a:ln w="0"/>
                <a:solidFill>
                  <a:prstClr val="black"/>
                </a:solidFill>
                <a:effectLst/>
                <a:uLnTx/>
                <a:uFillTx/>
                <a:latin typeface="Calibri"/>
                <a:ea typeface="+mn-ea"/>
                <a:cs typeface="+mn-cs"/>
              </a:rPr>
              <a:t>place</a:t>
            </a:r>
            <a:r>
              <a:rPr kumimoji="0" lang="en-GB" sz="2400" b="0" i="0" u="none" strike="noStrike" kern="1200" cap="none" spc="0" normalizeH="0" baseline="0" noProof="0" dirty="0">
                <a:ln w="0"/>
                <a:solidFill>
                  <a:prstClr val="black"/>
                </a:solidFill>
                <a:effectLst/>
                <a:uLnTx/>
                <a:uFillTx/>
                <a:latin typeface="Calibri"/>
                <a:ea typeface="+mn-ea"/>
                <a:cs typeface="+mn-cs"/>
              </a:rPr>
              <a:t> to another smoothly. </a:t>
            </a: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TextBox 9"/>
          <p:cNvSpPr txBox="1"/>
          <p:nvPr/>
        </p:nvSpPr>
        <p:spPr>
          <a:xfrm>
            <a:off x="634182" y="1855103"/>
            <a:ext cx="3552945" cy="297068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Calibri"/>
                <a:ea typeface="+mn-ea"/>
                <a:cs typeface="+mn-cs"/>
              </a:rPr>
              <a:t>In the classroom</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Calibri"/>
                <a:ea typeface="+mn-ea"/>
                <a:cs typeface="+mn-cs"/>
              </a:rPr>
              <a:t>In the library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Calibri"/>
                <a:ea typeface="+mn-ea"/>
                <a:cs typeface="+mn-cs"/>
              </a:rPr>
              <a:t>On the bus</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Calibri"/>
                <a:ea typeface="+mn-ea"/>
                <a:cs typeface="+mn-cs"/>
              </a:rPr>
              <a:t>In the dining room</a:t>
            </a:r>
          </a:p>
        </p:txBody>
      </p:sp>
      <p:pic>
        <p:nvPicPr>
          <p:cNvPr id="3" name="Picture 2"/>
          <p:cNvPicPr>
            <a:picLocks noChangeAspect="1"/>
          </p:cNvPicPr>
          <p:nvPr/>
        </p:nvPicPr>
        <p:blipFill>
          <a:blip r:embed="rId3"/>
          <a:stretch>
            <a:fillRect/>
          </a:stretch>
        </p:blipFill>
        <p:spPr>
          <a:xfrm>
            <a:off x="4075608" y="2361614"/>
            <a:ext cx="2219325" cy="2057400"/>
          </a:xfrm>
          <a:prstGeom prst="rect">
            <a:avLst/>
          </a:prstGeom>
        </p:spPr>
      </p:pic>
    </p:spTree>
    <p:extLst>
      <p:ext uri="{BB962C8B-B14F-4D97-AF65-F5344CB8AC3E}">
        <p14:creationId xmlns:p14="http://schemas.microsoft.com/office/powerpoint/2010/main" val="2133675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p:cTn id="27" dur="500" fill="hold"/>
                                        <p:tgtEl>
                                          <p:spTgt spid="9">
                                            <p:bg/>
                                          </p:spTgt>
                                        </p:tgtEl>
                                        <p:attrNameLst>
                                          <p:attrName>ppt_w</p:attrName>
                                        </p:attrNameLst>
                                      </p:cBhvr>
                                      <p:tavLst>
                                        <p:tav tm="0">
                                          <p:val>
                                            <p:fltVal val="0"/>
                                          </p:val>
                                        </p:tav>
                                        <p:tav tm="100000">
                                          <p:val>
                                            <p:strVal val="#ppt_w"/>
                                          </p:val>
                                        </p:tav>
                                      </p:tavLst>
                                    </p:anim>
                                    <p:anim calcmode="lin" valueType="num">
                                      <p:cBhvr>
                                        <p:cTn id="28" dur="500" fill="hold"/>
                                        <p:tgtEl>
                                          <p:spTgt spid="9">
                                            <p:bg/>
                                          </p:spTgt>
                                        </p:tgtEl>
                                        <p:attrNameLst>
                                          <p:attrName>ppt_h</p:attrName>
                                        </p:attrNameLst>
                                      </p:cBhvr>
                                      <p:tavLst>
                                        <p:tav tm="0">
                                          <p:val>
                                            <p:fltVal val="0"/>
                                          </p:val>
                                        </p:tav>
                                        <p:tav tm="100000">
                                          <p:val>
                                            <p:strVal val="#ppt_h"/>
                                          </p:val>
                                        </p:tav>
                                      </p:tavLst>
                                    </p:anim>
                                    <p:animEffect transition="in" filter="fade">
                                      <p:cBhvr>
                                        <p:cTn id="29" dur="500"/>
                                        <p:tgtEl>
                                          <p:spTgt spid="9">
                                            <p:bg/>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 calcmode="lin" valueType="num">
                                      <p:cBhvr>
                                        <p:cTn id="34"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36" dur="500"/>
                                        <p:tgtEl>
                                          <p:spTgt spid="9">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9">
                                            <p:txEl>
                                              <p:pRg st="2" end="2"/>
                                            </p:txEl>
                                          </p:spTgt>
                                        </p:tgtEl>
                                        <p:attrNameLst>
                                          <p:attrName>style.visibility</p:attrName>
                                        </p:attrNameLst>
                                      </p:cBhvr>
                                      <p:to>
                                        <p:strVal val="visible"/>
                                      </p:to>
                                    </p:set>
                                    <p:anim calcmode="lin" valueType="num">
                                      <p:cBhvr>
                                        <p:cTn id="41"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42"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43"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uiExpand="1" build="p" animBg="1"/>
      <p:bldP spid="10"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4182" y="697757"/>
            <a:ext cx="1084296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Calibri"/>
                <a:ea typeface="Calibri" panose="020F0502020204030204" pitchFamily="34" charset="0"/>
                <a:cs typeface="Times New Roman" panose="02020603050405020304" pitchFamily="18" charset="0"/>
              </a:rPr>
              <a:t>Adverbials of time </a:t>
            </a:r>
            <a:r>
              <a:rPr kumimoji="0" lang="en-GB" sz="32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can also be used in some arguments.</a:t>
            </a: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Rounded Rectangular Callout 8"/>
          <p:cNvSpPr/>
          <p:nvPr/>
        </p:nvSpPr>
        <p:spPr>
          <a:xfrm rot="10800000" flipV="1">
            <a:off x="1172621" y="5419800"/>
            <a:ext cx="1647227" cy="60450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a:ea typeface="+mn-ea"/>
                <a:cs typeface="+mn-cs"/>
              </a:rPr>
              <a:t>When?</a:t>
            </a:r>
          </a:p>
        </p:txBody>
      </p:sp>
      <p:sp>
        <p:nvSpPr>
          <p:cNvPr id="9" name="Rounded Rectangle 12"/>
          <p:cNvSpPr/>
          <p:nvPr/>
        </p:nvSpPr>
        <p:spPr>
          <a:xfrm>
            <a:off x="6483484" y="1959160"/>
            <a:ext cx="4710542" cy="2907521"/>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You might argue that having a more free time is important for children.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w="0"/>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The </a:t>
            </a:r>
            <a:r>
              <a:rPr kumimoji="0" lang="en-GB" sz="2400" b="1" i="0" u="none" strike="noStrike" kern="1200" cap="none" spc="0" normalizeH="0" baseline="0" noProof="0" dirty="0">
                <a:ln w="0"/>
                <a:solidFill>
                  <a:srgbClr val="0000FF"/>
                </a:solidFill>
                <a:effectLst/>
                <a:uLnTx/>
                <a:uFillTx/>
                <a:latin typeface="Calibri"/>
                <a:ea typeface="+mn-ea"/>
                <a:cs typeface="+mn-cs"/>
              </a:rPr>
              <a:t>adverbials</a:t>
            </a:r>
            <a:r>
              <a:rPr kumimoji="0" lang="en-GB" sz="2400" b="0" i="0" u="none" strike="noStrike" kern="1200" cap="none" spc="0" normalizeH="0" baseline="0" noProof="0" dirty="0">
                <a:ln w="0"/>
                <a:solidFill>
                  <a:prstClr val="black"/>
                </a:solidFill>
                <a:effectLst/>
                <a:uLnTx/>
                <a:uFillTx/>
                <a:latin typeface="Calibri"/>
                <a:ea typeface="+mn-ea"/>
                <a:cs typeface="+mn-cs"/>
              </a:rPr>
              <a:t> move</a:t>
            </a:r>
            <a:r>
              <a:rPr kumimoji="0" lang="en-GB" sz="2400" b="1" i="0" u="none" strike="noStrike" kern="1200" cap="none" spc="0" normalizeH="0" baseline="0" noProof="0" dirty="0">
                <a:ln w="0"/>
                <a:solidFill>
                  <a:prstClr val="black"/>
                </a:solidFill>
                <a:effectLst/>
                <a:uLnTx/>
                <a:uFillTx/>
                <a:latin typeface="Calibri"/>
                <a:ea typeface="+mn-ea"/>
                <a:cs typeface="+mn-cs"/>
              </a:rPr>
              <a:t> </a:t>
            </a:r>
            <a:r>
              <a:rPr kumimoji="0" lang="en-GB" sz="2400" b="0" i="0" u="none" strike="noStrike" kern="1200" cap="none" spc="0" normalizeH="0" baseline="0" noProof="0" dirty="0">
                <a:ln w="0"/>
                <a:solidFill>
                  <a:prstClr val="black"/>
                </a:solidFill>
                <a:effectLst/>
                <a:uLnTx/>
                <a:uFillTx/>
                <a:latin typeface="Calibri"/>
                <a:ea typeface="+mn-ea"/>
                <a:cs typeface="+mn-cs"/>
              </a:rPr>
              <a:t>the points from one </a:t>
            </a:r>
            <a:r>
              <a:rPr kumimoji="0" lang="en-GB" sz="2400" b="1" i="0" u="none" strike="noStrike" kern="1200" cap="none" spc="0" normalizeH="0" baseline="0" noProof="0" dirty="0">
                <a:ln w="0"/>
                <a:solidFill>
                  <a:prstClr val="black"/>
                </a:solidFill>
                <a:effectLst/>
                <a:uLnTx/>
                <a:uFillTx/>
                <a:latin typeface="Calibri"/>
                <a:ea typeface="+mn-ea"/>
                <a:cs typeface="+mn-cs"/>
              </a:rPr>
              <a:t>time</a:t>
            </a:r>
            <a:r>
              <a:rPr kumimoji="0" lang="en-GB" sz="2400" b="0" i="0" u="none" strike="noStrike" kern="1200" cap="none" spc="0" normalizeH="0" baseline="0" noProof="0" dirty="0">
                <a:ln w="0"/>
                <a:solidFill>
                  <a:prstClr val="black"/>
                </a:solidFill>
                <a:effectLst/>
                <a:uLnTx/>
                <a:uFillTx/>
                <a:latin typeface="Calibri"/>
                <a:ea typeface="+mn-ea"/>
                <a:cs typeface="+mn-cs"/>
              </a:rPr>
              <a:t> to another smoothly. </a:t>
            </a: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TextBox 9"/>
          <p:cNvSpPr txBox="1"/>
          <p:nvPr/>
        </p:nvSpPr>
        <p:spPr>
          <a:xfrm>
            <a:off x="506437" y="1819693"/>
            <a:ext cx="3582254" cy="304698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Calibri"/>
                <a:ea typeface="+mn-ea"/>
                <a:cs typeface="+mn-cs"/>
              </a:rPr>
              <a:t>Before school</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Calibri"/>
                <a:ea typeface="+mn-ea"/>
                <a:cs typeface="+mn-cs"/>
              </a:rPr>
              <a:t>During lessons</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Calibri"/>
                <a:ea typeface="+mn-ea"/>
                <a:cs typeface="+mn-cs"/>
              </a:rPr>
              <a:t>After lunch</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Calibri"/>
                <a:ea typeface="+mn-ea"/>
                <a:cs typeface="+mn-cs"/>
              </a:rPr>
              <a:t>In the evenings</a:t>
            </a:r>
          </a:p>
        </p:txBody>
      </p:sp>
      <p:pic>
        <p:nvPicPr>
          <p:cNvPr id="3" name="Picture 2"/>
          <p:cNvPicPr>
            <a:picLocks noChangeAspect="1"/>
          </p:cNvPicPr>
          <p:nvPr/>
        </p:nvPicPr>
        <p:blipFill>
          <a:blip r:embed="rId3"/>
          <a:stretch>
            <a:fillRect/>
          </a:stretch>
        </p:blipFill>
        <p:spPr>
          <a:xfrm>
            <a:off x="4088691" y="2364030"/>
            <a:ext cx="1932319" cy="1958314"/>
          </a:xfrm>
          <a:prstGeom prst="rect">
            <a:avLst/>
          </a:prstGeom>
        </p:spPr>
      </p:pic>
    </p:spTree>
    <p:extLst>
      <p:ext uri="{BB962C8B-B14F-4D97-AF65-F5344CB8AC3E}">
        <p14:creationId xmlns:p14="http://schemas.microsoft.com/office/powerpoint/2010/main" val="2796268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p:cTn id="27" dur="500" fill="hold"/>
                                        <p:tgtEl>
                                          <p:spTgt spid="9">
                                            <p:bg/>
                                          </p:spTgt>
                                        </p:tgtEl>
                                        <p:attrNameLst>
                                          <p:attrName>ppt_w</p:attrName>
                                        </p:attrNameLst>
                                      </p:cBhvr>
                                      <p:tavLst>
                                        <p:tav tm="0">
                                          <p:val>
                                            <p:fltVal val="0"/>
                                          </p:val>
                                        </p:tav>
                                        <p:tav tm="100000">
                                          <p:val>
                                            <p:strVal val="#ppt_w"/>
                                          </p:val>
                                        </p:tav>
                                      </p:tavLst>
                                    </p:anim>
                                    <p:anim calcmode="lin" valueType="num">
                                      <p:cBhvr>
                                        <p:cTn id="28" dur="500" fill="hold"/>
                                        <p:tgtEl>
                                          <p:spTgt spid="9">
                                            <p:bg/>
                                          </p:spTgt>
                                        </p:tgtEl>
                                        <p:attrNameLst>
                                          <p:attrName>ppt_h</p:attrName>
                                        </p:attrNameLst>
                                      </p:cBhvr>
                                      <p:tavLst>
                                        <p:tav tm="0">
                                          <p:val>
                                            <p:fltVal val="0"/>
                                          </p:val>
                                        </p:tav>
                                        <p:tav tm="100000">
                                          <p:val>
                                            <p:strVal val="#ppt_h"/>
                                          </p:val>
                                        </p:tav>
                                      </p:tavLst>
                                    </p:anim>
                                    <p:animEffect transition="in" filter="fade">
                                      <p:cBhvr>
                                        <p:cTn id="29" dur="500"/>
                                        <p:tgtEl>
                                          <p:spTgt spid="9">
                                            <p:bg/>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 calcmode="lin" valueType="num">
                                      <p:cBhvr>
                                        <p:cTn id="34"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36" dur="500"/>
                                        <p:tgtEl>
                                          <p:spTgt spid="9">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9">
                                            <p:txEl>
                                              <p:pRg st="2" end="2"/>
                                            </p:txEl>
                                          </p:spTgt>
                                        </p:tgtEl>
                                        <p:attrNameLst>
                                          <p:attrName>style.visibility</p:attrName>
                                        </p:attrNameLst>
                                      </p:cBhvr>
                                      <p:to>
                                        <p:strVal val="visible"/>
                                      </p:to>
                                    </p:set>
                                    <p:anim calcmode="lin" valueType="num">
                                      <p:cBhvr>
                                        <p:cTn id="41"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42"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43"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uiExpand="1" build="p" animBg="1"/>
      <p:bldP spid="10"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3596" y="697757"/>
            <a:ext cx="10573555" cy="523220"/>
          </a:xfrm>
          <a:prstGeom prst="rect">
            <a:avLst/>
          </a:prstGeom>
          <a:noFill/>
        </p:spPr>
        <p:txBody>
          <a:bodyPr wrap="square" rtlCol="0">
            <a:spAutoFit/>
          </a:bodyPr>
          <a:lstStyle/>
          <a:p>
            <a:pPr algn="ctr"/>
            <a:r>
              <a:rPr lang="en-GB" sz="2800" i="1" dirty="0">
                <a:solidFill>
                  <a:schemeClr val="accent5">
                    <a:lumMod val="75000"/>
                  </a:schemeClr>
                </a:solidFill>
                <a:ea typeface="Calibri" panose="020F0502020204030204" pitchFamily="34" charset="0"/>
                <a:cs typeface="Times New Roman" panose="02020603050405020304" pitchFamily="18" charset="0"/>
              </a:rPr>
              <a:t>What adverbials of </a:t>
            </a:r>
            <a:r>
              <a:rPr lang="en-GB" sz="2800" b="1" i="1" dirty="0">
                <a:solidFill>
                  <a:srgbClr val="FF0000"/>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number</a:t>
            </a:r>
            <a:r>
              <a:rPr lang="en-GB" sz="2800" i="1" dirty="0">
                <a:solidFill>
                  <a:schemeClr val="accent5">
                    <a:lumMod val="75000"/>
                  </a:schemeClr>
                </a:solidFill>
                <a:ea typeface="Calibri" panose="020F0502020204030204" pitchFamily="34" charset="0"/>
                <a:cs typeface="Times New Roman" panose="02020603050405020304" pitchFamily="18" charset="0"/>
              </a:rPr>
              <a:t>, </a:t>
            </a:r>
            <a:r>
              <a:rPr lang="en-GB" sz="2800" b="1" i="1" dirty="0">
                <a:solidFill>
                  <a:srgbClr val="FFC000"/>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place</a:t>
            </a:r>
            <a:r>
              <a:rPr lang="en-GB" sz="2800" i="1" dirty="0">
                <a:solidFill>
                  <a:schemeClr val="accent5">
                    <a:lumMod val="75000"/>
                  </a:schemeClr>
                </a:solidFill>
                <a:ea typeface="Calibri" panose="020F0502020204030204" pitchFamily="34" charset="0"/>
                <a:cs typeface="Times New Roman" panose="02020603050405020304" pitchFamily="18" charset="0"/>
              </a:rPr>
              <a:t> and </a:t>
            </a:r>
            <a:r>
              <a:rPr lang="en-GB" sz="2800" b="1" i="1" dirty="0">
                <a:solidFill>
                  <a:srgbClr val="00B050"/>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time</a:t>
            </a:r>
            <a:r>
              <a:rPr lang="en-GB" sz="2800" i="1" dirty="0">
                <a:solidFill>
                  <a:schemeClr val="accent5">
                    <a:lumMod val="75000"/>
                  </a:schemeClr>
                </a:solidFill>
                <a:ea typeface="Calibri" panose="020F0502020204030204" pitchFamily="34" charset="0"/>
                <a:cs typeface="Times New Roman" panose="02020603050405020304" pitchFamily="18" charset="0"/>
              </a:rPr>
              <a:t> can you think of? </a:t>
            </a: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825773" y="2147027"/>
            <a:ext cx="2706058" cy="2031325"/>
          </a:xfrm>
          <a:prstGeom prst="rect">
            <a:avLst/>
          </a:prstGeom>
          <a:noFill/>
        </p:spPr>
        <p:txBody>
          <a:bodyPr wrap="square" rtlCol="0">
            <a:spAutoFit/>
          </a:bodyPr>
          <a:lstStyle/>
          <a:p>
            <a:pPr algn="ctr">
              <a:lnSpc>
                <a:spcPct val="150000"/>
              </a:lnSpc>
            </a:pPr>
            <a:r>
              <a:rPr lang="en-GB" sz="2800" i="1" dirty="0">
                <a:solidFill>
                  <a:srgbClr val="0000FF"/>
                </a:solidFill>
              </a:rPr>
              <a:t>Firstly</a:t>
            </a:r>
          </a:p>
          <a:p>
            <a:pPr algn="ctr">
              <a:lnSpc>
                <a:spcPct val="150000"/>
              </a:lnSpc>
            </a:pPr>
            <a:r>
              <a:rPr lang="en-GB" sz="2800" i="1" dirty="0">
                <a:solidFill>
                  <a:srgbClr val="0000FF"/>
                </a:solidFill>
              </a:rPr>
              <a:t>Secondly</a:t>
            </a:r>
          </a:p>
          <a:p>
            <a:pPr algn="ctr">
              <a:lnSpc>
                <a:spcPct val="150000"/>
              </a:lnSpc>
            </a:pPr>
            <a:r>
              <a:rPr lang="en-GB" sz="2800" i="1" dirty="0">
                <a:solidFill>
                  <a:srgbClr val="0000FF"/>
                </a:solidFill>
              </a:rPr>
              <a:t>…</a:t>
            </a:r>
          </a:p>
        </p:txBody>
      </p:sp>
      <p:sp>
        <p:nvSpPr>
          <p:cNvPr id="8" name="TextBox 7"/>
          <p:cNvSpPr txBox="1"/>
          <p:nvPr/>
        </p:nvSpPr>
        <p:spPr>
          <a:xfrm>
            <a:off x="4398423" y="2096544"/>
            <a:ext cx="3357640" cy="2031325"/>
          </a:xfrm>
          <a:prstGeom prst="rect">
            <a:avLst/>
          </a:prstGeom>
          <a:noFill/>
        </p:spPr>
        <p:txBody>
          <a:bodyPr wrap="square" rtlCol="0">
            <a:spAutoFit/>
          </a:bodyPr>
          <a:lstStyle/>
          <a:p>
            <a:pPr algn="ctr">
              <a:lnSpc>
                <a:spcPct val="150000"/>
              </a:lnSpc>
            </a:pPr>
            <a:r>
              <a:rPr lang="en-GB" sz="2800" i="1" dirty="0">
                <a:solidFill>
                  <a:srgbClr val="0000FF"/>
                </a:solidFill>
              </a:rPr>
              <a:t>In the classroom</a:t>
            </a:r>
          </a:p>
          <a:p>
            <a:pPr algn="ctr">
              <a:lnSpc>
                <a:spcPct val="150000"/>
              </a:lnSpc>
            </a:pPr>
            <a:r>
              <a:rPr lang="en-GB" sz="2800" i="1" dirty="0">
                <a:solidFill>
                  <a:srgbClr val="0000FF"/>
                </a:solidFill>
              </a:rPr>
              <a:t>In the library</a:t>
            </a:r>
          </a:p>
          <a:p>
            <a:pPr algn="ctr">
              <a:lnSpc>
                <a:spcPct val="150000"/>
              </a:lnSpc>
            </a:pPr>
            <a:r>
              <a:rPr lang="en-GB" sz="2800" i="1" dirty="0">
                <a:solidFill>
                  <a:srgbClr val="0000FF"/>
                </a:solidFill>
              </a:rPr>
              <a:t>…</a:t>
            </a:r>
          </a:p>
        </p:txBody>
      </p:sp>
      <p:sp>
        <p:nvSpPr>
          <p:cNvPr id="11" name="TextBox 10"/>
          <p:cNvSpPr txBox="1"/>
          <p:nvPr/>
        </p:nvSpPr>
        <p:spPr>
          <a:xfrm>
            <a:off x="8411570" y="2096544"/>
            <a:ext cx="2915189" cy="2031325"/>
          </a:xfrm>
          <a:prstGeom prst="rect">
            <a:avLst/>
          </a:prstGeom>
          <a:noFill/>
        </p:spPr>
        <p:txBody>
          <a:bodyPr wrap="square" rtlCol="0">
            <a:spAutoFit/>
          </a:bodyPr>
          <a:lstStyle/>
          <a:p>
            <a:pPr algn="ctr">
              <a:lnSpc>
                <a:spcPct val="150000"/>
              </a:lnSpc>
            </a:pPr>
            <a:r>
              <a:rPr lang="en-GB" sz="2800" i="1" dirty="0">
                <a:solidFill>
                  <a:srgbClr val="0000FF"/>
                </a:solidFill>
              </a:rPr>
              <a:t>Before school</a:t>
            </a:r>
          </a:p>
          <a:p>
            <a:pPr algn="ctr">
              <a:lnSpc>
                <a:spcPct val="150000"/>
              </a:lnSpc>
            </a:pPr>
            <a:r>
              <a:rPr lang="en-GB" sz="2800" i="1" dirty="0">
                <a:solidFill>
                  <a:srgbClr val="0000FF"/>
                </a:solidFill>
              </a:rPr>
              <a:t>During lessons</a:t>
            </a:r>
          </a:p>
          <a:p>
            <a:pPr algn="ctr">
              <a:lnSpc>
                <a:spcPct val="150000"/>
              </a:lnSpc>
            </a:pPr>
            <a:r>
              <a:rPr lang="en-GB" sz="2800" i="1" dirty="0">
                <a:solidFill>
                  <a:srgbClr val="0000FF"/>
                </a:solidFill>
              </a:rPr>
              <a:t>…</a:t>
            </a:r>
          </a:p>
        </p:txBody>
      </p:sp>
      <p:sp>
        <p:nvSpPr>
          <p:cNvPr id="12" name="Rounded Rectangular Callout 8"/>
          <p:cNvSpPr/>
          <p:nvPr/>
        </p:nvSpPr>
        <p:spPr>
          <a:xfrm rot="10800000" flipV="1">
            <a:off x="5253629" y="1542525"/>
            <a:ext cx="1647227" cy="60450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sz="2400" b="1" dirty="0"/>
              <a:t>Where?</a:t>
            </a:r>
          </a:p>
        </p:txBody>
      </p:sp>
      <p:sp>
        <p:nvSpPr>
          <p:cNvPr id="13" name="Rounded Rectangular Callout 8"/>
          <p:cNvSpPr/>
          <p:nvPr/>
        </p:nvSpPr>
        <p:spPr>
          <a:xfrm rot="10800000" flipV="1">
            <a:off x="9045550" y="1542525"/>
            <a:ext cx="1647227" cy="60450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sz="2400" b="1" dirty="0"/>
              <a:t>When?</a:t>
            </a:r>
          </a:p>
        </p:txBody>
      </p:sp>
      <p:sp>
        <p:nvSpPr>
          <p:cNvPr id="14" name="Rounded Rectangular Callout 8"/>
          <p:cNvSpPr/>
          <p:nvPr/>
        </p:nvSpPr>
        <p:spPr>
          <a:xfrm rot="10800000" flipV="1">
            <a:off x="1056471" y="1542525"/>
            <a:ext cx="2244661" cy="604502"/>
          </a:xfrm>
          <a:prstGeom prst="wedgeRoundRectCallout">
            <a:avLst>
              <a:gd name="adj1" fmla="val 61500"/>
              <a:gd name="adj2" fmla="val 13280"/>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sz="2400" b="1" dirty="0"/>
              <a:t>In what order?</a:t>
            </a:r>
          </a:p>
        </p:txBody>
      </p:sp>
      <p:pic>
        <p:nvPicPr>
          <p:cNvPr id="3" name="Picture 2"/>
          <p:cNvPicPr>
            <a:picLocks noChangeAspect="1"/>
          </p:cNvPicPr>
          <p:nvPr/>
        </p:nvPicPr>
        <p:blipFill>
          <a:blip r:embed="rId3"/>
          <a:stretch>
            <a:fillRect/>
          </a:stretch>
        </p:blipFill>
        <p:spPr>
          <a:xfrm>
            <a:off x="4642657" y="3423528"/>
            <a:ext cx="2658086" cy="2658086"/>
          </a:xfrm>
          <a:prstGeom prst="rect">
            <a:avLst/>
          </a:prstGeom>
        </p:spPr>
      </p:pic>
    </p:spTree>
    <p:extLst>
      <p:ext uri="{BB962C8B-B14F-4D97-AF65-F5344CB8AC3E}">
        <p14:creationId xmlns:p14="http://schemas.microsoft.com/office/powerpoint/2010/main" val="390637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1" grpId="0"/>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15554" y="773013"/>
            <a:ext cx="3756966" cy="2384405"/>
          </a:xfrm>
          <a:prstGeom prst="star6">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lvl="0" algn="ctr"/>
            <a:r>
              <a:rPr lang="en-GB" sz="2400" b="1" u="sng" dirty="0">
                <a:solidFill>
                  <a:schemeClr val="tx1"/>
                </a:solidFill>
                <a:effectLst>
                  <a:outerShdw blurRad="38100" dist="38100" dir="2700000" algn="tl">
                    <a:srgbClr val="000000">
                      <a:alpha val="43137"/>
                    </a:srgbClr>
                  </a:outerShdw>
                </a:effectLst>
              </a:rPr>
              <a:t>You need: </a:t>
            </a:r>
          </a:p>
          <a:p>
            <a:pPr lvl="0" algn="ctr"/>
            <a:r>
              <a:rPr lang="en-GB" sz="2400" b="1" dirty="0" smtClean="0">
                <a:solidFill>
                  <a:schemeClr val="tx1"/>
                </a:solidFill>
                <a:effectLst>
                  <a:outerShdw blurRad="38100" dist="38100" dir="2700000" algn="tl">
                    <a:srgbClr val="000000">
                      <a:alpha val="43137"/>
                    </a:srgbClr>
                  </a:outerShdw>
                </a:effectLst>
              </a:rPr>
              <a:t>A pen and </a:t>
            </a:r>
            <a:r>
              <a:rPr lang="en-GB" sz="2400" b="1" dirty="0">
                <a:solidFill>
                  <a:schemeClr val="tx1"/>
                </a:solidFill>
                <a:effectLst>
                  <a:outerShdw blurRad="38100" dist="38100" dir="2700000" algn="tl">
                    <a:srgbClr val="000000">
                      <a:alpha val="43137"/>
                    </a:srgbClr>
                  </a:outerShdw>
                </a:effectLst>
              </a:rPr>
              <a:t>paper to make notes on</a:t>
            </a:r>
          </a:p>
        </p:txBody>
      </p:sp>
      <p:sp>
        <p:nvSpPr>
          <p:cNvPr id="5" name="Rectangle 4"/>
          <p:cNvSpPr/>
          <p:nvPr/>
        </p:nvSpPr>
        <p:spPr>
          <a:xfrm>
            <a:off x="1001656" y="5077650"/>
            <a:ext cx="6249226" cy="923330"/>
          </a:xfrm>
          <a:prstGeom prst="rect">
            <a:avLst/>
          </a:prstGeom>
        </p:spPr>
        <p:txBody>
          <a:bodyPr wrap="square">
            <a:spAutoFit/>
          </a:bodyPr>
          <a:lstStyle/>
          <a:p>
            <a:pPr algn="ctr"/>
            <a:r>
              <a:rPr lang="en-GB" sz="5400" b="1" dirty="0" smtClean="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Whole Class Activity</a:t>
            </a:r>
            <a:endParaRPr lang="en-GB" sz="5400" dirty="0">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2"/>
          <a:stretch>
            <a:fillRect/>
          </a:stretch>
        </p:blipFill>
        <p:spPr>
          <a:xfrm>
            <a:off x="607215" y="954543"/>
            <a:ext cx="7038108" cy="3519054"/>
          </a:xfrm>
          <a:prstGeom prst="rect">
            <a:avLst/>
          </a:prstGeom>
        </p:spPr>
      </p:pic>
      <p:pic>
        <p:nvPicPr>
          <p:cNvPr id="6" name="Picture 5"/>
          <p:cNvPicPr>
            <a:picLocks noChangeAspect="1"/>
          </p:cNvPicPr>
          <p:nvPr/>
        </p:nvPicPr>
        <p:blipFill>
          <a:blip r:embed="rId3"/>
          <a:stretch>
            <a:fillRect/>
          </a:stretch>
        </p:blipFill>
        <p:spPr>
          <a:xfrm>
            <a:off x="8266098" y="3580038"/>
            <a:ext cx="3255877" cy="2607296"/>
          </a:xfrm>
          <a:prstGeom prst="rect">
            <a:avLst/>
          </a:prstGeom>
        </p:spPr>
      </p:pic>
    </p:spTree>
    <p:extLst>
      <p:ext uri="{BB962C8B-B14F-4D97-AF65-F5344CB8AC3E}">
        <p14:creationId xmlns:p14="http://schemas.microsoft.com/office/powerpoint/2010/main" val="18174756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3596" y="697757"/>
            <a:ext cx="10573555" cy="2646878"/>
          </a:xfrm>
          <a:prstGeom prst="rect">
            <a:avLst/>
          </a:prstGeom>
          <a:noFill/>
        </p:spPr>
        <p:txBody>
          <a:bodyPr wrap="square" rtlCol="0">
            <a:spAutoFit/>
          </a:bodyPr>
          <a:lstStyle/>
          <a:p>
            <a:pPr algn="ctr"/>
            <a:r>
              <a:rPr lang="en-GB" sz="3600" b="1" dirty="0">
                <a:solidFill>
                  <a:srgbClr val="0000FF"/>
                </a:solidFill>
                <a:ea typeface="Calibri" panose="020F0502020204030204" pitchFamily="34" charset="0"/>
                <a:cs typeface="Times New Roman" panose="02020603050405020304" pitchFamily="18" charset="0"/>
              </a:rPr>
              <a:t>Cohesion between Paragraphs</a:t>
            </a:r>
          </a:p>
          <a:p>
            <a:pPr marL="457200" indent="-457200">
              <a:spcBef>
                <a:spcPts val="1200"/>
              </a:spcBef>
              <a:buFont typeface="Arial" panose="020B0604020202020204" pitchFamily="34" charset="0"/>
              <a:buChar char="•"/>
            </a:pPr>
            <a:r>
              <a:rPr lang="en-GB" sz="2400" b="1" dirty="0">
                <a:solidFill>
                  <a:srgbClr val="000000"/>
                </a:solidFill>
                <a:ea typeface="Calibri" panose="020F0502020204030204" pitchFamily="34" charset="0"/>
                <a:cs typeface="Times New Roman" panose="02020603050405020304" pitchFamily="18" charset="0"/>
              </a:rPr>
              <a:t>Paragraphs</a:t>
            </a:r>
            <a:r>
              <a:rPr lang="en-GB" sz="2400" dirty="0">
                <a:solidFill>
                  <a:srgbClr val="000000"/>
                </a:solidFill>
                <a:ea typeface="Calibri" panose="020F0502020204030204" pitchFamily="34" charset="0"/>
                <a:cs typeface="Times New Roman" panose="02020603050405020304" pitchFamily="18" charset="0"/>
              </a:rPr>
              <a:t> organise the text into boxes of information.</a:t>
            </a:r>
            <a:endParaRPr lang="en-GB" sz="2400" dirty="0">
              <a:ea typeface="Calibri" panose="020F0502020204030204" pitchFamily="34" charset="0"/>
              <a:cs typeface="Times New Roman" panose="02020603050405020304" pitchFamily="18" charset="0"/>
            </a:endParaRPr>
          </a:p>
          <a:p>
            <a:pPr marL="457200" indent="-457200">
              <a:spcBef>
                <a:spcPts val="1200"/>
              </a:spcBef>
              <a:buFont typeface="Arial" panose="020B0604020202020204" pitchFamily="34" charset="0"/>
              <a:buChar char="•"/>
            </a:pPr>
            <a:r>
              <a:rPr lang="en-GB" sz="2400" dirty="0">
                <a:solidFill>
                  <a:srgbClr val="000000"/>
                </a:solidFill>
                <a:ea typeface="Times New Roman" panose="02020603050405020304" pitchFamily="18" charset="0"/>
                <a:cs typeface="Times New Roman" panose="02020603050405020304" pitchFamily="18" charset="0"/>
              </a:rPr>
              <a:t>The first sentence in a paragraph </a:t>
            </a:r>
            <a:r>
              <a:rPr lang="en-GB" sz="2400" b="1" dirty="0">
                <a:solidFill>
                  <a:srgbClr val="000000"/>
                </a:solidFill>
                <a:ea typeface="Times New Roman" panose="02020603050405020304" pitchFamily="18" charset="0"/>
                <a:cs typeface="Times New Roman" panose="02020603050405020304" pitchFamily="18" charset="0"/>
              </a:rPr>
              <a:t>makes the main point</a:t>
            </a:r>
            <a:r>
              <a:rPr lang="en-GB" sz="2400" dirty="0">
                <a:solidFill>
                  <a:srgbClr val="000000"/>
                </a:solidFill>
                <a:ea typeface="Times New Roman" panose="02020603050405020304" pitchFamily="18" charset="0"/>
                <a:cs typeface="Times New Roman" panose="02020603050405020304" pitchFamily="18" charset="0"/>
              </a:rPr>
              <a:t>; it is sometimes called the </a:t>
            </a:r>
            <a:r>
              <a:rPr lang="en-GB" sz="2400" dirty="0">
                <a:solidFill>
                  <a:srgbClr val="0000FF"/>
                </a:solidFill>
                <a:ea typeface="Times New Roman" panose="02020603050405020304" pitchFamily="18" charset="0"/>
                <a:cs typeface="Times New Roman" panose="02020603050405020304" pitchFamily="18" charset="0"/>
              </a:rPr>
              <a:t>topic sentence</a:t>
            </a:r>
            <a:r>
              <a:rPr lang="en-GB" sz="2400" dirty="0">
                <a:solidFill>
                  <a:srgbClr val="000000"/>
                </a:solidFill>
                <a:ea typeface="Times New Roman" panose="02020603050405020304" pitchFamily="18" charset="0"/>
                <a:cs typeface="Times New Roman" panose="02020603050405020304" pitchFamily="18" charset="0"/>
              </a:rPr>
              <a:t>. This guides the reader.</a:t>
            </a:r>
          </a:p>
          <a:p>
            <a:pPr marL="457200" indent="-457200">
              <a:spcBef>
                <a:spcPts val="1200"/>
              </a:spcBef>
              <a:buFont typeface="Arial" panose="020B0604020202020204" pitchFamily="34" charset="0"/>
              <a:buChar char="•"/>
            </a:pPr>
            <a:r>
              <a:rPr lang="en-GB" sz="2400" b="1" dirty="0">
                <a:solidFill>
                  <a:srgbClr val="000000"/>
                </a:solidFill>
                <a:ea typeface="Times New Roman" panose="02020603050405020304" pitchFamily="18" charset="0"/>
                <a:cs typeface="Times New Roman" panose="02020603050405020304" pitchFamily="18" charset="0"/>
              </a:rPr>
              <a:t>Adverbials</a:t>
            </a:r>
            <a:r>
              <a:rPr lang="en-GB" sz="2400" dirty="0">
                <a:solidFill>
                  <a:srgbClr val="000000"/>
                </a:solidFill>
                <a:ea typeface="Times New Roman" panose="02020603050405020304" pitchFamily="18" charset="0"/>
                <a:cs typeface="Times New Roman" panose="02020603050405020304" pitchFamily="18" charset="0"/>
              </a:rPr>
              <a:t> often appear in the </a:t>
            </a:r>
            <a:r>
              <a:rPr lang="en-GB" sz="2400" b="1" dirty="0">
                <a:solidFill>
                  <a:srgbClr val="0000FF"/>
                </a:solidFill>
                <a:ea typeface="Times New Roman" panose="02020603050405020304" pitchFamily="18" charset="0"/>
                <a:cs typeface="Times New Roman" panose="02020603050405020304" pitchFamily="18" charset="0"/>
              </a:rPr>
              <a:t>topic sentence</a:t>
            </a:r>
            <a:r>
              <a:rPr lang="en-GB" sz="2400" dirty="0">
                <a:solidFill>
                  <a:srgbClr val="000000"/>
                </a:solidFill>
                <a:ea typeface="Times New Roman" panose="02020603050405020304" pitchFamily="18" charset="0"/>
                <a:cs typeface="Times New Roman" panose="02020603050405020304" pitchFamily="18" charset="0"/>
              </a:rPr>
              <a:t>, creating </a:t>
            </a:r>
            <a:r>
              <a:rPr lang="en-GB" sz="2400" dirty="0">
                <a:solidFill>
                  <a:srgbClr val="0000FF"/>
                </a:solidFill>
                <a:ea typeface="Times New Roman" panose="02020603050405020304" pitchFamily="18" charset="0"/>
                <a:cs typeface="Times New Roman" panose="02020603050405020304" pitchFamily="18" charset="0"/>
              </a:rPr>
              <a:t>cohesion</a:t>
            </a:r>
            <a:r>
              <a:rPr lang="en-GB" sz="2800" dirty="0">
                <a:solidFill>
                  <a:srgbClr val="000000"/>
                </a:solidFill>
                <a:ea typeface="Times New Roman" panose="02020603050405020304" pitchFamily="18" charset="0"/>
                <a:cs typeface="Times New Roman" panose="02020603050405020304" pitchFamily="18" charset="0"/>
              </a:rPr>
              <a:t>.</a:t>
            </a: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p:cNvSpPr/>
          <p:nvPr/>
        </p:nvSpPr>
        <p:spPr>
          <a:xfrm>
            <a:off x="903596" y="3750435"/>
            <a:ext cx="10255046" cy="2156231"/>
          </a:xfrm>
          <a:prstGeom prst="rect">
            <a:avLst/>
          </a:prstGeom>
          <a:solidFill>
            <a:srgbClr val="CEE1F2"/>
          </a:solidFill>
        </p:spPr>
        <p:txBody>
          <a:bodyPr wrap="square">
            <a:spAutoFit/>
          </a:bodyPr>
          <a:lstStyle/>
          <a:p>
            <a:pPr>
              <a:lnSpc>
                <a:spcPct val="107000"/>
              </a:lnSpc>
              <a:spcAft>
                <a:spcPts val="800"/>
              </a:spcAft>
            </a:pPr>
            <a:r>
              <a:rPr lang="en-GB" sz="2000" b="1" dirty="0">
                <a:latin typeface="Calibri" panose="020F0502020204030204" pitchFamily="34" charset="0"/>
                <a:ea typeface="Calibri" panose="020F0502020204030204" pitchFamily="34" charset="0"/>
                <a:cs typeface="Times New Roman" panose="02020603050405020304" pitchFamily="18" charset="0"/>
              </a:rPr>
              <a:t>Firstly</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dirty="0">
                <a:solidFill>
                  <a:srgbClr val="0000FF"/>
                </a:solidFill>
                <a:latin typeface="Calibri" panose="020F0502020204030204" pitchFamily="34" charset="0"/>
                <a:ea typeface="Calibri" panose="020F0502020204030204" pitchFamily="34" charset="0"/>
                <a:cs typeface="Times New Roman" panose="02020603050405020304" pitchFamily="18" charset="0"/>
              </a:rPr>
              <a:t>football is good because it keeps people fit. </a:t>
            </a:r>
            <a:r>
              <a:rPr lang="en-GB" sz="2000" dirty="0">
                <a:latin typeface="Calibri" panose="020F0502020204030204" pitchFamily="34" charset="0"/>
                <a:ea typeface="Calibri" panose="020F0502020204030204" pitchFamily="34" charset="0"/>
                <a:cs typeface="Times New Roman" panose="02020603050405020304" pitchFamily="18" charset="0"/>
              </a:rPr>
              <a:t>The sport requires lots of running, and gross motor movement in tackles and dribbling. Core fitness is important for balance and players often cross train to improve their skills.</a:t>
            </a:r>
          </a:p>
          <a:p>
            <a:pPr>
              <a:lnSpc>
                <a:spcPct val="107000"/>
              </a:lnSpc>
              <a:spcAft>
                <a:spcPts val="800"/>
              </a:spcAft>
            </a:pPr>
            <a:r>
              <a:rPr lang="en-GB" sz="2000" b="1" dirty="0">
                <a:latin typeface="Calibri" panose="020F0502020204030204" pitchFamily="34" charset="0"/>
                <a:ea typeface="Calibri" panose="020F0502020204030204" pitchFamily="34" charset="0"/>
                <a:cs typeface="Times New Roman" panose="02020603050405020304" pitchFamily="18" charset="0"/>
              </a:rPr>
              <a:t>Secondly</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dirty="0">
                <a:solidFill>
                  <a:srgbClr val="0000FF"/>
                </a:solidFill>
                <a:latin typeface="Calibri" panose="020F0502020204030204" pitchFamily="34" charset="0"/>
                <a:ea typeface="Calibri" panose="020F0502020204030204" pitchFamily="34" charset="0"/>
                <a:cs typeface="Times New Roman" panose="02020603050405020304" pitchFamily="18" charset="0"/>
              </a:rPr>
              <a:t>football is good for developing social skills. </a:t>
            </a:r>
            <a:r>
              <a:rPr lang="en-GB" sz="2000" dirty="0">
                <a:latin typeface="Calibri" panose="020F0502020204030204" pitchFamily="34" charset="0"/>
                <a:ea typeface="Calibri" panose="020F0502020204030204" pitchFamily="34" charset="0"/>
                <a:cs typeface="Times New Roman" panose="02020603050405020304" pitchFamily="18" charset="0"/>
              </a:rPr>
              <a:t>Players know that they play better when they work as a team and clear communication is vital for success. Players develop strong relationships, learning to trust their teammates. </a:t>
            </a:r>
            <a:endParaRPr lang="en-GB" sz="1050" dirty="0">
              <a:latin typeface="Calibri" panose="020F0502020204030204" pitchFamily="34" charset="0"/>
              <a:ea typeface="Calibri" panose="020F0502020204030204" pitchFamily="34" charset="0"/>
              <a:cs typeface="Times New Roman" panose="02020603050405020304" pitchFamily="18" charset="0"/>
            </a:endParaRPr>
          </a:p>
        </p:txBody>
      </p:sp>
      <p:cxnSp>
        <p:nvCxnSpPr>
          <p:cNvPr id="4" name="Straight Arrow Connector 3"/>
          <p:cNvCxnSpPr/>
          <p:nvPr/>
        </p:nvCxnSpPr>
        <p:spPr>
          <a:xfrm flipH="1">
            <a:off x="1397347" y="3229897"/>
            <a:ext cx="752168" cy="5205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4881716" y="3229897"/>
            <a:ext cx="698091" cy="4866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a:stretch>
            <a:fillRect/>
          </a:stretch>
        </p:blipFill>
        <p:spPr>
          <a:xfrm>
            <a:off x="9463624" y="697757"/>
            <a:ext cx="1190521" cy="1190521"/>
          </a:xfrm>
          <a:prstGeom prst="rect">
            <a:avLst/>
          </a:prstGeom>
        </p:spPr>
      </p:pic>
    </p:spTree>
    <p:extLst>
      <p:ext uri="{BB962C8B-B14F-4D97-AF65-F5344CB8AC3E}">
        <p14:creationId xmlns:p14="http://schemas.microsoft.com/office/powerpoint/2010/main" val="153660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5">
                                            <p:bg/>
                                          </p:spTgt>
                                        </p:tgtEl>
                                        <p:attrNameLst>
                                          <p:attrName>style.visibility</p:attrName>
                                        </p:attrNameLst>
                                      </p:cBhvr>
                                      <p:to>
                                        <p:strVal val="visible"/>
                                      </p:to>
                                    </p:set>
                                    <p:anim calcmode="lin" valueType="num">
                                      <p:cBhvr>
                                        <p:cTn id="19" dur="500" fill="hold"/>
                                        <p:tgtEl>
                                          <p:spTgt spid="5">
                                            <p:bg/>
                                          </p:spTgt>
                                        </p:tgtEl>
                                        <p:attrNameLst>
                                          <p:attrName>ppt_w</p:attrName>
                                        </p:attrNameLst>
                                      </p:cBhvr>
                                      <p:tavLst>
                                        <p:tav tm="0">
                                          <p:val>
                                            <p:fltVal val="0"/>
                                          </p:val>
                                        </p:tav>
                                        <p:tav tm="100000">
                                          <p:val>
                                            <p:strVal val="#ppt_w"/>
                                          </p:val>
                                        </p:tav>
                                      </p:tavLst>
                                    </p:anim>
                                    <p:anim calcmode="lin" valueType="num">
                                      <p:cBhvr>
                                        <p:cTn id="20" dur="500" fill="hold"/>
                                        <p:tgtEl>
                                          <p:spTgt spid="5">
                                            <p:bg/>
                                          </p:spTgt>
                                        </p:tgtEl>
                                        <p:attrNameLst>
                                          <p:attrName>ppt_h</p:attrName>
                                        </p:attrNameLst>
                                      </p:cBhvr>
                                      <p:tavLst>
                                        <p:tav tm="0">
                                          <p:val>
                                            <p:fltVal val="0"/>
                                          </p:val>
                                        </p:tav>
                                        <p:tav tm="100000">
                                          <p:val>
                                            <p:strVal val="#ppt_h"/>
                                          </p:val>
                                        </p:tav>
                                      </p:tavLst>
                                    </p:anim>
                                    <p:animEffect transition="in" filter="fade">
                                      <p:cBhvr>
                                        <p:cTn id="21" dur="500"/>
                                        <p:tgtEl>
                                          <p:spTgt spid="5">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 calcmode="lin" valueType="num">
                                      <p:cBhvr>
                                        <p:cTn id="26"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28" dur="500"/>
                                        <p:tgtEl>
                                          <p:spTgt spid="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 calcmode="lin" valueType="num">
                                      <p:cBhvr>
                                        <p:cTn id="33"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34"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35" dur="500"/>
                                        <p:tgtEl>
                                          <p:spTgt spid="5">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5"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p:cNvSpPr/>
          <p:nvPr/>
        </p:nvSpPr>
        <p:spPr>
          <a:xfrm>
            <a:off x="821643" y="2016013"/>
            <a:ext cx="3282270" cy="239757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Progressing in a game using a controller requires quick movements of the fingers and thumbs and rotation of the wrists. All these movements are also required in handwriting.</a:t>
            </a:r>
          </a:p>
        </p:txBody>
      </p:sp>
      <p:sp>
        <p:nvSpPr>
          <p:cNvPr id="4" name="Rectangle 3"/>
          <p:cNvSpPr/>
          <p:nvPr/>
        </p:nvSpPr>
        <p:spPr>
          <a:xfrm>
            <a:off x="3040941" y="540400"/>
            <a:ext cx="5980355" cy="646331"/>
          </a:xfrm>
          <a:prstGeom prst="rect">
            <a:avLst/>
          </a:prstGeom>
        </p:spPr>
        <p:txBody>
          <a:bodyPr wrap="none">
            <a:spAutoFit/>
          </a:bodyPr>
          <a:lstStyle/>
          <a:p>
            <a:pPr lvl="0" algn="ctr"/>
            <a:r>
              <a:rPr lang="en-GB" sz="3600" b="1" dirty="0">
                <a:solidFill>
                  <a:srgbClr val="0000FF"/>
                </a:solidFill>
                <a:ea typeface="Calibri" panose="020F0502020204030204" pitchFamily="34" charset="0"/>
                <a:cs typeface="Times New Roman" panose="02020603050405020304" pitchFamily="18" charset="0"/>
              </a:rPr>
              <a:t>Cohesion between Paragraphs</a:t>
            </a:r>
          </a:p>
        </p:txBody>
      </p:sp>
      <p:sp>
        <p:nvSpPr>
          <p:cNvPr id="8" name="Rounded Rectangular Callout 8"/>
          <p:cNvSpPr/>
          <p:nvPr/>
        </p:nvSpPr>
        <p:spPr>
          <a:xfrm rot="10800000" flipV="1">
            <a:off x="821641" y="611491"/>
            <a:ext cx="1425635" cy="438912"/>
          </a:xfrm>
          <a:prstGeom prst="wedgeRoundRectCallout">
            <a:avLst>
              <a:gd name="adj1" fmla="val 66085"/>
              <a:gd name="adj2" fmla="val -3200"/>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b="1" dirty="0"/>
              <a:t>What order?</a:t>
            </a:r>
          </a:p>
        </p:txBody>
      </p:sp>
      <p:sp>
        <p:nvSpPr>
          <p:cNvPr id="9" name="Rectangle 8"/>
          <p:cNvSpPr/>
          <p:nvPr/>
        </p:nvSpPr>
        <p:spPr>
          <a:xfrm>
            <a:off x="4436108" y="2016013"/>
            <a:ext cx="3282270" cy="205363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Many games involve solving puzzles and thinking round a problem. These problem-solving skills are often used in </a:t>
            </a:r>
            <a:r>
              <a:rPr lang="en-GB" sz="2000" dirty="0" smtClean="0">
                <a:latin typeface="Calibri" panose="020F0502020204030204" pitchFamily="34" charset="0"/>
                <a:ea typeface="Calibri" panose="020F0502020204030204" pitchFamily="34" charset="0"/>
                <a:cs typeface="Times New Roman" panose="02020603050405020304" pitchFamily="18" charset="0"/>
              </a:rPr>
              <a:t>maths </a:t>
            </a:r>
            <a:r>
              <a:rPr lang="en-GB" sz="2000" dirty="0">
                <a:latin typeface="Calibri" panose="020F0502020204030204" pitchFamily="34" charset="0"/>
                <a:ea typeface="Calibri" panose="020F0502020204030204" pitchFamily="34" charset="0"/>
                <a:cs typeface="Times New Roman" panose="02020603050405020304" pitchFamily="18" charset="0"/>
              </a:rPr>
              <a:t>and s</a:t>
            </a:r>
            <a:r>
              <a:rPr lang="en-GB" sz="2000" dirty="0" smtClean="0">
                <a:latin typeface="Calibri" panose="020F0502020204030204" pitchFamily="34" charset="0"/>
                <a:ea typeface="Calibri" panose="020F0502020204030204" pitchFamily="34" charset="0"/>
                <a:cs typeface="Times New Roman" panose="02020603050405020304" pitchFamily="18" charset="0"/>
              </a:rPr>
              <a:t>cience</a:t>
            </a:r>
            <a:r>
              <a:rPr lang="en-GB" sz="2000" dirty="0">
                <a:latin typeface="Calibri" panose="020F0502020204030204" pitchFamily="34" charset="0"/>
                <a:ea typeface="Calibri" panose="020F0502020204030204" pitchFamily="34" charset="0"/>
                <a:cs typeface="Times New Roman" panose="02020603050405020304" pitchFamily="18" charset="0"/>
              </a:rPr>
              <a:t>, and in other curriculum areas.</a:t>
            </a:r>
          </a:p>
        </p:txBody>
      </p:sp>
      <p:sp>
        <p:nvSpPr>
          <p:cNvPr id="10" name="Rectangle 9"/>
          <p:cNvSpPr/>
          <p:nvPr/>
        </p:nvSpPr>
        <p:spPr>
          <a:xfrm>
            <a:off x="8050573" y="2016013"/>
            <a:ext cx="3265281" cy="206825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Taking part in enjoyable activities is good for friendship-building. There should always be time for friendship and fun in the curriculum.</a:t>
            </a:r>
          </a:p>
        </p:txBody>
      </p:sp>
      <p:sp>
        <p:nvSpPr>
          <p:cNvPr id="11" name="Rectangle 10"/>
          <p:cNvSpPr/>
          <p:nvPr/>
        </p:nvSpPr>
        <p:spPr>
          <a:xfrm>
            <a:off x="710163" y="4497132"/>
            <a:ext cx="10937886" cy="1569660"/>
          </a:xfrm>
          <a:prstGeom prst="rect">
            <a:avLst/>
          </a:prstGeom>
        </p:spPr>
        <p:txBody>
          <a:bodyPr wrap="square">
            <a:spAutoFit/>
          </a:bodyPr>
          <a:lstStyle/>
          <a:p>
            <a:r>
              <a:rPr lang="en-GB" sz="2400" i="1" dirty="0">
                <a:solidFill>
                  <a:schemeClr val="accent5">
                    <a:lumMod val="75000"/>
                  </a:schemeClr>
                </a:solidFill>
              </a:rPr>
              <a:t>These paragraphs argue that computer gaming should be part of the curriculum.</a:t>
            </a:r>
          </a:p>
          <a:p>
            <a:r>
              <a:rPr lang="en-GB" sz="2400" i="1" dirty="0">
                <a:solidFill>
                  <a:schemeClr val="accent5">
                    <a:lumMod val="75000"/>
                  </a:schemeClr>
                </a:solidFill>
              </a:rPr>
              <a:t>How could we create more </a:t>
            </a:r>
            <a:r>
              <a:rPr lang="en-GB" sz="2400" b="1" i="1" dirty="0">
                <a:solidFill>
                  <a:schemeClr val="accent5">
                    <a:lumMod val="75000"/>
                  </a:schemeClr>
                </a:solidFill>
              </a:rPr>
              <a:t>cohesion</a:t>
            </a:r>
            <a:r>
              <a:rPr lang="en-GB" sz="2400" i="1" dirty="0">
                <a:solidFill>
                  <a:schemeClr val="accent5">
                    <a:lumMod val="75000"/>
                  </a:schemeClr>
                </a:solidFill>
              </a:rPr>
              <a:t> between these </a:t>
            </a:r>
            <a:r>
              <a:rPr lang="en-GB" sz="2400" b="1" i="1" dirty="0">
                <a:solidFill>
                  <a:schemeClr val="accent5">
                    <a:lumMod val="75000"/>
                  </a:schemeClr>
                </a:solidFill>
              </a:rPr>
              <a:t>paragraphs</a:t>
            </a:r>
            <a:r>
              <a:rPr lang="en-GB" sz="2400" i="1" dirty="0" smtClean="0">
                <a:solidFill>
                  <a:schemeClr val="accent5">
                    <a:lumMod val="75000"/>
                  </a:schemeClr>
                </a:solidFill>
              </a:rPr>
              <a:t>?</a:t>
            </a:r>
          </a:p>
          <a:p>
            <a:endParaRPr lang="en-GB" sz="2400" i="1" dirty="0">
              <a:solidFill>
                <a:schemeClr val="accent5">
                  <a:lumMod val="75000"/>
                </a:schemeClr>
              </a:solidFill>
            </a:endParaRPr>
          </a:p>
          <a:p>
            <a:r>
              <a:rPr lang="en-GB" sz="2400" b="1" i="1" dirty="0">
                <a:solidFill>
                  <a:schemeClr val="accent5">
                    <a:lumMod val="75000"/>
                  </a:schemeClr>
                </a:solidFill>
                <a:effectLst>
                  <a:outerShdw blurRad="38100" dist="38100" dir="2700000" algn="tl">
                    <a:srgbClr val="000000">
                      <a:alpha val="43137"/>
                    </a:srgbClr>
                  </a:outerShdw>
                </a:effectLst>
              </a:rPr>
              <a:t>Can you think of a </a:t>
            </a:r>
            <a:r>
              <a:rPr lang="en-GB" sz="2400" b="1" i="1" dirty="0">
                <a:effectLst>
                  <a:outerShdw blurRad="38100" dist="38100" dir="2700000" algn="tl">
                    <a:srgbClr val="000000">
                      <a:alpha val="43137"/>
                    </a:srgbClr>
                  </a:outerShdw>
                </a:effectLst>
              </a:rPr>
              <a:t>topic sentence </a:t>
            </a:r>
            <a:r>
              <a:rPr lang="en-GB" sz="2400" b="1" i="1" dirty="0">
                <a:solidFill>
                  <a:schemeClr val="accent5">
                    <a:lumMod val="75000"/>
                  </a:schemeClr>
                </a:solidFill>
                <a:effectLst>
                  <a:outerShdw blurRad="38100" dist="38100" dir="2700000" algn="tl">
                    <a:srgbClr val="000000">
                      <a:alpha val="43137"/>
                    </a:srgbClr>
                  </a:outerShdw>
                </a:effectLst>
              </a:rPr>
              <a:t>to open each paragraph, using</a:t>
            </a:r>
            <a:r>
              <a:rPr lang="en-GB" sz="2400" i="1" dirty="0">
                <a:solidFill>
                  <a:schemeClr val="accent5">
                    <a:lumMod val="75000"/>
                  </a:schemeClr>
                </a:solidFill>
              </a:rPr>
              <a:t> </a:t>
            </a:r>
            <a:r>
              <a:rPr lang="en-GB" sz="2400" b="1" i="1" dirty="0">
                <a:solidFill>
                  <a:srgbClr val="FF0000"/>
                </a:solidFill>
                <a:effectLst>
                  <a:outerShdw blurRad="38100" dist="38100" dir="2700000" algn="tl">
                    <a:srgbClr val="000000">
                      <a:alpha val="43137"/>
                    </a:srgbClr>
                  </a:outerShdw>
                </a:effectLst>
              </a:rPr>
              <a:t>number adverbials</a:t>
            </a:r>
            <a:r>
              <a:rPr lang="en-GB" sz="2400" i="1" dirty="0">
                <a:solidFill>
                  <a:schemeClr val="accent5">
                    <a:lumMod val="75000"/>
                  </a:schemeClr>
                </a:solidFill>
              </a:rPr>
              <a:t>? </a:t>
            </a:r>
          </a:p>
        </p:txBody>
      </p:sp>
      <p:sp>
        <p:nvSpPr>
          <p:cNvPr id="12" name="Rectangle 11"/>
          <p:cNvSpPr/>
          <p:nvPr/>
        </p:nvSpPr>
        <p:spPr>
          <a:xfrm>
            <a:off x="821642" y="1197660"/>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b="1"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Firstly</a:t>
            </a:r>
            <a:r>
              <a:rPr lang="en-GB" sz="2000" b="1"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t>
            </a:r>
            <a:r>
              <a:rPr lang="en-GB" sz="2000" dirty="0">
                <a:latin typeface="Calibri" panose="020F0502020204030204" pitchFamily="34" charset="0"/>
                <a:ea typeface="Calibri" panose="020F0502020204030204" pitchFamily="34" charset="0"/>
                <a:cs typeface="Times New Roman" panose="02020603050405020304" pitchFamily="18" charset="0"/>
              </a:rPr>
              <a:t> gaming is good for your handwriting.</a:t>
            </a:r>
          </a:p>
        </p:txBody>
      </p:sp>
      <p:sp>
        <p:nvSpPr>
          <p:cNvPr id="13" name="Rectangle 12"/>
          <p:cNvSpPr/>
          <p:nvPr/>
        </p:nvSpPr>
        <p:spPr>
          <a:xfrm>
            <a:off x="4419117" y="1181498"/>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b="1"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Secondly</a:t>
            </a:r>
            <a:r>
              <a:rPr lang="en-GB" sz="2000" b="1"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t>
            </a:r>
            <a:r>
              <a:rPr lang="en-GB" sz="2000" dirty="0">
                <a:latin typeface="Calibri" panose="020F0502020204030204" pitchFamily="34" charset="0"/>
                <a:ea typeface="Calibri" panose="020F0502020204030204" pitchFamily="34" charset="0"/>
                <a:cs typeface="Times New Roman" panose="02020603050405020304" pitchFamily="18" charset="0"/>
              </a:rPr>
              <a:t> gaming develops problem-solving skills.</a:t>
            </a:r>
          </a:p>
        </p:txBody>
      </p:sp>
      <p:sp>
        <p:nvSpPr>
          <p:cNvPr id="14" name="Rectangle 13"/>
          <p:cNvSpPr/>
          <p:nvPr/>
        </p:nvSpPr>
        <p:spPr>
          <a:xfrm>
            <a:off x="8050573" y="1181497"/>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b="1"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Lastly</a:t>
            </a:r>
            <a:r>
              <a:rPr lang="en-GB" sz="2000" b="1"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t>
            </a:r>
            <a:r>
              <a:rPr lang="en-GB" sz="2000" dirty="0">
                <a:latin typeface="Calibri" panose="020F0502020204030204" pitchFamily="34" charset="0"/>
                <a:ea typeface="Calibri" panose="020F0502020204030204" pitchFamily="34" charset="0"/>
                <a:cs typeface="Times New Roman" panose="02020603050405020304" pitchFamily="18" charset="0"/>
              </a:rPr>
              <a:t> gaming is fun way to spend time with friends.</a:t>
            </a:r>
          </a:p>
        </p:txBody>
      </p:sp>
      <p:sp>
        <p:nvSpPr>
          <p:cNvPr id="15" name="Rectangle 14"/>
          <p:cNvSpPr/>
          <p:nvPr/>
        </p:nvSpPr>
        <p:spPr>
          <a:xfrm>
            <a:off x="10399473" y="557621"/>
            <a:ext cx="1156328" cy="400110"/>
          </a:xfrm>
          <a:prstGeom prst="rect">
            <a:avLst/>
          </a:prstGeom>
        </p:spPr>
        <p:txBody>
          <a:bodyPr wrap="square">
            <a:spAutoFit/>
          </a:bodyPr>
          <a:lstStyle/>
          <a:p>
            <a:pPr algn="just"/>
            <a:r>
              <a:rPr lang="en-GB" sz="2000" b="1" i="1" dirty="0">
                <a:solidFill>
                  <a:schemeClr val="accent5">
                    <a:lumMod val="75000"/>
                  </a:schemeClr>
                </a:solidFill>
              </a:rPr>
              <a:t>Answers</a:t>
            </a:r>
            <a:endParaRPr lang="en-GB" dirty="0"/>
          </a:p>
        </p:txBody>
      </p:sp>
    </p:spTree>
    <p:extLst>
      <p:ext uri="{BB962C8B-B14F-4D97-AF65-F5344CB8AC3E}">
        <p14:creationId xmlns:p14="http://schemas.microsoft.com/office/powerpoint/2010/main" val="354542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uiExpand="1" build="p"/>
      <p:bldP spid="12" grpId="0" animBg="1"/>
      <p:bldP spid="13" grpId="0" animBg="1"/>
      <p:bldP spid="14" grpId="0" animBg="1"/>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p:cNvSpPr/>
          <p:nvPr/>
        </p:nvSpPr>
        <p:spPr>
          <a:xfrm>
            <a:off x="821643" y="2016013"/>
            <a:ext cx="3282270" cy="239757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Many of the tricks and stunts performed by skaters leave them at risk of falls and bumps to the head. Some ramps are high and surfaces are usually hard wood, tarmac or concrete.</a:t>
            </a:r>
          </a:p>
        </p:txBody>
      </p:sp>
      <p:sp>
        <p:nvSpPr>
          <p:cNvPr id="4" name="Rectangle 3"/>
          <p:cNvSpPr/>
          <p:nvPr/>
        </p:nvSpPr>
        <p:spPr>
          <a:xfrm>
            <a:off x="3040941" y="540400"/>
            <a:ext cx="5980355" cy="646331"/>
          </a:xfrm>
          <a:prstGeom prst="rect">
            <a:avLst/>
          </a:prstGeom>
        </p:spPr>
        <p:txBody>
          <a:bodyPr wrap="none">
            <a:spAutoFit/>
          </a:bodyPr>
          <a:lstStyle/>
          <a:p>
            <a:pPr lvl="0" algn="ctr"/>
            <a:r>
              <a:rPr lang="en-GB" sz="3600" b="1" dirty="0">
                <a:solidFill>
                  <a:srgbClr val="0000FF"/>
                </a:solidFill>
                <a:ea typeface="Calibri" panose="020F0502020204030204" pitchFamily="34" charset="0"/>
                <a:cs typeface="Times New Roman" panose="02020603050405020304" pitchFamily="18" charset="0"/>
              </a:rPr>
              <a:t>Cohesion between Paragraphs</a:t>
            </a:r>
          </a:p>
        </p:txBody>
      </p:sp>
      <p:sp>
        <p:nvSpPr>
          <p:cNvPr id="8" name="Rounded Rectangular Callout 8"/>
          <p:cNvSpPr/>
          <p:nvPr/>
        </p:nvSpPr>
        <p:spPr>
          <a:xfrm rot="10800000" flipV="1">
            <a:off x="9325939" y="581198"/>
            <a:ext cx="1008733" cy="43891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b="1" dirty="0"/>
              <a:t>Where?</a:t>
            </a:r>
          </a:p>
        </p:txBody>
      </p:sp>
      <p:sp>
        <p:nvSpPr>
          <p:cNvPr id="9" name="Rectangle 8"/>
          <p:cNvSpPr/>
          <p:nvPr/>
        </p:nvSpPr>
        <p:spPr>
          <a:xfrm>
            <a:off x="4436108" y="2016013"/>
            <a:ext cx="3282270" cy="2382960"/>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There can be many hazards, such as obstacles, holes in the road and other vehicles. Cyclists are not required by law to wear a helmet, but it makes sense to protect your brain.</a:t>
            </a:r>
          </a:p>
        </p:txBody>
      </p:sp>
      <p:sp>
        <p:nvSpPr>
          <p:cNvPr id="10" name="Rectangle 9"/>
          <p:cNvSpPr/>
          <p:nvPr/>
        </p:nvSpPr>
        <p:spPr>
          <a:xfrm>
            <a:off x="8050573" y="2016013"/>
            <a:ext cx="3265281" cy="206825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The distance you might fall means that a helmet is essential. Horses can be unpredictable at times, so even experienced riders might fall off occasionally.</a:t>
            </a:r>
          </a:p>
        </p:txBody>
      </p:sp>
      <p:sp>
        <p:nvSpPr>
          <p:cNvPr id="11" name="Rectangle 10"/>
          <p:cNvSpPr/>
          <p:nvPr/>
        </p:nvSpPr>
        <p:spPr>
          <a:xfrm>
            <a:off x="821641" y="4572853"/>
            <a:ext cx="10826407" cy="1569660"/>
          </a:xfrm>
          <a:prstGeom prst="rect">
            <a:avLst/>
          </a:prstGeom>
        </p:spPr>
        <p:txBody>
          <a:bodyPr wrap="square">
            <a:spAutoFit/>
          </a:bodyPr>
          <a:lstStyle/>
          <a:p>
            <a:r>
              <a:rPr lang="en-GB" sz="2400" i="1" dirty="0">
                <a:solidFill>
                  <a:schemeClr val="accent5">
                    <a:lumMod val="75000"/>
                  </a:schemeClr>
                </a:solidFill>
              </a:rPr>
              <a:t>These paragraphs argue that helmets should be worn in different </a:t>
            </a:r>
            <a:r>
              <a:rPr lang="en-GB" sz="2400" b="1" i="1" dirty="0">
                <a:solidFill>
                  <a:schemeClr val="accent5">
                    <a:lumMod val="75000"/>
                  </a:schemeClr>
                </a:solidFill>
              </a:rPr>
              <a:t>places</a:t>
            </a:r>
            <a:r>
              <a:rPr lang="en-GB" sz="2400" i="1" dirty="0">
                <a:solidFill>
                  <a:schemeClr val="accent5">
                    <a:lumMod val="75000"/>
                  </a:schemeClr>
                </a:solidFill>
              </a:rPr>
              <a:t>.</a:t>
            </a:r>
          </a:p>
          <a:p>
            <a:r>
              <a:rPr lang="en-GB" sz="2400" i="1" dirty="0">
                <a:solidFill>
                  <a:schemeClr val="accent5">
                    <a:lumMod val="75000"/>
                  </a:schemeClr>
                </a:solidFill>
              </a:rPr>
              <a:t>How could we create more </a:t>
            </a:r>
            <a:r>
              <a:rPr lang="en-GB" sz="2400" b="1" i="1" dirty="0">
                <a:solidFill>
                  <a:schemeClr val="accent5">
                    <a:lumMod val="75000"/>
                  </a:schemeClr>
                </a:solidFill>
              </a:rPr>
              <a:t>cohesion</a:t>
            </a:r>
            <a:r>
              <a:rPr lang="en-GB" sz="2400" i="1" dirty="0">
                <a:solidFill>
                  <a:schemeClr val="accent5">
                    <a:lumMod val="75000"/>
                  </a:schemeClr>
                </a:solidFill>
              </a:rPr>
              <a:t> between these </a:t>
            </a:r>
            <a:r>
              <a:rPr lang="en-GB" sz="2400" b="1" i="1" dirty="0">
                <a:solidFill>
                  <a:schemeClr val="accent5">
                    <a:lumMod val="75000"/>
                  </a:schemeClr>
                </a:solidFill>
              </a:rPr>
              <a:t>paragraphs</a:t>
            </a:r>
            <a:r>
              <a:rPr lang="en-GB" sz="2400" i="1" dirty="0" smtClean="0">
                <a:solidFill>
                  <a:schemeClr val="accent5">
                    <a:lumMod val="75000"/>
                  </a:schemeClr>
                </a:solidFill>
              </a:rPr>
              <a:t>?</a:t>
            </a:r>
          </a:p>
          <a:p>
            <a:endParaRPr lang="en-GB" sz="2400" i="1" dirty="0">
              <a:solidFill>
                <a:schemeClr val="accent5">
                  <a:lumMod val="75000"/>
                </a:schemeClr>
              </a:solidFill>
            </a:endParaRPr>
          </a:p>
          <a:p>
            <a:r>
              <a:rPr lang="en-GB" sz="2400" b="1" i="1" dirty="0">
                <a:solidFill>
                  <a:schemeClr val="accent5">
                    <a:lumMod val="75000"/>
                  </a:schemeClr>
                </a:solidFill>
                <a:effectLst>
                  <a:outerShdw blurRad="38100" dist="38100" dir="2700000" algn="tl">
                    <a:srgbClr val="000000">
                      <a:alpha val="43137"/>
                    </a:srgbClr>
                  </a:outerShdw>
                </a:effectLst>
              </a:rPr>
              <a:t>Can you think of a </a:t>
            </a:r>
            <a:r>
              <a:rPr lang="en-GB" sz="2400" b="1" i="1" dirty="0">
                <a:effectLst>
                  <a:outerShdw blurRad="38100" dist="38100" dir="2700000" algn="tl">
                    <a:srgbClr val="000000">
                      <a:alpha val="43137"/>
                    </a:srgbClr>
                  </a:outerShdw>
                </a:effectLst>
              </a:rPr>
              <a:t>topic sentence </a:t>
            </a:r>
            <a:r>
              <a:rPr lang="en-GB" sz="2400" b="1" i="1" dirty="0">
                <a:solidFill>
                  <a:schemeClr val="accent5">
                    <a:lumMod val="75000"/>
                  </a:schemeClr>
                </a:solidFill>
                <a:effectLst>
                  <a:outerShdw blurRad="38100" dist="38100" dir="2700000" algn="tl">
                    <a:srgbClr val="000000">
                      <a:alpha val="43137"/>
                    </a:srgbClr>
                  </a:outerShdw>
                </a:effectLst>
              </a:rPr>
              <a:t>to open each paragraph, using </a:t>
            </a:r>
            <a:r>
              <a:rPr lang="en-GB" sz="2400" b="1" i="1" dirty="0">
                <a:solidFill>
                  <a:schemeClr val="accent4"/>
                </a:solidFill>
                <a:effectLst>
                  <a:outerShdw blurRad="38100" dist="38100" dir="2700000" algn="tl">
                    <a:srgbClr val="000000">
                      <a:alpha val="43137"/>
                    </a:srgbClr>
                  </a:outerShdw>
                </a:effectLst>
              </a:rPr>
              <a:t>place adverbials</a:t>
            </a:r>
            <a:r>
              <a:rPr lang="en-GB" sz="2400" i="1" dirty="0">
                <a:solidFill>
                  <a:schemeClr val="accent5">
                    <a:lumMod val="75000"/>
                  </a:schemeClr>
                </a:solidFill>
              </a:rPr>
              <a:t>? </a:t>
            </a:r>
          </a:p>
        </p:txBody>
      </p:sp>
      <p:sp>
        <p:nvSpPr>
          <p:cNvPr id="12" name="Rectangle 11"/>
          <p:cNvSpPr/>
          <p:nvPr/>
        </p:nvSpPr>
        <p:spPr>
          <a:xfrm>
            <a:off x="821642" y="1197660"/>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dirty="0" smtClean="0">
                <a:latin typeface="Calibri" panose="020F0502020204030204" pitchFamily="34" charset="0"/>
                <a:ea typeface="Calibri" panose="020F0502020204030204" pitchFamily="34" charset="0"/>
                <a:cs typeface="Times New Roman" panose="02020603050405020304" pitchFamily="18" charset="0"/>
              </a:rPr>
              <a:t>Helmets </a:t>
            </a:r>
            <a:r>
              <a:rPr lang="en-GB" sz="2000" dirty="0">
                <a:latin typeface="Calibri" panose="020F0502020204030204" pitchFamily="34" charset="0"/>
                <a:ea typeface="Calibri" panose="020F0502020204030204" pitchFamily="34" charset="0"/>
                <a:cs typeface="Times New Roman" panose="02020603050405020304" pitchFamily="18" charset="0"/>
              </a:rPr>
              <a:t>should be </a:t>
            </a:r>
            <a:r>
              <a:rPr lang="en-GB" sz="2000" dirty="0" smtClean="0">
                <a:latin typeface="Calibri" panose="020F0502020204030204" pitchFamily="34" charset="0"/>
                <a:ea typeface="Calibri" panose="020F0502020204030204" pitchFamily="34" charset="0"/>
                <a:cs typeface="Times New Roman" panose="02020603050405020304" pitchFamily="18" charset="0"/>
              </a:rPr>
              <a:t>worn by people </a:t>
            </a:r>
            <a:r>
              <a:rPr lang="en-GB" sz="2000" u="sng" dirty="0">
                <a:solidFill>
                  <a:srgbClr val="FFC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on </a:t>
            </a:r>
            <a:r>
              <a:rPr lang="en-GB" sz="2000" u="sng" dirty="0" smtClean="0">
                <a:solidFill>
                  <a:srgbClr val="FFC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skateboards</a:t>
            </a:r>
            <a:r>
              <a:rPr lang="en-GB" sz="2000" dirty="0" smtClean="0">
                <a:latin typeface="Calibri" panose="020F0502020204030204" pitchFamily="34" charset="0"/>
                <a:ea typeface="Calibri" panose="020F0502020204030204" pitchFamily="34" charset="0"/>
                <a:cs typeface="Times New Roman" panose="02020603050405020304" pitchFamily="18" charset="0"/>
              </a:rPr>
              <a:t>.</a:t>
            </a:r>
            <a:endParaRPr lang="en-GB"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3" name="Rectangle 12"/>
          <p:cNvSpPr/>
          <p:nvPr/>
        </p:nvSpPr>
        <p:spPr>
          <a:xfrm>
            <a:off x="4419117" y="1181498"/>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dirty="0" smtClean="0">
                <a:latin typeface="Calibri" panose="020F0502020204030204" pitchFamily="34" charset="0"/>
                <a:ea typeface="Calibri" panose="020F0502020204030204" pitchFamily="34" charset="0"/>
                <a:cs typeface="Times New Roman" panose="02020603050405020304" pitchFamily="18" charset="0"/>
              </a:rPr>
              <a:t>Helmets </a:t>
            </a:r>
            <a:r>
              <a:rPr lang="en-GB" sz="2000" dirty="0">
                <a:latin typeface="Calibri" panose="020F0502020204030204" pitchFamily="34" charset="0"/>
                <a:ea typeface="Calibri" panose="020F0502020204030204" pitchFamily="34" charset="0"/>
                <a:cs typeface="Times New Roman" panose="02020603050405020304" pitchFamily="18" charset="0"/>
              </a:rPr>
              <a:t>should be </a:t>
            </a:r>
            <a:r>
              <a:rPr lang="en-GB" sz="2000" dirty="0" smtClean="0">
                <a:latin typeface="Calibri" panose="020F0502020204030204" pitchFamily="34" charset="0"/>
                <a:ea typeface="Calibri" panose="020F0502020204030204" pitchFamily="34" charset="0"/>
                <a:cs typeface="Times New Roman" panose="02020603050405020304" pitchFamily="18" charset="0"/>
              </a:rPr>
              <a:t>worn by people </a:t>
            </a:r>
            <a:r>
              <a:rPr lang="en-GB" sz="2000" b="1" u="sng" dirty="0" smtClean="0">
                <a:solidFill>
                  <a:srgbClr val="FFC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on bikes</a:t>
            </a:r>
            <a:r>
              <a:rPr lang="en-GB" sz="2000" b="1" dirty="0" smtClean="0">
                <a:solidFill>
                  <a:srgbClr val="FFC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t>
            </a:r>
            <a:endParaRPr lang="en-GB" sz="2000" b="1" dirty="0">
              <a:solidFill>
                <a:srgbClr val="FFC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Rectangle 13"/>
          <p:cNvSpPr/>
          <p:nvPr/>
        </p:nvSpPr>
        <p:spPr>
          <a:xfrm>
            <a:off x="8050573" y="1181497"/>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dirty="0" smtClean="0">
                <a:latin typeface="Calibri" panose="020F0502020204030204" pitchFamily="34" charset="0"/>
                <a:ea typeface="Calibri" panose="020F0502020204030204" pitchFamily="34" charset="0"/>
                <a:cs typeface="Times New Roman" panose="02020603050405020304" pitchFamily="18" charset="0"/>
              </a:rPr>
              <a:t>Helmets </a:t>
            </a:r>
            <a:r>
              <a:rPr lang="en-GB" sz="2000" dirty="0">
                <a:latin typeface="Calibri" panose="020F0502020204030204" pitchFamily="34" charset="0"/>
                <a:ea typeface="Calibri" panose="020F0502020204030204" pitchFamily="34" charset="0"/>
                <a:cs typeface="Times New Roman" panose="02020603050405020304" pitchFamily="18" charset="0"/>
              </a:rPr>
              <a:t>should be </a:t>
            </a:r>
            <a:r>
              <a:rPr lang="en-GB" sz="2000" dirty="0" smtClean="0">
                <a:latin typeface="Calibri" panose="020F0502020204030204" pitchFamily="34" charset="0"/>
                <a:ea typeface="Calibri" panose="020F0502020204030204" pitchFamily="34" charset="0"/>
                <a:cs typeface="Times New Roman" panose="02020603050405020304" pitchFamily="18" charset="0"/>
              </a:rPr>
              <a:t>worn by people </a:t>
            </a:r>
            <a:r>
              <a:rPr lang="en-GB" sz="2000" b="1" u="sng" dirty="0" smtClean="0">
                <a:solidFill>
                  <a:srgbClr val="FFC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on horses</a:t>
            </a:r>
            <a:r>
              <a:rPr lang="en-GB" sz="2000" dirty="0" smtClean="0">
                <a:latin typeface="Calibri" panose="020F0502020204030204" pitchFamily="34" charset="0"/>
                <a:ea typeface="Calibri" panose="020F0502020204030204" pitchFamily="34" charset="0"/>
                <a:cs typeface="Times New Roman" panose="02020603050405020304" pitchFamily="18" charset="0"/>
              </a:rPr>
              <a:t>.</a:t>
            </a:r>
            <a:endParaRPr lang="en-GB"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14"/>
          <p:cNvSpPr/>
          <p:nvPr/>
        </p:nvSpPr>
        <p:spPr>
          <a:xfrm>
            <a:off x="10399473" y="557621"/>
            <a:ext cx="1156328" cy="400110"/>
          </a:xfrm>
          <a:prstGeom prst="rect">
            <a:avLst/>
          </a:prstGeom>
        </p:spPr>
        <p:txBody>
          <a:bodyPr wrap="square">
            <a:spAutoFit/>
          </a:bodyPr>
          <a:lstStyle/>
          <a:p>
            <a:pPr algn="just"/>
            <a:r>
              <a:rPr lang="en-GB" sz="2000" b="1" i="1" dirty="0">
                <a:solidFill>
                  <a:schemeClr val="accent5">
                    <a:lumMod val="75000"/>
                  </a:schemeClr>
                </a:solidFill>
              </a:rPr>
              <a:t>Answers</a:t>
            </a:r>
            <a:endParaRPr lang="en-GB" dirty="0"/>
          </a:p>
        </p:txBody>
      </p:sp>
    </p:spTree>
    <p:extLst>
      <p:ext uri="{BB962C8B-B14F-4D97-AF65-F5344CB8AC3E}">
        <p14:creationId xmlns:p14="http://schemas.microsoft.com/office/powerpoint/2010/main" val="2152146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uiExpand="1" build="p"/>
      <p:bldP spid="12" grpId="0" animBg="1"/>
      <p:bldP spid="13" grpId="0" animBg="1"/>
      <p:bldP spid="14"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p:cNvSpPr/>
          <p:nvPr/>
        </p:nvSpPr>
        <p:spPr>
          <a:xfrm>
            <a:off x="821643" y="2016013"/>
            <a:ext cx="3282270" cy="206825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This sweet food is a great start to any day. Cake is typically colourfully decorated and bright colours are good for waking up sleepy children, ready for the day.</a:t>
            </a:r>
          </a:p>
        </p:txBody>
      </p:sp>
      <p:sp>
        <p:nvSpPr>
          <p:cNvPr id="4" name="Rectangle 3"/>
          <p:cNvSpPr/>
          <p:nvPr/>
        </p:nvSpPr>
        <p:spPr>
          <a:xfrm>
            <a:off x="3040941" y="540400"/>
            <a:ext cx="5980355" cy="646331"/>
          </a:xfrm>
          <a:prstGeom prst="rect">
            <a:avLst/>
          </a:prstGeom>
        </p:spPr>
        <p:txBody>
          <a:bodyPr wrap="none">
            <a:spAutoFit/>
          </a:bodyPr>
          <a:lstStyle/>
          <a:p>
            <a:pPr lvl="0" algn="ctr"/>
            <a:r>
              <a:rPr lang="en-GB" sz="3600" b="1" dirty="0">
                <a:solidFill>
                  <a:srgbClr val="0000FF"/>
                </a:solidFill>
                <a:ea typeface="Calibri" panose="020F0502020204030204" pitchFamily="34" charset="0"/>
                <a:cs typeface="Times New Roman" panose="02020603050405020304" pitchFamily="18" charset="0"/>
              </a:rPr>
              <a:t>Cohesion between Paragraphs</a:t>
            </a:r>
          </a:p>
        </p:txBody>
      </p:sp>
      <p:sp>
        <p:nvSpPr>
          <p:cNvPr id="8" name="Rounded Rectangular Callout 8"/>
          <p:cNvSpPr/>
          <p:nvPr/>
        </p:nvSpPr>
        <p:spPr>
          <a:xfrm rot="10800000" flipV="1">
            <a:off x="9325939" y="581198"/>
            <a:ext cx="1008733" cy="43891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b="1" dirty="0"/>
              <a:t>When?</a:t>
            </a:r>
          </a:p>
        </p:txBody>
      </p:sp>
      <p:sp>
        <p:nvSpPr>
          <p:cNvPr id="9" name="Rectangle 8"/>
          <p:cNvSpPr/>
          <p:nvPr/>
        </p:nvSpPr>
        <p:spPr>
          <a:xfrm>
            <a:off x="4436108" y="2016013"/>
            <a:ext cx="3282270" cy="206825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Cakes are well-known to be high in fat and sugar. This high energy food gives children the strength to get through an afternoon of challenging lessons! </a:t>
            </a:r>
          </a:p>
        </p:txBody>
      </p:sp>
      <p:sp>
        <p:nvSpPr>
          <p:cNvPr id="10" name="Rectangle 9"/>
          <p:cNvSpPr/>
          <p:nvPr/>
        </p:nvSpPr>
        <p:spPr>
          <a:xfrm>
            <a:off x="8050573" y="2016013"/>
            <a:ext cx="3265281" cy="205363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Children returning from a hard day of work deserve a reward. What could be better than a slice of cake? With so many types, everyone has a favourite treat.</a:t>
            </a:r>
          </a:p>
        </p:txBody>
      </p:sp>
      <p:sp>
        <p:nvSpPr>
          <p:cNvPr id="11" name="Rectangle 10"/>
          <p:cNvSpPr/>
          <p:nvPr/>
        </p:nvSpPr>
        <p:spPr>
          <a:xfrm>
            <a:off x="838631" y="4422813"/>
            <a:ext cx="10494212" cy="1569660"/>
          </a:xfrm>
          <a:prstGeom prst="rect">
            <a:avLst/>
          </a:prstGeom>
        </p:spPr>
        <p:txBody>
          <a:bodyPr wrap="square">
            <a:spAutoFit/>
          </a:bodyPr>
          <a:lstStyle/>
          <a:p>
            <a:r>
              <a:rPr lang="en-GB" sz="2400" i="1" dirty="0">
                <a:solidFill>
                  <a:schemeClr val="accent5">
                    <a:lumMod val="75000"/>
                  </a:schemeClr>
                </a:solidFill>
              </a:rPr>
              <a:t>These paragraphs argue that children should eat cake at any </a:t>
            </a:r>
            <a:r>
              <a:rPr lang="en-GB" sz="2400" b="1" i="1" dirty="0">
                <a:solidFill>
                  <a:schemeClr val="accent5">
                    <a:lumMod val="75000"/>
                  </a:schemeClr>
                </a:solidFill>
              </a:rPr>
              <a:t>time</a:t>
            </a:r>
            <a:r>
              <a:rPr lang="en-GB" sz="2400" i="1" dirty="0">
                <a:solidFill>
                  <a:schemeClr val="accent5">
                    <a:lumMod val="75000"/>
                  </a:schemeClr>
                </a:solidFill>
              </a:rPr>
              <a:t>!</a:t>
            </a:r>
          </a:p>
          <a:p>
            <a:r>
              <a:rPr lang="en-GB" sz="2400" i="1" dirty="0">
                <a:solidFill>
                  <a:schemeClr val="accent5">
                    <a:lumMod val="75000"/>
                  </a:schemeClr>
                </a:solidFill>
              </a:rPr>
              <a:t>How could we create more </a:t>
            </a:r>
            <a:r>
              <a:rPr lang="en-GB" sz="2400" b="1" i="1" dirty="0">
                <a:solidFill>
                  <a:schemeClr val="accent5">
                    <a:lumMod val="75000"/>
                  </a:schemeClr>
                </a:solidFill>
              </a:rPr>
              <a:t>cohesion</a:t>
            </a:r>
            <a:r>
              <a:rPr lang="en-GB" sz="2400" i="1" dirty="0">
                <a:solidFill>
                  <a:schemeClr val="accent5">
                    <a:lumMod val="75000"/>
                  </a:schemeClr>
                </a:solidFill>
              </a:rPr>
              <a:t> between these </a:t>
            </a:r>
            <a:r>
              <a:rPr lang="en-GB" sz="2400" b="1" i="1" dirty="0">
                <a:solidFill>
                  <a:schemeClr val="accent5">
                    <a:lumMod val="75000"/>
                  </a:schemeClr>
                </a:solidFill>
              </a:rPr>
              <a:t>paragraphs</a:t>
            </a:r>
            <a:r>
              <a:rPr lang="en-GB" sz="2400" i="1" dirty="0" smtClean="0">
                <a:solidFill>
                  <a:schemeClr val="accent5">
                    <a:lumMod val="75000"/>
                  </a:schemeClr>
                </a:solidFill>
              </a:rPr>
              <a:t>?</a:t>
            </a:r>
          </a:p>
          <a:p>
            <a:endParaRPr lang="en-GB" sz="2400" i="1" dirty="0">
              <a:solidFill>
                <a:schemeClr val="accent5">
                  <a:lumMod val="75000"/>
                </a:schemeClr>
              </a:solidFill>
            </a:endParaRPr>
          </a:p>
          <a:p>
            <a:r>
              <a:rPr lang="en-GB" sz="2400" b="1" i="1" dirty="0">
                <a:solidFill>
                  <a:schemeClr val="accent5">
                    <a:lumMod val="75000"/>
                  </a:schemeClr>
                </a:solidFill>
                <a:effectLst>
                  <a:outerShdw blurRad="38100" dist="38100" dir="2700000" algn="tl">
                    <a:srgbClr val="000000">
                      <a:alpha val="43137"/>
                    </a:srgbClr>
                  </a:outerShdw>
                </a:effectLst>
              </a:rPr>
              <a:t>Can you think of a </a:t>
            </a:r>
            <a:r>
              <a:rPr lang="en-GB" sz="2400" b="1" i="1" dirty="0">
                <a:effectLst>
                  <a:outerShdw blurRad="38100" dist="38100" dir="2700000" algn="tl">
                    <a:srgbClr val="000000">
                      <a:alpha val="43137"/>
                    </a:srgbClr>
                  </a:outerShdw>
                </a:effectLst>
              </a:rPr>
              <a:t>topic sentence </a:t>
            </a:r>
            <a:r>
              <a:rPr lang="en-GB" sz="2400" b="1" i="1" dirty="0">
                <a:solidFill>
                  <a:schemeClr val="accent5">
                    <a:lumMod val="75000"/>
                  </a:schemeClr>
                </a:solidFill>
                <a:effectLst>
                  <a:outerShdw blurRad="38100" dist="38100" dir="2700000" algn="tl">
                    <a:srgbClr val="000000">
                      <a:alpha val="43137"/>
                    </a:srgbClr>
                  </a:outerShdw>
                </a:effectLst>
              </a:rPr>
              <a:t>to open each paragraph, using </a:t>
            </a:r>
            <a:r>
              <a:rPr lang="en-GB" sz="2400" b="1" i="1" dirty="0">
                <a:solidFill>
                  <a:srgbClr val="00B050"/>
                </a:solidFill>
                <a:effectLst>
                  <a:outerShdw blurRad="38100" dist="38100" dir="2700000" algn="tl">
                    <a:srgbClr val="000000">
                      <a:alpha val="43137"/>
                    </a:srgbClr>
                  </a:outerShdw>
                </a:effectLst>
              </a:rPr>
              <a:t>time adverbials? </a:t>
            </a:r>
          </a:p>
        </p:txBody>
      </p:sp>
      <p:sp>
        <p:nvSpPr>
          <p:cNvPr id="12" name="Rectangle 11"/>
          <p:cNvSpPr/>
          <p:nvPr/>
        </p:nvSpPr>
        <p:spPr>
          <a:xfrm>
            <a:off x="821642" y="1197660"/>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Cake is a great food </a:t>
            </a:r>
            <a:r>
              <a:rPr lang="en-GB" sz="2000" b="1" u="sng" dirty="0">
                <a:solidFill>
                  <a:srgbClr val="00B05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in the morning</a:t>
            </a:r>
            <a:r>
              <a:rPr lang="en-GB" sz="2000" b="1" dirty="0">
                <a:solidFill>
                  <a:srgbClr val="00B05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13" name="Rectangle 12"/>
          <p:cNvSpPr/>
          <p:nvPr/>
        </p:nvSpPr>
        <p:spPr>
          <a:xfrm>
            <a:off x="4419117" y="1181498"/>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b="1" u="sng" dirty="0">
                <a:solidFill>
                  <a:srgbClr val="00B050"/>
                </a:solidFill>
                <a:latin typeface="Calibri" panose="020F0502020204030204" pitchFamily="34" charset="0"/>
                <a:ea typeface="Calibri" panose="020F0502020204030204" pitchFamily="34" charset="0"/>
                <a:cs typeface="Times New Roman" panose="02020603050405020304" pitchFamily="18" charset="0"/>
              </a:rPr>
              <a:t>At lunchtime</a:t>
            </a:r>
            <a:r>
              <a:rPr lang="en-GB" sz="2000" b="1" dirty="0">
                <a:solidFill>
                  <a:srgbClr val="00B050"/>
                </a:solidFill>
                <a:latin typeface="Calibri" panose="020F0502020204030204" pitchFamily="34" charset="0"/>
                <a:ea typeface="Calibri" panose="020F0502020204030204" pitchFamily="34" charset="0"/>
                <a:cs typeface="Times New Roman" panose="02020603050405020304" pitchFamily="18" charset="0"/>
              </a:rPr>
              <a:t>, </a:t>
            </a:r>
            <a:r>
              <a:rPr lang="en-GB" sz="2000" dirty="0">
                <a:latin typeface="Calibri" panose="020F0502020204030204" pitchFamily="34" charset="0"/>
                <a:ea typeface="Calibri" panose="020F0502020204030204" pitchFamily="34" charset="0"/>
                <a:cs typeface="Times New Roman" panose="02020603050405020304" pitchFamily="18" charset="0"/>
              </a:rPr>
              <a:t>cake is the perfect meal.</a:t>
            </a:r>
          </a:p>
        </p:txBody>
      </p:sp>
      <p:sp>
        <p:nvSpPr>
          <p:cNvPr id="14" name="Rectangle 13"/>
          <p:cNvSpPr/>
          <p:nvPr/>
        </p:nvSpPr>
        <p:spPr>
          <a:xfrm>
            <a:off x="8050573" y="1181497"/>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b="1" u="sng" dirty="0">
                <a:solidFill>
                  <a:srgbClr val="00B05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After a long day at school</a:t>
            </a:r>
            <a:r>
              <a:rPr lang="en-GB" sz="2000" b="1" dirty="0">
                <a:solidFill>
                  <a:srgbClr val="00B05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 </a:t>
            </a:r>
            <a:r>
              <a:rPr lang="en-GB" sz="2000" dirty="0">
                <a:latin typeface="Calibri" panose="020F0502020204030204" pitchFamily="34" charset="0"/>
                <a:ea typeface="Calibri" panose="020F0502020204030204" pitchFamily="34" charset="0"/>
                <a:cs typeface="Times New Roman" panose="02020603050405020304" pitchFamily="18" charset="0"/>
              </a:rPr>
              <a:t>cake is the ideal treat.</a:t>
            </a:r>
          </a:p>
        </p:txBody>
      </p:sp>
      <p:sp>
        <p:nvSpPr>
          <p:cNvPr id="15" name="Rectangle 14"/>
          <p:cNvSpPr/>
          <p:nvPr/>
        </p:nvSpPr>
        <p:spPr>
          <a:xfrm>
            <a:off x="10399473" y="557621"/>
            <a:ext cx="1156328" cy="400110"/>
          </a:xfrm>
          <a:prstGeom prst="rect">
            <a:avLst/>
          </a:prstGeom>
        </p:spPr>
        <p:txBody>
          <a:bodyPr wrap="square">
            <a:spAutoFit/>
          </a:bodyPr>
          <a:lstStyle/>
          <a:p>
            <a:pPr algn="just"/>
            <a:r>
              <a:rPr lang="en-GB" sz="2000" b="1" i="1" dirty="0">
                <a:solidFill>
                  <a:schemeClr val="accent5">
                    <a:lumMod val="75000"/>
                  </a:schemeClr>
                </a:solidFill>
              </a:rPr>
              <a:t>Answers</a:t>
            </a:r>
            <a:endParaRPr lang="en-GB" dirty="0"/>
          </a:p>
        </p:txBody>
      </p:sp>
    </p:spTree>
    <p:extLst>
      <p:ext uri="{BB962C8B-B14F-4D97-AF65-F5344CB8AC3E}">
        <p14:creationId xmlns:p14="http://schemas.microsoft.com/office/powerpoint/2010/main" val="2856679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uiExpand="1" build="p"/>
      <p:bldP spid="12" grpId="0" animBg="1"/>
      <p:bldP spid="13" grpId="0" animBg="1"/>
      <p:bldP spid="14" grpId="0" animBg="1"/>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extBox 5"/>
          <p:cNvSpPr txBox="1"/>
          <p:nvPr/>
        </p:nvSpPr>
        <p:spPr>
          <a:xfrm>
            <a:off x="686222" y="1186731"/>
            <a:ext cx="4189543" cy="4708981"/>
          </a:xfrm>
          <a:prstGeom prst="rect">
            <a:avLst/>
          </a:prstGeom>
          <a:noFill/>
        </p:spPr>
        <p:txBody>
          <a:bodyPr wrap="square" rtlCol="0">
            <a:spAutoFit/>
          </a:bodyPr>
          <a:lstStyle/>
          <a:p>
            <a:pPr marL="342900" indent="-342900">
              <a:buFont typeface="Arial" panose="020B0604020202020204" pitchFamily="34" charset="0"/>
              <a:buChar char="•"/>
            </a:pPr>
            <a:r>
              <a:rPr lang="en-GB" sz="2000" b="1" dirty="0">
                <a:solidFill>
                  <a:schemeClr val="accent5">
                    <a:lumMod val="75000"/>
                  </a:schemeClr>
                </a:solidFill>
              </a:rPr>
              <a:t>Choose an argument with a partner. </a:t>
            </a:r>
          </a:p>
          <a:p>
            <a:pPr marL="360363"/>
            <a:r>
              <a:rPr lang="en-GB" sz="2000" i="1" dirty="0">
                <a:solidFill>
                  <a:schemeClr val="accent5">
                    <a:lumMod val="75000"/>
                  </a:schemeClr>
                </a:solidFill>
                <a:latin typeface="+mj-lt"/>
              </a:rPr>
              <a:t>Decide which side to argue.</a:t>
            </a:r>
          </a:p>
          <a:p>
            <a:pPr marL="342900" indent="-342900">
              <a:buFont typeface="Arial" panose="020B0604020202020204" pitchFamily="34" charset="0"/>
              <a:buChar char="•"/>
            </a:pPr>
            <a:r>
              <a:rPr lang="en-GB" sz="2000" b="1" dirty="0">
                <a:solidFill>
                  <a:schemeClr val="accent5">
                    <a:lumMod val="75000"/>
                  </a:schemeClr>
                </a:solidFill>
              </a:rPr>
              <a:t>What are your 3 main points? </a:t>
            </a:r>
          </a:p>
          <a:p>
            <a:pPr marL="360363"/>
            <a:r>
              <a:rPr lang="en-GB" sz="2000" i="1" dirty="0">
                <a:solidFill>
                  <a:schemeClr val="accent5">
                    <a:lumMod val="75000"/>
                  </a:schemeClr>
                </a:solidFill>
                <a:latin typeface="+mj-lt"/>
              </a:rPr>
              <a:t>List them as bullet points on your </a:t>
            </a:r>
            <a:r>
              <a:rPr lang="en-GB" sz="2000" i="1" dirty="0" smtClean="0">
                <a:solidFill>
                  <a:schemeClr val="accent5">
                    <a:lumMod val="75000"/>
                  </a:schemeClr>
                </a:solidFill>
                <a:latin typeface="+mj-lt"/>
              </a:rPr>
              <a:t>paper.</a:t>
            </a:r>
            <a:endParaRPr lang="en-GB" sz="2000" i="1" dirty="0">
              <a:solidFill>
                <a:schemeClr val="accent5">
                  <a:lumMod val="75000"/>
                </a:schemeClr>
              </a:solidFill>
              <a:latin typeface="+mj-lt"/>
            </a:endParaRPr>
          </a:p>
          <a:p>
            <a:pPr marL="342900" indent="-342900">
              <a:buFont typeface="Arial" panose="020B0604020202020204" pitchFamily="34" charset="0"/>
              <a:buChar char="•"/>
            </a:pPr>
            <a:r>
              <a:rPr lang="en-GB" sz="2000" b="1" dirty="0">
                <a:solidFill>
                  <a:schemeClr val="accent5">
                    <a:lumMod val="75000"/>
                  </a:schemeClr>
                </a:solidFill>
              </a:rPr>
              <a:t>Each bullet point is like the </a:t>
            </a:r>
            <a:r>
              <a:rPr lang="en-GB" sz="2000" b="1" u="sng" dirty="0">
                <a:effectLst>
                  <a:outerShdw blurRad="38100" dist="38100" dir="2700000" algn="tl">
                    <a:srgbClr val="000000">
                      <a:alpha val="43137"/>
                    </a:srgbClr>
                  </a:outerShdw>
                </a:effectLst>
              </a:rPr>
              <a:t>topic sentence</a:t>
            </a:r>
            <a:r>
              <a:rPr lang="en-GB" sz="2000" b="1" dirty="0">
                <a:solidFill>
                  <a:schemeClr val="accent5">
                    <a:lumMod val="75000"/>
                  </a:schemeClr>
                </a:solidFill>
              </a:rPr>
              <a:t> for a paragraph</a:t>
            </a:r>
            <a:r>
              <a:rPr lang="en-GB" sz="2000" dirty="0">
                <a:solidFill>
                  <a:schemeClr val="accent5">
                    <a:lumMod val="75000"/>
                  </a:schemeClr>
                </a:solidFill>
              </a:rPr>
              <a:t>.</a:t>
            </a:r>
          </a:p>
          <a:p>
            <a:pPr marL="360363">
              <a:tabLst>
                <a:tab pos="360363" algn="l"/>
              </a:tabLst>
            </a:pPr>
            <a:r>
              <a:rPr lang="en-GB" sz="2000" i="1" dirty="0">
                <a:solidFill>
                  <a:schemeClr val="accent5">
                    <a:lumMod val="75000"/>
                  </a:schemeClr>
                </a:solidFill>
                <a:latin typeface="+mj-lt"/>
              </a:rPr>
              <a:t>Decide which type of adverbial will link your paragraphs best.</a:t>
            </a:r>
          </a:p>
          <a:p>
            <a:pPr marL="342900" indent="-342900">
              <a:buFont typeface="Arial" panose="020B0604020202020204" pitchFamily="34" charset="0"/>
              <a:buChar char="•"/>
            </a:pPr>
            <a:r>
              <a:rPr lang="en-GB" sz="2000" b="1" dirty="0">
                <a:solidFill>
                  <a:schemeClr val="accent5">
                    <a:lumMod val="75000"/>
                  </a:schemeClr>
                </a:solidFill>
              </a:rPr>
              <a:t>Add </a:t>
            </a:r>
            <a:r>
              <a:rPr lang="en-GB" sz="2000" b="1" dirty="0">
                <a:solidFill>
                  <a:srgbClr val="FF0000"/>
                </a:solidFill>
                <a:effectLst>
                  <a:outerShdw blurRad="38100" dist="38100" dir="2700000" algn="tl">
                    <a:srgbClr val="000000">
                      <a:alpha val="43137"/>
                    </a:srgbClr>
                  </a:outerShdw>
                </a:effectLst>
              </a:rPr>
              <a:t>adverbials</a:t>
            </a:r>
            <a:r>
              <a:rPr lang="en-GB" sz="2000" b="1" dirty="0">
                <a:solidFill>
                  <a:schemeClr val="accent5">
                    <a:lumMod val="75000"/>
                  </a:schemeClr>
                </a:solidFill>
              </a:rPr>
              <a:t> to each point.</a:t>
            </a:r>
          </a:p>
          <a:p>
            <a:pPr marL="360363"/>
            <a:r>
              <a:rPr lang="en-GB" sz="2000" i="1" dirty="0">
                <a:solidFill>
                  <a:schemeClr val="accent5">
                    <a:lumMod val="75000"/>
                  </a:schemeClr>
                </a:solidFill>
                <a:latin typeface="+mj-lt"/>
              </a:rPr>
              <a:t>Read them aloud to check they link each sentence well.</a:t>
            </a:r>
          </a:p>
          <a:p>
            <a:pPr marL="355600" indent="-342900">
              <a:buFont typeface="Arial" panose="020B0604020202020204" pitchFamily="34" charset="0"/>
              <a:buChar char="•"/>
            </a:pPr>
            <a:r>
              <a:rPr lang="en-GB" sz="2000" b="1" dirty="0">
                <a:solidFill>
                  <a:schemeClr val="accent5">
                    <a:lumMod val="75000"/>
                  </a:schemeClr>
                </a:solidFill>
              </a:rPr>
              <a:t>Now try them out on your group.</a:t>
            </a:r>
          </a:p>
          <a:p>
            <a:pPr marL="355600"/>
            <a:r>
              <a:rPr lang="en-GB" sz="2000" i="1" dirty="0">
                <a:solidFill>
                  <a:schemeClr val="accent5">
                    <a:lumMod val="75000"/>
                  </a:schemeClr>
                </a:solidFill>
                <a:latin typeface="+mj-lt"/>
              </a:rPr>
              <a:t>What do they think?</a:t>
            </a:r>
            <a:endParaRPr lang="en-GB" i="1" dirty="0">
              <a:solidFill>
                <a:schemeClr val="accent5">
                  <a:lumMod val="75000"/>
                </a:schemeClr>
              </a:solidFill>
              <a:latin typeface="+mj-lt"/>
            </a:endParaRPr>
          </a:p>
        </p:txBody>
      </p:sp>
      <p:sp>
        <p:nvSpPr>
          <p:cNvPr id="4" name="Rectangle 3"/>
          <p:cNvSpPr/>
          <p:nvPr/>
        </p:nvSpPr>
        <p:spPr>
          <a:xfrm>
            <a:off x="3150721" y="540400"/>
            <a:ext cx="5760809" cy="646331"/>
          </a:xfrm>
          <a:prstGeom prst="rect">
            <a:avLst/>
          </a:prstGeom>
        </p:spPr>
        <p:txBody>
          <a:bodyPr wrap="none">
            <a:spAutoFit/>
          </a:bodyPr>
          <a:lstStyle/>
          <a:p>
            <a:pPr lvl="0" algn="ctr"/>
            <a:r>
              <a:rPr lang="en-GB" sz="3600" b="1" dirty="0">
                <a:solidFill>
                  <a:srgbClr val="0000FF"/>
                </a:solidFill>
                <a:ea typeface="Calibri" panose="020F0502020204030204" pitchFamily="34" charset="0"/>
                <a:cs typeface="Times New Roman" panose="02020603050405020304" pitchFamily="18" charset="0"/>
              </a:rPr>
              <a:t>Your </a:t>
            </a:r>
            <a:r>
              <a:rPr lang="en-GB" sz="3600" b="1" dirty="0" smtClean="0">
                <a:solidFill>
                  <a:srgbClr val="0000FF"/>
                </a:solidFill>
                <a:ea typeface="Calibri" panose="020F0502020204030204" pitchFamily="34" charset="0"/>
                <a:cs typeface="Times New Roman" panose="02020603050405020304" pitchFamily="18" charset="0"/>
              </a:rPr>
              <a:t>Turn – Breakout Rooms!</a:t>
            </a:r>
            <a:endParaRPr lang="en-GB" sz="3600" b="1" dirty="0">
              <a:solidFill>
                <a:srgbClr val="0000FF"/>
              </a:solidFill>
              <a:ea typeface="Calibri" panose="020F0502020204030204" pitchFamily="34" charset="0"/>
              <a:cs typeface="Times New Roman" panose="02020603050405020304" pitchFamily="18" charset="0"/>
            </a:endParaRPr>
          </a:p>
        </p:txBody>
      </p:sp>
      <p:sp>
        <p:nvSpPr>
          <p:cNvPr id="2" name="TextBox 1"/>
          <p:cNvSpPr txBox="1"/>
          <p:nvPr/>
        </p:nvSpPr>
        <p:spPr>
          <a:xfrm>
            <a:off x="8756165" y="588441"/>
            <a:ext cx="2594657" cy="2384405"/>
          </a:xfrm>
          <a:prstGeom prst="star6">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lvl="0" algn="ctr"/>
            <a:r>
              <a:rPr lang="en-GB" dirty="0">
                <a:solidFill>
                  <a:schemeClr val="tx1"/>
                </a:solidFill>
              </a:rPr>
              <a:t>Homework should be banned in primary schools.</a:t>
            </a:r>
          </a:p>
        </p:txBody>
      </p:sp>
      <p:sp>
        <p:nvSpPr>
          <p:cNvPr id="9" name="TextBox 8"/>
          <p:cNvSpPr txBox="1"/>
          <p:nvPr/>
        </p:nvSpPr>
        <p:spPr>
          <a:xfrm>
            <a:off x="4765473" y="1134196"/>
            <a:ext cx="2623624" cy="2384405"/>
          </a:xfrm>
          <a:prstGeom prst="star6">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lvl="0" algn="ctr"/>
            <a:r>
              <a:rPr lang="en-GB" dirty="0">
                <a:solidFill>
                  <a:schemeClr val="tx1"/>
                </a:solidFill>
              </a:rPr>
              <a:t>Junk food should be very expensive to buy.</a:t>
            </a:r>
          </a:p>
        </p:txBody>
      </p:sp>
      <p:sp>
        <p:nvSpPr>
          <p:cNvPr id="10" name="TextBox 9"/>
          <p:cNvSpPr txBox="1"/>
          <p:nvPr/>
        </p:nvSpPr>
        <p:spPr>
          <a:xfrm>
            <a:off x="8637331" y="3593401"/>
            <a:ext cx="2713491" cy="2384405"/>
          </a:xfrm>
          <a:prstGeom prst="star6">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lvl="0" algn="ctr"/>
            <a:r>
              <a:rPr lang="en-GB" dirty="0">
                <a:solidFill>
                  <a:schemeClr val="tx1"/>
                </a:solidFill>
              </a:rPr>
              <a:t>Computer games should not be played during the week.</a:t>
            </a:r>
          </a:p>
        </p:txBody>
      </p:sp>
      <p:sp>
        <p:nvSpPr>
          <p:cNvPr id="11" name="Rounded Rectangular Callout 2"/>
          <p:cNvSpPr/>
          <p:nvPr/>
        </p:nvSpPr>
        <p:spPr>
          <a:xfrm rot="10800000" flipV="1">
            <a:off x="5445434" y="5215910"/>
            <a:ext cx="928461" cy="430630"/>
          </a:xfrm>
          <a:prstGeom prst="wedgeRoundRectCallout">
            <a:avLst>
              <a:gd name="adj1" fmla="val 73327"/>
              <a:gd name="adj2" fmla="val 3521"/>
              <a:gd name="adj3" fmla="val 16667"/>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b="1" dirty="0"/>
              <a:t>When?</a:t>
            </a:r>
          </a:p>
        </p:txBody>
      </p:sp>
      <p:sp>
        <p:nvSpPr>
          <p:cNvPr id="12" name="Rounded Rectangular Callout 8"/>
          <p:cNvSpPr/>
          <p:nvPr/>
        </p:nvSpPr>
        <p:spPr>
          <a:xfrm rot="10800000" flipV="1">
            <a:off x="6856416" y="5033969"/>
            <a:ext cx="1035814" cy="339255"/>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b="1" dirty="0"/>
              <a:t>Where?</a:t>
            </a:r>
          </a:p>
        </p:txBody>
      </p:sp>
      <p:sp>
        <p:nvSpPr>
          <p:cNvPr id="13" name="Rounded Rectangular Callout 9"/>
          <p:cNvSpPr/>
          <p:nvPr/>
        </p:nvSpPr>
        <p:spPr>
          <a:xfrm rot="10800000" flipV="1">
            <a:off x="5493859" y="4413414"/>
            <a:ext cx="1653269" cy="372189"/>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b="1" dirty="0"/>
              <a:t>In what order?</a:t>
            </a:r>
          </a:p>
        </p:txBody>
      </p:sp>
      <p:pic>
        <p:nvPicPr>
          <p:cNvPr id="3" name="Picture 2"/>
          <p:cNvPicPr>
            <a:picLocks noChangeAspect="1"/>
          </p:cNvPicPr>
          <p:nvPr/>
        </p:nvPicPr>
        <p:blipFill>
          <a:blip r:embed="rId3"/>
          <a:stretch>
            <a:fillRect/>
          </a:stretch>
        </p:blipFill>
        <p:spPr>
          <a:xfrm>
            <a:off x="6814131" y="3234926"/>
            <a:ext cx="938471" cy="951096"/>
          </a:xfrm>
          <a:prstGeom prst="rect">
            <a:avLst/>
          </a:prstGeom>
        </p:spPr>
      </p:pic>
      <p:pic>
        <p:nvPicPr>
          <p:cNvPr id="5" name="Picture 4"/>
          <p:cNvPicPr>
            <a:picLocks noChangeAspect="1"/>
          </p:cNvPicPr>
          <p:nvPr/>
        </p:nvPicPr>
        <p:blipFill>
          <a:blip r:embed="rId4"/>
          <a:stretch>
            <a:fillRect/>
          </a:stretch>
        </p:blipFill>
        <p:spPr>
          <a:xfrm>
            <a:off x="7514767" y="1541325"/>
            <a:ext cx="1115728" cy="792754"/>
          </a:xfrm>
          <a:prstGeom prst="rect">
            <a:avLst/>
          </a:prstGeom>
        </p:spPr>
      </p:pic>
      <p:pic>
        <p:nvPicPr>
          <p:cNvPr id="8" name="Picture 7"/>
          <p:cNvPicPr>
            <a:picLocks noChangeAspect="1"/>
          </p:cNvPicPr>
          <p:nvPr/>
        </p:nvPicPr>
        <p:blipFill>
          <a:blip r:embed="rId5"/>
          <a:stretch>
            <a:fillRect/>
          </a:stretch>
        </p:blipFill>
        <p:spPr>
          <a:xfrm>
            <a:off x="8220021" y="2905484"/>
            <a:ext cx="1298551" cy="755280"/>
          </a:xfrm>
          <a:prstGeom prst="rect">
            <a:avLst/>
          </a:prstGeom>
        </p:spPr>
      </p:pic>
    </p:spTree>
    <p:extLst>
      <p:ext uri="{BB962C8B-B14F-4D97-AF65-F5344CB8AC3E}">
        <p14:creationId xmlns:p14="http://schemas.microsoft.com/office/powerpoint/2010/main" val="3100288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2" grpId="0" animBg="1"/>
      <p:bldP spid="9" grpId="0" animBg="1"/>
      <p:bldP spid="10" grpId="0" animBg="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06620" y="2990601"/>
            <a:ext cx="5512152" cy="1789219"/>
          </a:xfrm>
        </p:spPr>
        <p:txBody>
          <a:bodyPr>
            <a:noAutofit/>
          </a:bodyPr>
          <a:lstStyle/>
          <a:p>
            <a:r>
              <a:rPr lang="en-GB" sz="7200" b="1" dirty="0">
                <a:solidFill>
                  <a:srgbClr val="0000FF"/>
                </a:solidFill>
                <a:effectLst>
                  <a:outerShdw blurRad="38100" dist="38100" dir="2700000" algn="tl">
                    <a:srgbClr val="000000">
                      <a:alpha val="43137"/>
                    </a:srgbClr>
                  </a:outerShdw>
                </a:effectLst>
                <a:latin typeface="+mn-lt"/>
              </a:rPr>
              <a:t>Linking ideas </a:t>
            </a:r>
            <a:r>
              <a:rPr lang="en-GB" sz="7200" b="1" i="1" dirty="0">
                <a:effectLst>
                  <a:outerShdw blurRad="38100" dist="38100" dir="2700000" algn="tl">
                    <a:srgbClr val="000000">
                      <a:alpha val="43137"/>
                    </a:srgbClr>
                  </a:outerShdw>
                </a:effectLst>
                <a:latin typeface="+mn-lt"/>
              </a:rPr>
              <a:t>between</a:t>
            </a:r>
            <a:r>
              <a:rPr lang="en-GB" sz="7200" b="1" dirty="0">
                <a:effectLst>
                  <a:outerShdw blurRad="38100" dist="38100" dir="2700000" algn="tl">
                    <a:srgbClr val="000000">
                      <a:alpha val="43137"/>
                    </a:srgbClr>
                  </a:outerShdw>
                </a:effectLst>
                <a:latin typeface="+mn-lt"/>
              </a:rPr>
              <a:t> </a:t>
            </a:r>
            <a:r>
              <a:rPr lang="en-GB" sz="7200" b="1" dirty="0">
                <a:solidFill>
                  <a:srgbClr val="0000FF"/>
                </a:solidFill>
                <a:effectLst>
                  <a:outerShdw blurRad="38100" dist="38100" dir="2700000" algn="tl">
                    <a:srgbClr val="000000">
                      <a:alpha val="43137"/>
                    </a:srgbClr>
                  </a:outerShdw>
                </a:effectLst>
                <a:latin typeface="+mn-lt"/>
              </a:rPr>
              <a:t>paragraphs </a:t>
            </a:r>
            <a:endParaRPr lang="en-GB" sz="9600" b="1" dirty="0">
              <a:solidFill>
                <a:srgbClr val="0000FF"/>
              </a:solidFill>
              <a:effectLst>
                <a:outerShdw blurRad="38100" dist="38100" dir="2700000" algn="tl">
                  <a:srgbClr val="000000">
                    <a:alpha val="43137"/>
                  </a:srgbClr>
                </a:outerShdw>
              </a:effectLst>
            </a:endParaRPr>
          </a:p>
        </p:txBody>
      </p:sp>
      <p:sp>
        <p:nvSpPr>
          <p:cNvPr id="16" name="Rectangle 15"/>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Rectangle 3"/>
          <p:cNvSpPr/>
          <p:nvPr/>
        </p:nvSpPr>
        <p:spPr>
          <a:xfrm>
            <a:off x="1870911" y="5922359"/>
            <a:ext cx="9591368" cy="307777"/>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Week 1 Thursday Grammar 2</a:t>
            </a:r>
            <a:endParaRPr kumimoji="0" lang="en-GB" sz="1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a:ea typeface="+mn-ea"/>
              <a:cs typeface="+mn-cs"/>
            </a:endParaRPr>
          </a:p>
        </p:txBody>
      </p:sp>
      <p:pic>
        <p:nvPicPr>
          <p:cNvPr id="3" name="Picture 2"/>
          <p:cNvPicPr>
            <a:picLocks noChangeAspect="1"/>
          </p:cNvPicPr>
          <p:nvPr/>
        </p:nvPicPr>
        <p:blipFill>
          <a:blip r:embed="rId3"/>
          <a:stretch>
            <a:fillRect/>
          </a:stretch>
        </p:blipFill>
        <p:spPr>
          <a:xfrm>
            <a:off x="993451" y="631386"/>
            <a:ext cx="4469662" cy="5290973"/>
          </a:xfrm>
          <a:prstGeom prst="rect">
            <a:avLst/>
          </a:prstGeom>
        </p:spPr>
      </p:pic>
    </p:spTree>
    <p:extLst>
      <p:ext uri="{BB962C8B-B14F-4D97-AF65-F5344CB8AC3E}">
        <p14:creationId xmlns:p14="http://schemas.microsoft.com/office/powerpoint/2010/main" val="7343730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90463" y="1501959"/>
            <a:ext cx="10573555" cy="523220"/>
          </a:xfrm>
          <a:prstGeom prst="rect">
            <a:avLst/>
          </a:prstGeom>
          <a:noFill/>
        </p:spPr>
        <p:txBody>
          <a:bodyPr wrap="square" rtlCol="0">
            <a:spAutoFit/>
          </a:bodyPr>
          <a:lstStyle/>
          <a:p>
            <a:pPr algn="ctr"/>
            <a:r>
              <a:rPr lang="en-GB" sz="2800" u="sng" dirty="0"/>
              <a:t>Adverbials</a:t>
            </a:r>
            <a:r>
              <a:rPr lang="en-GB" sz="2800" dirty="0"/>
              <a:t> tell us </a:t>
            </a:r>
            <a:r>
              <a:rPr lang="en-GB" sz="2800" b="1" dirty="0"/>
              <a:t>when</a:t>
            </a:r>
            <a:r>
              <a:rPr lang="en-GB" sz="2800" dirty="0"/>
              <a:t>, </a:t>
            </a:r>
            <a:r>
              <a:rPr lang="en-GB" sz="2800" b="1" dirty="0"/>
              <a:t>where</a:t>
            </a:r>
            <a:r>
              <a:rPr lang="en-GB" sz="2800" dirty="0"/>
              <a:t> and </a:t>
            </a:r>
            <a:r>
              <a:rPr lang="en-GB" sz="2800" b="1" dirty="0"/>
              <a:t>in</a:t>
            </a:r>
            <a:r>
              <a:rPr lang="en-GB" sz="2800" dirty="0"/>
              <a:t> </a:t>
            </a:r>
            <a:r>
              <a:rPr lang="en-GB" sz="2800" b="1" dirty="0"/>
              <a:t>what order </a:t>
            </a:r>
            <a:r>
              <a:rPr lang="en-GB" sz="2800" dirty="0">
                <a:solidFill>
                  <a:srgbClr val="0000FF"/>
                </a:solidFill>
              </a:rPr>
              <a:t>verbs</a:t>
            </a:r>
            <a:r>
              <a:rPr lang="en-GB" sz="2800" dirty="0"/>
              <a:t> happen.</a:t>
            </a:r>
            <a:endParaRPr lang="en-GB" sz="4800" dirty="0">
              <a:effectLst/>
            </a:endParaRP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en-GB" sz="1200" dirty="0">
              <a:solidFill>
                <a:prstClr val="black"/>
              </a:solidFill>
            </a:endParaRPr>
          </a:p>
        </p:txBody>
      </p:sp>
      <p:sp>
        <p:nvSpPr>
          <p:cNvPr id="10" name="Rectangle 9"/>
          <p:cNvSpPr/>
          <p:nvPr/>
        </p:nvSpPr>
        <p:spPr>
          <a:xfrm>
            <a:off x="3882722" y="648728"/>
            <a:ext cx="4799775" cy="707886"/>
          </a:xfrm>
          <a:prstGeom prst="rect">
            <a:avLst/>
          </a:prstGeom>
        </p:spPr>
        <p:txBody>
          <a:bodyPr wrap="none">
            <a:spAutoFit/>
          </a:bodyPr>
          <a:lstStyle/>
          <a:p>
            <a:r>
              <a:rPr lang="en-GB" sz="4000" b="1" dirty="0">
                <a:solidFill>
                  <a:srgbClr val="0000FF"/>
                </a:solidFill>
                <a:effectLst>
                  <a:outerShdw blurRad="38100" dist="38100" dir="2700000" algn="tl">
                    <a:srgbClr val="000000">
                      <a:alpha val="43137"/>
                    </a:srgbClr>
                  </a:outerShdw>
                </a:effectLst>
              </a:rPr>
              <a:t>Adverbials of Manner</a:t>
            </a:r>
            <a:endParaRPr lang="en-GB" sz="2400" dirty="0">
              <a:solidFill>
                <a:srgbClr val="0000FF"/>
              </a:solidFill>
              <a:effectLst>
                <a:outerShdw blurRad="38100" dist="38100" dir="2700000" algn="tl">
                  <a:srgbClr val="000000">
                    <a:alpha val="43137"/>
                  </a:srgbClr>
                </a:outerShdw>
              </a:effectLst>
            </a:endParaRPr>
          </a:p>
        </p:txBody>
      </p:sp>
      <p:sp>
        <p:nvSpPr>
          <p:cNvPr id="11" name="TextBox 10"/>
          <p:cNvSpPr txBox="1"/>
          <p:nvPr/>
        </p:nvSpPr>
        <p:spPr>
          <a:xfrm>
            <a:off x="809222" y="2127319"/>
            <a:ext cx="10573555" cy="523220"/>
          </a:xfrm>
          <a:prstGeom prst="rect">
            <a:avLst/>
          </a:prstGeom>
          <a:noFill/>
        </p:spPr>
        <p:txBody>
          <a:bodyPr wrap="square" rtlCol="0">
            <a:spAutoFit/>
          </a:bodyPr>
          <a:lstStyle/>
          <a:p>
            <a:pPr algn="ctr"/>
            <a:r>
              <a:rPr lang="en-GB" sz="2800" dirty="0"/>
              <a:t>They also help tell us </a:t>
            </a:r>
            <a:r>
              <a:rPr lang="en-GB" sz="2800" b="1" dirty="0">
                <a:solidFill>
                  <a:srgbClr val="7030A0"/>
                </a:solidFill>
                <a:effectLst>
                  <a:outerShdw blurRad="38100" dist="38100" dir="2700000" algn="tl">
                    <a:srgbClr val="000000">
                      <a:alpha val="43137"/>
                    </a:srgbClr>
                  </a:outerShdw>
                </a:effectLst>
              </a:rPr>
              <a:t>how</a:t>
            </a:r>
            <a:r>
              <a:rPr lang="en-GB" sz="2800" dirty="0"/>
              <a:t>.</a:t>
            </a:r>
            <a:endParaRPr lang="en-GB" sz="4800" dirty="0">
              <a:effectLst/>
            </a:endParaRPr>
          </a:p>
        </p:txBody>
      </p:sp>
      <p:sp>
        <p:nvSpPr>
          <p:cNvPr id="36" name="Rectangle 35"/>
          <p:cNvSpPr/>
          <p:nvPr/>
        </p:nvSpPr>
        <p:spPr>
          <a:xfrm>
            <a:off x="9332558" y="5981579"/>
            <a:ext cx="2236830" cy="276999"/>
          </a:xfrm>
          <a:prstGeom prst="rect">
            <a:avLst/>
          </a:prstGeom>
        </p:spPr>
        <p:txBody>
          <a:bodyPr wrap="none">
            <a:spAutoFit/>
          </a:bodyPr>
          <a:lstStyle/>
          <a:p>
            <a:pPr lvl="0" algn="r"/>
            <a:r>
              <a:rPr lang="en-GB" sz="1200" dirty="0">
                <a:solidFill>
                  <a:prstClr val="black"/>
                </a:solidFill>
                <a:latin typeface="Calibri" panose="020F0502020204030204" pitchFamily="34" charset="0"/>
                <a:ea typeface="Calibri" panose="020F0502020204030204" pitchFamily="34" charset="0"/>
                <a:cs typeface="Times New Roman" panose="02020603050405020304" pitchFamily="18" charset="0"/>
              </a:rPr>
              <a:t>Week 2 Wednesday Grammar 4</a:t>
            </a:r>
            <a:endParaRPr lang="en-GB" sz="1200" b="1" dirty="0">
              <a:solidFill>
                <a:prstClr val="black"/>
              </a:solidFill>
            </a:endParaRPr>
          </a:p>
        </p:txBody>
      </p:sp>
      <p:sp>
        <p:nvSpPr>
          <p:cNvPr id="24" name="TextBox 23"/>
          <p:cNvSpPr txBox="1"/>
          <p:nvPr/>
        </p:nvSpPr>
        <p:spPr>
          <a:xfrm>
            <a:off x="995833" y="5458359"/>
            <a:ext cx="10573555" cy="523220"/>
          </a:xfrm>
          <a:prstGeom prst="rect">
            <a:avLst/>
          </a:prstGeom>
          <a:noFill/>
        </p:spPr>
        <p:txBody>
          <a:bodyPr wrap="square" rtlCol="0">
            <a:spAutoFit/>
          </a:bodyPr>
          <a:lstStyle/>
          <a:p>
            <a:pPr algn="ctr"/>
            <a:r>
              <a:rPr lang="en-GB" sz="2800" b="1" dirty="0">
                <a:solidFill>
                  <a:srgbClr val="7030A0"/>
                </a:solidFill>
                <a:effectLst>
                  <a:outerShdw blurRad="38100" dist="38100" dir="2700000" algn="tl">
                    <a:srgbClr val="000000">
                      <a:alpha val="43137"/>
                    </a:srgbClr>
                  </a:outerShdw>
                </a:effectLst>
              </a:rPr>
              <a:t>Manner adverbials </a:t>
            </a:r>
            <a:r>
              <a:rPr lang="en-GB" sz="2800" dirty="0"/>
              <a:t>can be </a:t>
            </a:r>
            <a:r>
              <a:rPr lang="en-GB" sz="2800" i="1" dirty="0"/>
              <a:t>very persuasive </a:t>
            </a:r>
            <a:r>
              <a:rPr lang="en-GB" sz="2800" dirty="0"/>
              <a:t>as they impose an opinion.</a:t>
            </a:r>
            <a:endParaRPr lang="en-GB" sz="4800" dirty="0">
              <a:effectLst/>
            </a:endParaRPr>
          </a:p>
        </p:txBody>
      </p:sp>
      <p:sp>
        <p:nvSpPr>
          <p:cNvPr id="30" name="Rectangle 29"/>
          <p:cNvSpPr/>
          <p:nvPr/>
        </p:nvSpPr>
        <p:spPr>
          <a:xfrm>
            <a:off x="4935507" y="2824033"/>
            <a:ext cx="5393875" cy="954107"/>
          </a:xfrm>
          <a:prstGeom prst="rect">
            <a:avLst/>
          </a:prstGeom>
        </p:spPr>
        <p:txBody>
          <a:bodyPr wrap="square">
            <a:spAutoFit/>
          </a:bodyPr>
          <a:lstStyle/>
          <a:p>
            <a:pPr algn="ctr"/>
            <a:r>
              <a:rPr lang="en-GB" sz="2800" b="1" i="1" u="sng" dirty="0">
                <a:solidFill>
                  <a:srgbClr val="7030A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Sadly</a:t>
            </a:r>
            <a:r>
              <a:rPr lang="en-GB" sz="2800" b="1" i="1" dirty="0">
                <a:solidFill>
                  <a:srgbClr val="7030A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r>
              <a:rPr lang="en-GB" sz="2800" i="1" dirty="0">
                <a:latin typeface="Calibri" panose="020F0502020204030204" pitchFamily="34" charset="0"/>
                <a:ea typeface="Calibri" panose="020F0502020204030204" pitchFamily="34" charset="0"/>
                <a:cs typeface="Calibri" panose="020F0502020204030204" pitchFamily="34" charset="0"/>
              </a:rPr>
              <a:t> litter </a:t>
            </a:r>
            <a:r>
              <a:rPr lang="en-GB" sz="2800" i="1" dirty="0">
                <a:solidFill>
                  <a:srgbClr val="0000FF"/>
                </a:solidFill>
                <a:latin typeface="Calibri" panose="020F0502020204030204" pitchFamily="34" charset="0"/>
                <a:ea typeface="Calibri" panose="020F0502020204030204" pitchFamily="34" charset="0"/>
                <a:cs typeface="Calibri" panose="020F0502020204030204" pitchFamily="34" charset="0"/>
              </a:rPr>
              <a:t>covers</a:t>
            </a:r>
            <a:r>
              <a:rPr lang="en-GB" sz="2800" i="1" dirty="0">
                <a:latin typeface="Calibri" panose="020F0502020204030204" pitchFamily="34" charset="0"/>
                <a:ea typeface="Calibri" panose="020F0502020204030204" pitchFamily="34" charset="0"/>
                <a:cs typeface="Calibri" panose="020F0502020204030204" pitchFamily="34" charset="0"/>
              </a:rPr>
              <a:t> the grass.</a:t>
            </a:r>
          </a:p>
          <a:p>
            <a:pPr algn="ctr"/>
            <a:r>
              <a:rPr lang="en-GB" sz="2800" b="1" i="1" u="sng" dirty="0">
                <a:solidFill>
                  <a:srgbClr val="7030A0"/>
                </a:solidFill>
                <a:effectLst>
                  <a:outerShdw blurRad="38100" dist="38100" dir="2700000" algn="tl">
                    <a:srgbClr val="000000">
                      <a:alpha val="43137"/>
                    </a:srgbClr>
                  </a:outerShdw>
                </a:effectLst>
                <a:latin typeface="Calibri" panose="020F0502020204030204" pitchFamily="34" charset="0"/>
              </a:rPr>
              <a:t>Certainly</a:t>
            </a:r>
            <a:r>
              <a:rPr lang="en-GB" sz="2800" b="1" i="1" dirty="0">
                <a:solidFill>
                  <a:srgbClr val="7030A0"/>
                </a:solidFill>
                <a:effectLst>
                  <a:outerShdw blurRad="38100" dist="38100" dir="2700000" algn="tl">
                    <a:srgbClr val="000000">
                      <a:alpha val="43137"/>
                    </a:srgbClr>
                  </a:outerShdw>
                </a:effectLst>
                <a:latin typeface="Calibri" panose="020F0502020204030204" pitchFamily="34" charset="0"/>
              </a:rPr>
              <a:t>,</a:t>
            </a:r>
            <a:r>
              <a:rPr lang="en-GB" sz="2800" i="1" dirty="0">
                <a:latin typeface="Calibri" panose="020F0502020204030204" pitchFamily="34" charset="0"/>
              </a:rPr>
              <a:t> helmets </a:t>
            </a:r>
            <a:r>
              <a:rPr lang="en-GB" sz="2800" i="1" dirty="0">
                <a:solidFill>
                  <a:srgbClr val="0000FF"/>
                </a:solidFill>
                <a:latin typeface="Calibri" panose="020F0502020204030204" pitchFamily="34" charset="0"/>
              </a:rPr>
              <a:t>are</a:t>
            </a:r>
            <a:r>
              <a:rPr lang="en-GB" sz="2800" i="1" dirty="0">
                <a:latin typeface="Calibri" panose="020F0502020204030204" pitchFamily="34" charset="0"/>
              </a:rPr>
              <a:t> important.</a:t>
            </a:r>
            <a:endParaRPr lang="en-GB" sz="2800" dirty="0"/>
          </a:p>
        </p:txBody>
      </p:sp>
      <p:sp>
        <p:nvSpPr>
          <p:cNvPr id="8" name="TextBox 7"/>
          <p:cNvSpPr txBox="1"/>
          <p:nvPr/>
        </p:nvSpPr>
        <p:spPr>
          <a:xfrm>
            <a:off x="1450634" y="2793782"/>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surely</a:t>
            </a:r>
          </a:p>
        </p:txBody>
      </p:sp>
      <p:sp>
        <p:nvSpPr>
          <p:cNvPr id="31" name="TextBox 30"/>
          <p:cNvSpPr txBox="1"/>
          <p:nvPr/>
        </p:nvSpPr>
        <p:spPr>
          <a:xfrm>
            <a:off x="1450633" y="3421244"/>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sadly</a:t>
            </a:r>
          </a:p>
        </p:txBody>
      </p:sp>
      <p:sp>
        <p:nvSpPr>
          <p:cNvPr id="32" name="TextBox 31"/>
          <p:cNvSpPr txBox="1"/>
          <p:nvPr/>
        </p:nvSpPr>
        <p:spPr>
          <a:xfrm>
            <a:off x="1251889" y="4066024"/>
            <a:ext cx="1580837"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unfortunately</a:t>
            </a:r>
          </a:p>
        </p:txBody>
      </p:sp>
      <p:sp>
        <p:nvSpPr>
          <p:cNvPr id="33" name="TextBox 32"/>
          <p:cNvSpPr txBox="1"/>
          <p:nvPr/>
        </p:nvSpPr>
        <p:spPr>
          <a:xfrm>
            <a:off x="1450634" y="2166320"/>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clearly</a:t>
            </a:r>
          </a:p>
        </p:txBody>
      </p:sp>
      <p:sp>
        <p:nvSpPr>
          <p:cNvPr id="35" name="TextBox 34"/>
          <p:cNvSpPr txBox="1"/>
          <p:nvPr/>
        </p:nvSpPr>
        <p:spPr>
          <a:xfrm>
            <a:off x="1251889" y="4693486"/>
            <a:ext cx="1580837"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surprisingly</a:t>
            </a:r>
          </a:p>
        </p:txBody>
      </p:sp>
      <p:pic>
        <p:nvPicPr>
          <p:cNvPr id="3" name="Picture 2"/>
          <p:cNvPicPr>
            <a:picLocks noChangeAspect="1"/>
          </p:cNvPicPr>
          <p:nvPr/>
        </p:nvPicPr>
        <p:blipFill>
          <a:blip r:embed="rId3"/>
          <a:stretch>
            <a:fillRect/>
          </a:stretch>
        </p:blipFill>
        <p:spPr>
          <a:xfrm>
            <a:off x="3048784" y="3490002"/>
            <a:ext cx="2085464" cy="1760679"/>
          </a:xfrm>
          <a:prstGeom prst="rect">
            <a:avLst/>
          </a:prstGeom>
        </p:spPr>
      </p:pic>
      <p:pic>
        <p:nvPicPr>
          <p:cNvPr id="4" name="Picture 3"/>
          <p:cNvPicPr>
            <a:picLocks noChangeAspect="1"/>
          </p:cNvPicPr>
          <p:nvPr/>
        </p:nvPicPr>
        <p:blipFill>
          <a:blip r:embed="rId4"/>
          <a:stretch>
            <a:fillRect/>
          </a:stretch>
        </p:blipFill>
        <p:spPr>
          <a:xfrm rot="1192183">
            <a:off x="9259865" y="4057804"/>
            <a:ext cx="1550941" cy="1321172"/>
          </a:xfrm>
          <a:prstGeom prst="rect">
            <a:avLst/>
          </a:prstGeom>
        </p:spPr>
      </p:pic>
    </p:spTree>
    <p:extLst>
      <p:ext uri="{BB962C8B-B14F-4D97-AF65-F5344CB8AC3E}">
        <p14:creationId xmlns:p14="http://schemas.microsoft.com/office/powerpoint/2010/main" val="101327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1"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1" grpId="0"/>
      <p:bldP spid="24" grpId="0"/>
      <p:bldP spid="30" grpId="0" build="p"/>
      <p:bldP spid="8" grpId="0" animBg="1"/>
      <p:bldP spid="31" grpId="0" animBg="1"/>
      <p:bldP spid="32" grpId="0" animBg="1"/>
      <p:bldP spid="33" grpId="0" animBg="1"/>
      <p:bldP spid="3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0697" y="1345767"/>
            <a:ext cx="8435593" cy="523220"/>
          </a:xfrm>
          <a:prstGeom prst="rect">
            <a:avLst/>
          </a:prstGeom>
          <a:noFill/>
        </p:spPr>
        <p:txBody>
          <a:bodyPr wrap="square" rtlCol="0">
            <a:spAutoFit/>
          </a:bodyPr>
          <a:lstStyle/>
          <a:p>
            <a:pPr algn="ctr"/>
            <a:r>
              <a:rPr lang="en-GB" sz="2800" b="1" u="sng" dirty="0" smtClean="0">
                <a:solidFill>
                  <a:srgbClr val="7030A0"/>
                </a:solidFill>
                <a:effectLst>
                  <a:outerShdw blurRad="38100" dist="38100" dir="2700000" algn="tl">
                    <a:srgbClr val="000000">
                      <a:alpha val="43137"/>
                    </a:srgbClr>
                  </a:outerShdw>
                </a:effectLst>
              </a:rPr>
              <a:t>Manner adverbials</a:t>
            </a:r>
            <a:r>
              <a:rPr lang="en-GB" sz="2800" b="1" dirty="0" smtClean="0">
                <a:solidFill>
                  <a:srgbClr val="7030A0"/>
                </a:solidFill>
                <a:effectLst>
                  <a:outerShdw blurRad="38100" dist="38100" dir="2700000" algn="tl">
                    <a:srgbClr val="000000">
                      <a:alpha val="43137"/>
                    </a:srgbClr>
                  </a:outerShdw>
                </a:effectLst>
              </a:rPr>
              <a:t>  </a:t>
            </a:r>
            <a:r>
              <a:rPr lang="en-GB" sz="2800" dirty="0" smtClean="0"/>
              <a:t>can </a:t>
            </a:r>
            <a:r>
              <a:rPr lang="en-GB" sz="2800" dirty="0"/>
              <a:t>change the tone of a sentence.</a:t>
            </a:r>
            <a:endParaRPr lang="en-GB" sz="4800" dirty="0">
              <a:effectLst/>
            </a:endParaRP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en-GB" sz="1200" dirty="0">
              <a:solidFill>
                <a:prstClr val="black"/>
              </a:solidFill>
            </a:endParaRPr>
          </a:p>
        </p:txBody>
      </p:sp>
      <p:sp>
        <p:nvSpPr>
          <p:cNvPr id="10" name="Rectangle 9"/>
          <p:cNvSpPr/>
          <p:nvPr/>
        </p:nvSpPr>
        <p:spPr>
          <a:xfrm>
            <a:off x="876994" y="745334"/>
            <a:ext cx="3872599" cy="584775"/>
          </a:xfrm>
          <a:prstGeom prst="rect">
            <a:avLst/>
          </a:prstGeom>
        </p:spPr>
        <p:txBody>
          <a:bodyPr wrap="none">
            <a:spAutoFit/>
          </a:bodyPr>
          <a:lstStyle/>
          <a:p>
            <a:r>
              <a:rPr lang="en-GB" sz="3200" b="1" dirty="0">
                <a:solidFill>
                  <a:srgbClr val="0000FF"/>
                </a:solidFill>
              </a:rPr>
              <a:t>Adverbials of Manner</a:t>
            </a:r>
            <a:endParaRPr lang="en-GB" dirty="0">
              <a:solidFill>
                <a:srgbClr val="0000FF"/>
              </a:solidFill>
            </a:endParaRPr>
          </a:p>
        </p:txBody>
      </p:sp>
      <p:sp>
        <p:nvSpPr>
          <p:cNvPr id="30" name="Rectangle 29"/>
          <p:cNvSpPr/>
          <p:nvPr/>
        </p:nvSpPr>
        <p:spPr>
          <a:xfrm>
            <a:off x="1039083" y="2596610"/>
            <a:ext cx="3548419" cy="2862322"/>
          </a:xfrm>
          <a:prstGeom prst="rect">
            <a:avLst/>
          </a:prstGeom>
        </p:spPr>
        <p:txBody>
          <a:bodyPr wrap="square">
            <a:spAutoFit/>
          </a:bodyPr>
          <a:lstStyle/>
          <a:p>
            <a:pPr>
              <a:lnSpc>
                <a:spcPct val="150000"/>
              </a:lnSpc>
            </a:pPr>
            <a:r>
              <a:rPr lang="en-GB" sz="2400" dirty="0">
                <a:latin typeface="Calibri" panose="020F0502020204030204" pitchFamily="34" charset="0"/>
              </a:rPr>
              <a:t>Rain fell</a:t>
            </a:r>
            <a:r>
              <a:rPr lang="en-GB" sz="2400" i="1" dirty="0">
                <a:latin typeface="Calibri" panose="020F0502020204030204" pitchFamily="34" charset="0"/>
              </a:rPr>
              <a:t>.</a:t>
            </a:r>
          </a:p>
          <a:p>
            <a:pPr>
              <a:lnSpc>
                <a:spcPct val="150000"/>
              </a:lnSpc>
            </a:pPr>
            <a:r>
              <a:rPr lang="en-GB" sz="2400" b="1" i="1" u="sng" dirty="0">
                <a:solidFill>
                  <a:srgbClr val="7030A0"/>
                </a:solidFill>
                <a:effectLst>
                  <a:outerShdw blurRad="38100" dist="38100" dir="2700000" algn="tl">
                    <a:srgbClr val="000000">
                      <a:alpha val="43137"/>
                    </a:srgbClr>
                  </a:outerShdw>
                </a:effectLst>
                <a:latin typeface="Calibri" panose="020F0502020204030204" pitchFamily="34" charset="0"/>
              </a:rPr>
              <a:t>Sadly</a:t>
            </a:r>
            <a:r>
              <a:rPr lang="en-GB" sz="2400" b="1" i="1" dirty="0">
                <a:solidFill>
                  <a:srgbClr val="7030A0"/>
                </a:solidFill>
                <a:effectLst>
                  <a:outerShdw blurRad="38100" dist="38100" dir="2700000" algn="tl">
                    <a:srgbClr val="000000">
                      <a:alpha val="43137"/>
                    </a:srgbClr>
                  </a:outerShdw>
                </a:effectLst>
                <a:latin typeface="Calibri" panose="020F0502020204030204" pitchFamily="34" charset="0"/>
              </a:rPr>
              <a:t>,</a:t>
            </a:r>
            <a:r>
              <a:rPr lang="en-GB" sz="2400" i="1" dirty="0">
                <a:latin typeface="Calibri" panose="020F0502020204030204" pitchFamily="34" charset="0"/>
              </a:rPr>
              <a:t> rain fell.</a:t>
            </a:r>
          </a:p>
          <a:p>
            <a:pPr>
              <a:lnSpc>
                <a:spcPct val="150000"/>
              </a:lnSpc>
            </a:pPr>
            <a:r>
              <a:rPr lang="en-GB" sz="2400" b="1" i="1" u="sng" dirty="0">
                <a:solidFill>
                  <a:srgbClr val="7030A0"/>
                </a:solidFill>
                <a:effectLst>
                  <a:outerShdw blurRad="38100" dist="38100" dir="2700000" algn="tl">
                    <a:srgbClr val="000000">
                      <a:alpha val="43137"/>
                    </a:srgbClr>
                  </a:outerShdw>
                </a:effectLst>
                <a:latin typeface="Calibri" panose="020F0502020204030204" pitchFamily="34" charset="0"/>
              </a:rPr>
              <a:t>Thankfully</a:t>
            </a:r>
            <a:r>
              <a:rPr lang="en-GB" sz="2400" b="1" i="1" dirty="0">
                <a:solidFill>
                  <a:srgbClr val="7030A0"/>
                </a:solidFill>
                <a:effectLst>
                  <a:outerShdw blurRad="38100" dist="38100" dir="2700000" algn="tl">
                    <a:srgbClr val="000000">
                      <a:alpha val="43137"/>
                    </a:srgbClr>
                  </a:outerShdw>
                </a:effectLst>
                <a:latin typeface="Calibri" panose="020F0502020204030204" pitchFamily="34" charset="0"/>
              </a:rPr>
              <a:t>,</a:t>
            </a:r>
            <a:r>
              <a:rPr lang="en-GB" sz="2400" i="1" dirty="0">
                <a:latin typeface="Calibri" panose="020F0502020204030204" pitchFamily="34" charset="0"/>
              </a:rPr>
              <a:t> rain fell.</a:t>
            </a:r>
          </a:p>
          <a:p>
            <a:pPr>
              <a:lnSpc>
                <a:spcPct val="150000"/>
              </a:lnSpc>
            </a:pPr>
            <a:r>
              <a:rPr lang="en-GB" sz="2400" b="1" i="1" u="sng" dirty="0">
                <a:solidFill>
                  <a:srgbClr val="7030A0"/>
                </a:solidFill>
                <a:effectLst>
                  <a:outerShdw blurRad="38100" dist="38100" dir="2700000" algn="tl">
                    <a:srgbClr val="000000">
                      <a:alpha val="43137"/>
                    </a:srgbClr>
                  </a:outerShdw>
                </a:effectLst>
                <a:latin typeface="Calibri" panose="020F0502020204030204" pitchFamily="34" charset="0"/>
              </a:rPr>
              <a:t>Surprisingly</a:t>
            </a:r>
            <a:r>
              <a:rPr lang="en-GB" sz="2400" b="1" i="1" dirty="0">
                <a:solidFill>
                  <a:srgbClr val="7030A0"/>
                </a:solidFill>
                <a:effectLst>
                  <a:outerShdw blurRad="38100" dist="38100" dir="2700000" algn="tl">
                    <a:srgbClr val="000000">
                      <a:alpha val="43137"/>
                    </a:srgbClr>
                  </a:outerShdw>
                </a:effectLst>
                <a:latin typeface="Calibri" panose="020F0502020204030204" pitchFamily="34" charset="0"/>
              </a:rPr>
              <a:t>,</a:t>
            </a:r>
            <a:r>
              <a:rPr lang="en-GB" sz="2400" i="1" dirty="0">
                <a:latin typeface="Calibri" panose="020F0502020204030204" pitchFamily="34" charset="0"/>
              </a:rPr>
              <a:t> rain fell.</a:t>
            </a:r>
          </a:p>
          <a:p>
            <a:pPr>
              <a:lnSpc>
                <a:spcPct val="150000"/>
              </a:lnSpc>
            </a:pPr>
            <a:r>
              <a:rPr lang="en-GB" sz="2400" b="1" i="1" u="sng" dirty="0">
                <a:solidFill>
                  <a:srgbClr val="7030A0"/>
                </a:solidFill>
                <a:effectLst>
                  <a:outerShdw blurRad="38100" dist="38100" dir="2700000" algn="tl">
                    <a:srgbClr val="000000">
                      <a:alpha val="43137"/>
                    </a:srgbClr>
                  </a:outerShdw>
                </a:effectLst>
                <a:latin typeface="Calibri" panose="020F0502020204030204" pitchFamily="34" charset="0"/>
              </a:rPr>
              <a:t>Obviously</a:t>
            </a:r>
            <a:r>
              <a:rPr lang="en-GB" sz="2400" b="1" i="1" dirty="0">
                <a:solidFill>
                  <a:srgbClr val="7030A0"/>
                </a:solidFill>
                <a:effectLst>
                  <a:outerShdw blurRad="38100" dist="38100" dir="2700000" algn="tl">
                    <a:srgbClr val="000000">
                      <a:alpha val="43137"/>
                    </a:srgbClr>
                  </a:outerShdw>
                </a:effectLst>
                <a:latin typeface="Calibri" panose="020F0502020204030204" pitchFamily="34" charset="0"/>
              </a:rPr>
              <a:t>,</a:t>
            </a:r>
            <a:r>
              <a:rPr lang="en-GB" sz="2400" i="1" dirty="0">
                <a:latin typeface="Calibri" panose="020F0502020204030204" pitchFamily="34" charset="0"/>
              </a:rPr>
              <a:t> rain fell.</a:t>
            </a:r>
            <a:endParaRPr lang="en-GB" sz="2400" dirty="0"/>
          </a:p>
        </p:txBody>
      </p:sp>
      <p:sp>
        <p:nvSpPr>
          <p:cNvPr id="14" name="Rectangle 13"/>
          <p:cNvSpPr/>
          <p:nvPr/>
        </p:nvSpPr>
        <p:spPr>
          <a:xfrm>
            <a:off x="4277032" y="2623018"/>
            <a:ext cx="7064478" cy="2862322"/>
          </a:xfrm>
          <a:prstGeom prst="rect">
            <a:avLst/>
          </a:prstGeom>
        </p:spPr>
        <p:txBody>
          <a:bodyPr wrap="square">
            <a:spAutoFit/>
          </a:bodyPr>
          <a:lstStyle/>
          <a:p>
            <a:pPr>
              <a:lnSpc>
                <a:spcPct val="150000"/>
              </a:lnSpc>
            </a:pPr>
            <a:r>
              <a:rPr lang="en-GB" sz="2400" i="1" dirty="0">
                <a:latin typeface="+mj-lt"/>
              </a:rPr>
              <a:t>- a fact</a:t>
            </a:r>
          </a:p>
          <a:p>
            <a:pPr>
              <a:lnSpc>
                <a:spcPct val="150000"/>
              </a:lnSpc>
            </a:pPr>
            <a:r>
              <a:rPr lang="en-GB" sz="2400" i="1" dirty="0">
                <a:latin typeface="+mj-lt"/>
              </a:rPr>
              <a:t>- an opinion - (</a:t>
            </a:r>
            <a:r>
              <a:rPr lang="en-GB" sz="2400" i="1" u="sng" dirty="0">
                <a:latin typeface="+mj-lt"/>
              </a:rPr>
              <a:t>sad</a:t>
            </a:r>
            <a:r>
              <a:rPr lang="en-GB" sz="2400" i="1" dirty="0">
                <a:latin typeface="+mj-lt"/>
              </a:rPr>
              <a:t> because the picnic was ruined)</a:t>
            </a:r>
          </a:p>
          <a:p>
            <a:pPr>
              <a:lnSpc>
                <a:spcPct val="150000"/>
              </a:lnSpc>
            </a:pPr>
            <a:r>
              <a:rPr lang="en-GB" sz="2400" i="1" dirty="0">
                <a:latin typeface="+mj-lt"/>
              </a:rPr>
              <a:t>- an opinion - (</a:t>
            </a:r>
            <a:r>
              <a:rPr lang="en-GB" sz="2400" i="1" u="sng" dirty="0">
                <a:latin typeface="+mj-lt"/>
              </a:rPr>
              <a:t>thankful</a:t>
            </a:r>
            <a:r>
              <a:rPr lang="en-GB" sz="2400" i="1" dirty="0">
                <a:latin typeface="+mj-lt"/>
              </a:rPr>
              <a:t> as the crop was saved)</a:t>
            </a:r>
          </a:p>
          <a:p>
            <a:pPr>
              <a:lnSpc>
                <a:spcPct val="150000"/>
              </a:lnSpc>
            </a:pPr>
            <a:r>
              <a:rPr lang="en-GB" sz="2400" i="1" dirty="0">
                <a:latin typeface="+mj-lt"/>
              </a:rPr>
              <a:t>- an opinion - (</a:t>
            </a:r>
            <a:r>
              <a:rPr lang="en-GB" sz="2400" i="1" u="sng" dirty="0">
                <a:latin typeface="+mj-lt"/>
              </a:rPr>
              <a:t>surprised</a:t>
            </a:r>
            <a:r>
              <a:rPr lang="en-GB" sz="2400" i="1" dirty="0">
                <a:latin typeface="+mj-lt"/>
              </a:rPr>
              <a:t> as the rain was unexpected)</a:t>
            </a:r>
          </a:p>
          <a:p>
            <a:pPr>
              <a:lnSpc>
                <a:spcPct val="150000"/>
              </a:lnSpc>
            </a:pPr>
            <a:r>
              <a:rPr lang="en-GB" sz="2400" i="1" dirty="0">
                <a:latin typeface="+mj-lt"/>
              </a:rPr>
              <a:t>- an opinion - (</a:t>
            </a:r>
            <a:r>
              <a:rPr lang="en-GB" sz="2400" i="1" u="sng" dirty="0">
                <a:latin typeface="+mj-lt"/>
              </a:rPr>
              <a:t>certain</a:t>
            </a:r>
            <a:r>
              <a:rPr lang="en-GB" sz="2400" i="1" dirty="0">
                <a:latin typeface="+mj-lt"/>
              </a:rPr>
              <a:t> that it  is always raining!)</a:t>
            </a:r>
          </a:p>
        </p:txBody>
      </p:sp>
      <p:pic>
        <p:nvPicPr>
          <p:cNvPr id="3" name="Picture 2"/>
          <p:cNvPicPr>
            <a:picLocks noChangeAspect="1"/>
          </p:cNvPicPr>
          <p:nvPr/>
        </p:nvPicPr>
        <p:blipFill>
          <a:blip r:embed="rId3"/>
          <a:stretch>
            <a:fillRect/>
          </a:stretch>
        </p:blipFill>
        <p:spPr>
          <a:xfrm>
            <a:off x="9116290" y="1345767"/>
            <a:ext cx="2050960" cy="1377287"/>
          </a:xfrm>
          <a:prstGeom prst="rect">
            <a:avLst/>
          </a:prstGeom>
        </p:spPr>
      </p:pic>
    </p:spTree>
    <p:extLst>
      <p:ext uri="{BB962C8B-B14F-4D97-AF65-F5344CB8AC3E}">
        <p14:creationId xmlns:p14="http://schemas.microsoft.com/office/powerpoint/2010/main" val="3123620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0" grpId="0" uiExpand="1" build="p"/>
      <p:bldP spid="14"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7738" y="1225535"/>
            <a:ext cx="4095991" cy="954107"/>
          </a:xfrm>
          <a:prstGeom prst="rect">
            <a:avLst/>
          </a:prstGeom>
          <a:noFill/>
        </p:spPr>
        <p:txBody>
          <a:bodyPr wrap="square" rtlCol="0">
            <a:spAutoFit/>
          </a:bodyPr>
          <a:lstStyle/>
          <a:p>
            <a:pPr algn="ctr"/>
            <a:r>
              <a:rPr lang="en-GB" sz="2800" dirty="0"/>
              <a:t>Some </a:t>
            </a:r>
            <a:r>
              <a:rPr lang="en-GB" sz="2800" dirty="0">
                <a:solidFill>
                  <a:srgbClr val="0000FF"/>
                </a:solidFill>
              </a:rPr>
              <a:t>adverbials</a:t>
            </a:r>
            <a:r>
              <a:rPr lang="en-GB" sz="2800" dirty="0"/>
              <a:t> impose a </a:t>
            </a:r>
            <a:r>
              <a:rPr lang="en-GB" sz="2800" b="1" dirty="0"/>
              <a:t>positive opinion</a:t>
            </a:r>
            <a:r>
              <a:rPr lang="en-GB" sz="2800" dirty="0"/>
              <a:t>.</a:t>
            </a:r>
            <a:endParaRPr lang="en-GB" sz="4800" dirty="0">
              <a:effectLst/>
            </a:endParaRP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en-GB" sz="1200" dirty="0">
              <a:solidFill>
                <a:prstClr val="black"/>
              </a:solidFill>
            </a:endParaRPr>
          </a:p>
        </p:txBody>
      </p:sp>
      <p:sp>
        <p:nvSpPr>
          <p:cNvPr id="10" name="Rectangle 9"/>
          <p:cNvSpPr/>
          <p:nvPr/>
        </p:nvSpPr>
        <p:spPr>
          <a:xfrm>
            <a:off x="4140940" y="705501"/>
            <a:ext cx="3872599" cy="584775"/>
          </a:xfrm>
          <a:prstGeom prst="rect">
            <a:avLst/>
          </a:prstGeom>
        </p:spPr>
        <p:txBody>
          <a:bodyPr wrap="none">
            <a:spAutoFit/>
          </a:bodyPr>
          <a:lstStyle/>
          <a:p>
            <a:r>
              <a:rPr lang="en-GB" sz="3200" b="1" dirty="0">
                <a:solidFill>
                  <a:srgbClr val="0000FF"/>
                </a:solidFill>
              </a:rPr>
              <a:t>Adverbials of Manner</a:t>
            </a:r>
            <a:endParaRPr lang="en-GB" dirty="0">
              <a:solidFill>
                <a:srgbClr val="0000FF"/>
              </a:solidFill>
            </a:endParaRPr>
          </a:p>
        </p:txBody>
      </p:sp>
      <p:sp>
        <p:nvSpPr>
          <p:cNvPr id="8" name="TextBox 7"/>
          <p:cNvSpPr txBox="1"/>
          <p:nvPr/>
        </p:nvSpPr>
        <p:spPr>
          <a:xfrm>
            <a:off x="934440" y="2312412"/>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luckily</a:t>
            </a:r>
          </a:p>
        </p:txBody>
      </p:sp>
      <p:sp>
        <p:nvSpPr>
          <p:cNvPr id="9" name="TextBox 8"/>
          <p:cNvSpPr txBox="1"/>
          <p:nvPr/>
        </p:nvSpPr>
        <p:spPr>
          <a:xfrm>
            <a:off x="2859646" y="2917494"/>
            <a:ext cx="137757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fortunately</a:t>
            </a:r>
          </a:p>
        </p:txBody>
      </p:sp>
      <p:sp>
        <p:nvSpPr>
          <p:cNvPr id="11" name="TextBox 10"/>
          <p:cNvSpPr txBox="1"/>
          <p:nvPr/>
        </p:nvSpPr>
        <p:spPr>
          <a:xfrm>
            <a:off x="1509356" y="2902104"/>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thankfully</a:t>
            </a:r>
          </a:p>
        </p:txBody>
      </p:sp>
      <p:sp>
        <p:nvSpPr>
          <p:cNvPr id="12" name="TextBox 11"/>
          <p:cNvSpPr txBox="1"/>
          <p:nvPr/>
        </p:nvSpPr>
        <p:spPr>
          <a:xfrm>
            <a:off x="2256703" y="2312409"/>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happily</a:t>
            </a:r>
          </a:p>
        </p:txBody>
      </p:sp>
      <p:sp>
        <p:nvSpPr>
          <p:cNvPr id="13" name="TextBox 12"/>
          <p:cNvSpPr txBox="1"/>
          <p:nvPr/>
        </p:nvSpPr>
        <p:spPr>
          <a:xfrm>
            <a:off x="7253936" y="1234097"/>
            <a:ext cx="4095991" cy="954107"/>
          </a:xfrm>
          <a:prstGeom prst="rect">
            <a:avLst/>
          </a:prstGeom>
          <a:noFill/>
        </p:spPr>
        <p:txBody>
          <a:bodyPr wrap="square" rtlCol="0">
            <a:spAutoFit/>
          </a:bodyPr>
          <a:lstStyle/>
          <a:p>
            <a:pPr algn="ctr"/>
            <a:r>
              <a:rPr lang="en-GB" sz="2800" dirty="0"/>
              <a:t>Some </a:t>
            </a:r>
            <a:r>
              <a:rPr lang="en-GB" sz="2800" dirty="0">
                <a:solidFill>
                  <a:srgbClr val="0000FF"/>
                </a:solidFill>
              </a:rPr>
              <a:t>adverbials</a:t>
            </a:r>
            <a:r>
              <a:rPr lang="en-GB" sz="2800" dirty="0"/>
              <a:t> impose a </a:t>
            </a:r>
            <a:r>
              <a:rPr lang="en-GB" sz="2800" b="1" dirty="0"/>
              <a:t>negative opinion</a:t>
            </a:r>
            <a:r>
              <a:rPr lang="en-GB" sz="2800" dirty="0"/>
              <a:t>.</a:t>
            </a:r>
            <a:endParaRPr lang="en-GB" sz="4800" dirty="0">
              <a:effectLst/>
            </a:endParaRPr>
          </a:p>
        </p:txBody>
      </p:sp>
      <p:sp>
        <p:nvSpPr>
          <p:cNvPr id="15" name="TextBox 14"/>
          <p:cNvSpPr txBox="1"/>
          <p:nvPr/>
        </p:nvSpPr>
        <p:spPr>
          <a:xfrm>
            <a:off x="7521675" y="2312408"/>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unluckily</a:t>
            </a:r>
          </a:p>
        </p:txBody>
      </p:sp>
      <p:sp>
        <p:nvSpPr>
          <p:cNvPr id="16" name="TextBox 15"/>
          <p:cNvSpPr txBox="1"/>
          <p:nvPr/>
        </p:nvSpPr>
        <p:spPr>
          <a:xfrm>
            <a:off x="9639305" y="2917494"/>
            <a:ext cx="1608960"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unfortunately</a:t>
            </a:r>
          </a:p>
        </p:txBody>
      </p:sp>
      <p:sp>
        <p:nvSpPr>
          <p:cNvPr id="17" name="TextBox 16"/>
          <p:cNvSpPr txBox="1"/>
          <p:nvPr/>
        </p:nvSpPr>
        <p:spPr>
          <a:xfrm>
            <a:off x="7942724" y="2917494"/>
            <a:ext cx="1296798"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regretfully</a:t>
            </a:r>
          </a:p>
        </p:txBody>
      </p:sp>
      <p:sp>
        <p:nvSpPr>
          <p:cNvPr id="18" name="TextBox 17"/>
          <p:cNvSpPr txBox="1"/>
          <p:nvPr/>
        </p:nvSpPr>
        <p:spPr>
          <a:xfrm>
            <a:off x="8843938" y="2312407"/>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sadly</a:t>
            </a:r>
          </a:p>
        </p:txBody>
      </p:sp>
      <p:sp>
        <p:nvSpPr>
          <p:cNvPr id="4" name="Rectangle 3"/>
          <p:cNvSpPr/>
          <p:nvPr/>
        </p:nvSpPr>
        <p:spPr>
          <a:xfrm>
            <a:off x="4017359" y="5216103"/>
            <a:ext cx="4095991" cy="954107"/>
          </a:xfrm>
          <a:prstGeom prst="rect">
            <a:avLst/>
          </a:prstGeom>
        </p:spPr>
        <p:txBody>
          <a:bodyPr wrap="square">
            <a:spAutoFit/>
          </a:bodyPr>
          <a:lstStyle/>
          <a:p>
            <a:pPr lvl="0" algn="ctr"/>
            <a:r>
              <a:rPr lang="en-GB" sz="2800" dirty="0">
                <a:solidFill>
                  <a:prstClr val="black"/>
                </a:solidFill>
              </a:rPr>
              <a:t>Some </a:t>
            </a:r>
            <a:r>
              <a:rPr lang="en-GB" sz="2800" dirty="0">
                <a:solidFill>
                  <a:srgbClr val="0000FF"/>
                </a:solidFill>
              </a:rPr>
              <a:t>adverbials</a:t>
            </a:r>
            <a:r>
              <a:rPr lang="en-GB" sz="2800" dirty="0">
                <a:solidFill>
                  <a:prstClr val="black"/>
                </a:solidFill>
              </a:rPr>
              <a:t> present </a:t>
            </a:r>
            <a:r>
              <a:rPr lang="en-GB" sz="2800" b="1" dirty="0">
                <a:solidFill>
                  <a:prstClr val="black"/>
                </a:solidFill>
              </a:rPr>
              <a:t>opinions as fact</a:t>
            </a:r>
            <a:r>
              <a:rPr lang="en-GB" sz="2800" dirty="0">
                <a:solidFill>
                  <a:prstClr val="black"/>
                </a:solidFill>
              </a:rPr>
              <a:t>.</a:t>
            </a:r>
            <a:endParaRPr lang="en-GB" sz="4800" dirty="0">
              <a:solidFill>
                <a:prstClr val="black"/>
              </a:solidFill>
            </a:endParaRPr>
          </a:p>
        </p:txBody>
      </p:sp>
      <p:sp>
        <p:nvSpPr>
          <p:cNvPr id="19" name="TextBox 18"/>
          <p:cNvSpPr txBox="1"/>
          <p:nvPr/>
        </p:nvSpPr>
        <p:spPr>
          <a:xfrm>
            <a:off x="3761037" y="4642218"/>
            <a:ext cx="137757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clearly</a:t>
            </a:r>
          </a:p>
        </p:txBody>
      </p:sp>
      <p:sp>
        <p:nvSpPr>
          <p:cNvPr id="20" name="TextBox 19"/>
          <p:cNvSpPr txBox="1"/>
          <p:nvPr/>
        </p:nvSpPr>
        <p:spPr>
          <a:xfrm>
            <a:off x="5388450" y="4652527"/>
            <a:ext cx="137757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obviously</a:t>
            </a:r>
          </a:p>
        </p:txBody>
      </p:sp>
      <p:sp>
        <p:nvSpPr>
          <p:cNvPr id="21" name="TextBox 20"/>
          <p:cNvSpPr txBox="1"/>
          <p:nvPr/>
        </p:nvSpPr>
        <p:spPr>
          <a:xfrm>
            <a:off x="7015637" y="4649003"/>
            <a:ext cx="137757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certainly</a:t>
            </a:r>
          </a:p>
        </p:txBody>
      </p:sp>
      <p:sp>
        <p:nvSpPr>
          <p:cNvPr id="22" name="TextBox 21"/>
          <p:cNvSpPr txBox="1"/>
          <p:nvPr/>
        </p:nvSpPr>
        <p:spPr>
          <a:xfrm>
            <a:off x="3580378" y="2319701"/>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cleverly</a:t>
            </a:r>
          </a:p>
        </p:txBody>
      </p:sp>
      <p:sp>
        <p:nvSpPr>
          <p:cNvPr id="23" name="TextBox 22"/>
          <p:cNvSpPr txBox="1"/>
          <p:nvPr/>
        </p:nvSpPr>
        <p:spPr>
          <a:xfrm>
            <a:off x="10245993" y="2319701"/>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foolishly</a:t>
            </a:r>
          </a:p>
        </p:txBody>
      </p:sp>
      <p:sp>
        <p:nvSpPr>
          <p:cNvPr id="24" name="TextBox 23"/>
          <p:cNvSpPr txBox="1"/>
          <p:nvPr/>
        </p:nvSpPr>
        <p:spPr>
          <a:xfrm>
            <a:off x="8261729" y="3547568"/>
            <a:ext cx="298653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with little consideration</a:t>
            </a:r>
          </a:p>
        </p:txBody>
      </p:sp>
      <p:sp>
        <p:nvSpPr>
          <p:cNvPr id="25" name="TextBox 24"/>
          <p:cNvSpPr txBox="1"/>
          <p:nvPr/>
        </p:nvSpPr>
        <p:spPr>
          <a:xfrm>
            <a:off x="1666745" y="3484594"/>
            <a:ext cx="2350614"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like all good ideas</a:t>
            </a:r>
          </a:p>
        </p:txBody>
      </p:sp>
      <p:sp>
        <p:nvSpPr>
          <p:cNvPr id="5" name="TextBox 4"/>
          <p:cNvSpPr txBox="1"/>
          <p:nvPr/>
        </p:nvSpPr>
        <p:spPr>
          <a:xfrm>
            <a:off x="1830166" y="5057626"/>
            <a:ext cx="1937356" cy="995422"/>
          </a:xfrm>
          <a:prstGeom prst="wedgeEllipseCallout">
            <a:avLst>
              <a:gd name="adj1" fmla="val -61941"/>
              <a:gd name="adj2" fmla="val 38794"/>
            </a:avLst>
          </a:prstGeom>
          <a:solidFill>
            <a:srgbClr val="92D050"/>
          </a:solidFill>
          <a:ln>
            <a:solidFill>
              <a:schemeClr val="tx1"/>
            </a:solidFill>
          </a:ln>
        </p:spPr>
        <p:txBody>
          <a:bodyPr wrap="square" rtlCol="0">
            <a:spAutoFit/>
          </a:bodyPr>
          <a:lstStyle/>
          <a:p>
            <a:pPr algn="ctr"/>
            <a:r>
              <a:rPr lang="en-GB" sz="2000" b="1" dirty="0"/>
              <a:t>Dare you disagree?</a:t>
            </a:r>
            <a:endParaRPr lang="en-GB" b="1" dirty="0"/>
          </a:p>
        </p:txBody>
      </p:sp>
      <p:pic>
        <p:nvPicPr>
          <p:cNvPr id="3" name="Picture 2"/>
          <p:cNvPicPr>
            <a:picLocks noChangeAspect="1"/>
          </p:cNvPicPr>
          <p:nvPr/>
        </p:nvPicPr>
        <p:blipFill>
          <a:blip r:embed="rId3"/>
          <a:stretch>
            <a:fillRect/>
          </a:stretch>
        </p:blipFill>
        <p:spPr>
          <a:xfrm>
            <a:off x="4981021" y="2149152"/>
            <a:ext cx="2390775" cy="1914525"/>
          </a:xfrm>
          <a:prstGeom prst="rect">
            <a:avLst/>
          </a:prstGeom>
        </p:spPr>
      </p:pic>
      <p:pic>
        <p:nvPicPr>
          <p:cNvPr id="14" name="Picture 13"/>
          <p:cNvPicPr>
            <a:picLocks noChangeAspect="1"/>
          </p:cNvPicPr>
          <p:nvPr/>
        </p:nvPicPr>
        <p:blipFill>
          <a:blip r:embed="rId4"/>
          <a:stretch>
            <a:fillRect/>
          </a:stretch>
        </p:blipFill>
        <p:spPr>
          <a:xfrm>
            <a:off x="8853530" y="4517107"/>
            <a:ext cx="2212429" cy="1472271"/>
          </a:xfrm>
          <a:prstGeom prst="rect">
            <a:avLst/>
          </a:prstGeom>
        </p:spPr>
      </p:pic>
    </p:spTree>
    <p:extLst>
      <p:ext uri="{BB962C8B-B14F-4D97-AF65-F5344CB8AC3E}">
        <p14:creationId xmlns:p14="http://schemas.microsoft.com/office/powerpoint/2010/main" val="3493669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23" presetClass="entr" presetSubtype="16"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500" fill="hold"/>
                                        <p:tgtEl>
                                          <p:spTgt spid="21"/>
                                        </p:tgtEl>
                                        <p:attrNameLst>
                                          <p:attrName>ppt_w</p:attrName>
                                        </p:attrNameLst>
                                      </p:cBhvr>
                                      <p:tavLst>
                                        <p:tav tm="0">
                                          <p:val>
                                            <p:fltVal val="0"/>
                                          </p:val>
                                        </p:tav>
                                        <p:tav tm="100000">
                                          <p:val>
                                            <p:strVal val="#ppt_w"/>
                                          </p:val>
                                        </p:tav>
                                      </p:tavLst>
                                    </p:anim>
                                    <p:anim calcmode="lin" valueType="num">
                                      <p:cBhvr>
                                        <p:cTn id="80"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8" grpId="0" animBg="1"/>
      <p:bldP spid="9" grpId="0" animBg="1"/>
      <p:bldP spid="11" grpId="0" animBg="1"/>
      <p:bldP spid="12" grpId="0" animBg="1"/>
      <p:bldP spid="13" grpId="0" build="p"/>
      <p:bldP spid="15" grpId="0" animBg="1"/>
      <p:bldP spid="16" grpId="0" animBg="1"/>
      <p:bldP spid="17" grpId="0" animBg="1"/>
      <p:bldP spid="18" grpId="0" animBg="1"/>
      <p:bldP spid="4" grpId="0"/>
      <p:bldP spid="19" grpId="0" animBg="1"/>
      <p:bldP spid="20" grpId="0" animBg="1"/>
      <p:bldP spid="21" grpId="0" animBg="1"/>
      <p:bldP spid="22" grpId="0" animBg="1"/>
      <p:bldP spid="23" grpId="0" animBg="1"/>
      <p:bldP spid="24" grpId="0" animBg="1"/>
      <p:bldP spid="25"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en-GB" sz="1200" dirty="0">
              <a:solidFill>
                <a:prstClr val="black"/>
              </a:solidFill>
            </a:endParaRPr>
          </a:p>
        </p:txBody>
      </p:sp>
      <p:sp>
        <p:nvSpPr>
          <p:cNvPr id="10" name="Rectangle 9"/>
          <p:cNvSpPr/>
          <p:nvPr/>
        </p:nvSpPr>
        <p:spPr>
          <a:xfrm>
            <a:off x="4514516" y="922783"/>
            <a:ext cx="3159904" cy="923330"/>
          </a:xfrm>
          <a:prstGeom prst="rect">
            <a:avLst/>
          </a:prstGeom>
        </p:spPr>
        <p:txBody>
          <a:bodyPr wrap="none">
            <a:spAutoFit/>
          </a:bodyPr>
          <a:lstStyle/>
          <a:p>
            <a:r>
              <a:rPr lang="en-GB" sz="5400" b="1" dirty="0">
                <a:solidFill>
                  <a:srgbClr val="0000FF"/>
                </a:solidFill>
                <a:effectLst>
                  <a:outerShdw blurRad="38100" dist="38100" dir="2700000" algn="tl">
                    <a:srgbClr val="000000">
                      <a:alpha val="43137"/>
                    </a:srgbClr>
                  </a:outerShdw>
                </a:effectLst>
              </a:rPr>
              <a:t>Your Turn!</a:t>
            </a:r>
            <a:endParaRPr lang="en-GB" sz="3600" dirty="0">
              <a:solidFill>
                <a:srgbClr val="0000FF"/>
              </a:solidFill>
              <a:effectLst>
                <a:outerShdw blurRad="38100" dist="38100" dir="2700000" algn="tl">
                  <a:srgbClr val="000000">
                    <a:alpha val="43137"/>
                  </a:srgbClr>
                </a:outerShdw>
              </a:effectLst>
            </a:endParaRPr>
          </a:p>
        </p:txBody>
      </p:sp>
      <p:sp>
        <p:nvSpPr>
          <p:cNvPr id="9" name="TextBox 8"/>
          <p:cNvSpPr txBox="1"/>
          <p:nvPr/>
        </p:nvSpPr>
        <p:spPr>
          <a:xfrm>
            <a:off x="5388449" y="4625102"/>
            <a:ext cx="137757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fortunately</a:t>
            </a:r>
          </a:p>
        </p:txBody>
      </p:sp>
      <p:sp>
        <p:nvSpPr>
          <p:cNvPr id="18" name="TextBox 17"/>
          <p:cNvSpPr txBox="1"/>
          <p:nvPr/>
        </p:nvSpPr>
        <p:spPr>
          <a:xfrm>
            <a:off x="1917203" y="4658274"/>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sadly</a:t>
            </a:r>
          </a:p>
        </p:txBody>
      </p:sp>
      <p:sp>
        <p:nvSpPr>
          <p:cNvPr id="21" name="TextBox 20"/>
          <p:cNvSpPr txBox="1"/>
          <p:nvPr/>
        </p:nvSpPr>
        <p:spPr>
          <a:xfrm>
            <a:off x="9083802" y="4606799"/>
            <a:ext cx="137757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certainly</a:t>
            </a:r>
          </a:p>
        </p:txBody>
      </p:sp>
      <p:sp>
        <p:nvSpPr>
          <p:cNvPr id="6" name="Rectangle 5"/>
          <p:cNvSpPr/>
          <p:nvPr/>
        </p:nvSpPr>
        <p:spPr>
          <a:xfrm>
            <a:off x="678747" y="5533970"/>
            <a:ext cx="4860498" cy="400110"/>
          </a:xfrm>
          <a:prstGeom prst="rect">
            <a:avLst/>
          </a:prstGeom>
        </p:spPr>
        <p:txBody>
          <a:bodyPr wrap="none">
            <a:spAutoFit/>
          </a:bodyPr>
          <a:lstStyle/>
          <a:p>
            <a:pPr algn="ctr"/>
            <a:r>
              <a:rPr lang="en-GB" sz="2000" i="1" dirty="0">
                <a:solidFill>
                  <a:schemeClr val="accent5">
                    <a:lumMod val="75000"/>
                  </a:schemeClr>
                </a:solidFill>
              </a:rPr>
              <a:t>Choose an adverbial to influence your reader.</a:t>
            </a:r>
            <a:endParaRPr lang="en-GB" sz="4000" i="1" dirty="0">
              <a:solidFill>
                <a:schemeClr val="accent5">
                  <a:lumMod val="75000"/>
                </a:schemeClr>
              </a:solidFill>
            </a:endParaRPr>
          </a:p>
        </p:txBody>
      </p:sp>
      <p:sp>
        <p:nvSpPr>
          <p:cNvPr id="26" name="Rectangle 25"/>
          <p:cNvSpPr/>
          <p:nvPr/>
        </p:nvSpPr>
        <p:spPr>
          <a:xfrm>
            <a:off x="4074526" y="2166592"/>
            <a:ext cx="5382997" cy="1754326"/>
          </a:xfrm>
          <a:prstGeom prst="rect">
            <a:avLst/>
          </a:prstGeom>
        </p:spPr>
        <p:txBody>
          <a:bodyPr wrap="square">
            <a:spAutoFit/>
          </a:bodyPr>
          <a:lstStyle/>
          <a:p>
            <a:pPr>
              <a:lnSpc>
                <a:spcPct val="150000"/>
              </a:lnSpc>
            </a:pPr>
            <a:r>
              <a:rPr lang="en-GB" sz="2400" i="1" dirty="0">
                <a:solidFill>
                  <a:srgbClr val="0000FF"/>
                </a:solidFill>
                <a:latin typeface="Calibri" panose="020F0502020204030204" pitchFamily="34" charset="0"/>
              </a:rPr>
              <a:t>homework is set every night</a:t>
            </a:r>
          </a:p>
          <a:p>
            <a:pPr>
              <a:lnSpc>
                <a:spcPct val="150000"/>
              </a:lnSpc>
            </a:pPr>
            <a:r>
              <a:rPr lang="en-GB" sz="2400" i="1" dirty="0">
                <a:solidFill>
                  <a:srgbClr val="0000FF"/>
                </a:solidFill>
                <a:latin typeface="Calibri" panose="020F0502020204030204" pitchFamily="34" charset="0"/>
              </a:rPr>
              <a:t>all girls like pink  </a:t>
            </a:r>
          </a:p>
          <a:p>
            <a:pPr>
              <a:lnSpc>
                <a:spcPct val="150000"/>
              </a:lnSpc>
            </a:pPr>
            <a:r>
              <a:rPr lang="en-GB" sz="2400" i="1" dirty="0">
                <a:solidFill>
                  <a:srgbClr val="0000FF"/>
                </a:solidFill>
                <a:latin typeface="Calibri" panose="020F0502020204030204" pitchFamily="34" charset="0"/>
              </a:rPr>
              <a:t>mobile phones are allowed in the cinema</a:t>
            </a:r>
          </a:p>
        </p:txBody>
      </p:sp>
      <p:sp>
        <p:nvSpPr>
          <p:cNvPr id="29" name="TextBox 28"/>
          <p:cNvSpPr txBox="1"/>
          <p:nvPr/>
        </p:nvSpPr>
        <p:spPr>
          <a:xfrm>
            <a:off x="678747" y="605051"/>
            <a:ext cx="3022045" cy="983873"/>
          </a:xfrm>
          <a:prstGeom prst="cloudCallout">
            <a:avLst/>
          </a:prstGeom>
          <a:solidFill>
            <a:srgbClr val="92D050"/>
          </a:solidFill>
          <a:ln>
            <a:solidFill>
              <a:schemeClr val="tx1"/>
            </a:solidFill>
          </a:ln>
        </p:spPr>
        <p:txBody>
          <a:bodyPr wrap="square" rtlCol="0">
            <a:spAutoFit/>
          </a:bodyPr>
          <a:lstStyle/>
          <a:p>
            <a:pPr algn="ctr"/>
            <a:r>
              <a:rPr lang="en-GB" dirty="0"/>
              <a:t>I think homework is brilliant fun!</a:t>
            </a:r>
            <a:endParaRPr lang="en-GB" sz="1600" dirty="0"/>
          </a:p>
        </p:txBody>
      </p:sp>
      <p:sp>
        <p:nvSpPr>
          <p:cNvPr id="31" name="TextBox 30"/>
          <p:cNvSpPr txBox="1"/>
          <p:nvPr/>
        </p:nvSpPr>
        <p:spPr>
          <a:xfrm>
            <a:off x="8456688" y="699790"/>
            <a:ext cx="3022045" cy="983873"/>
          </a:xfrm>
          <a:prstGeom prst="cloudCallout">
            <a:avLst/>
          </a:prstGeom>
          <a:solidFill>
            <a:srgbClr val="92D050"/>
          </a:solidFill>
          <a:ln>
            <a:solidFill>
              <a:schemeClr val="tx1"/>
            </a:solidFill>
          </a:ln>
        </p:spPr>
        <p:txBody>
          <a:bodyPr wrap="square" rtlCol="0">
            <a:spAutoFit/>
          </a:bodyPr>
          <a:lstStyle/>
          <a:p>
            <a:pPr algn="ctr"/>
            <a:r>
              <a:rPr lang="en-GB" dirty="0"/>
              <a:t>It’s a fact I have just made up. </a:t>
            </a:r>
            <a:endParaRPr lang="en-GB" sz="1600" dirty="0"/>
          </a:p>
        </p:txBody>
      </p:sp>
      <p:sp>
        <p:nvSpPr>
          <p:cNvPr id="32" name="TextBox 31"/>
          <p:cNvSpPr txBox="1"/>
          <p:nvPr/>
        </p:nvSpPr>
        <p:spPr>
          <a:xfrm>
            <a:off x="8625991" y="1946852"/>
            <a:ext cx="3022045" cy="1405533"/>
          </a:xfrm>
          <a:prstGeom prst="cloudCallout">
            <a:avLst/>
          </a:prstGeom>
          <a:solidFill>
            <a:srgbClr val="92D050"/>
          </a:solidFill>
          <a:ln>
            <a:solidFill>
              <a:schemeClr val="tx1"/>
            </a:solidFill>
          </a:ln>
        </p:spPr>
        <p:txBody>
          <a:bodyPr wrap="square" rtlCol="0">
            <a:spAutoFit/>
          </a:bodyPr>
          <a:lstStyle/>
          <a:p>
            <a:pPr algn="ctr"/>
            <a:r>
              <a:rPr lang="en-GB" dirty="0"/>
              <a:t>I am annoyed by people using them during the film.</a:t>
            </a:r>
            <a:endParaRPr lang="en-GB" sz="1600" dirty="0"/>
          </a:p>
        </p:txBody>
      </p:sp>
      <p:sp>
        <p:nvSpPr>
          <p:cNvPr id="33" name="Rectangle 32"/>
          <p:cNvSpPr/>
          <p:nvPr/>
        </p:nvSpPr>
        <p:spPr>
          <a:xfrm>
            <a:off x="5499073" y="5545621"/>
            <a:ext cx="1156328" cy="400110"/>
          </a:xfrm>
          <a:prstGeom prst="rect">
            <a:avLst/>
          </a:prstGeom>
        </p:spPr>
        <p:txBody>
          <a:bodyPr wrap="square">
            <a:spAutoFit/>
          </a:bodyPr>
          <a:lstStyle/>
          <a:p>
            <a:pPr algn="just"/>
            <a:r>
              <a:rPr lang="en-GB" sz="2000" b="1" i="1" dirty="0">
                <a:solidFill>
                  <a:schemeClr val="accent5">
                    <a:lumMod val="75000"/>
                  </a:schemeClr>
                </a:solidFill>
              </a:rPr>
              <a:t>Answers</a:t>
            </a:r>
            <a:endParaRPr lang="en-GB" dirty="0"/>
          </a:p>
        </p:txBody>
      </p:sp>
      <p:sp>
        <p:nvSpPr>
          <p:cNvPr id="34" name="TextBox 33"/>
          <p:cNvSpPr txBox="1"/>
          <p:nvPr/>
        </p:nvSpPr>
        <p:spPr>
          <a:xfrm>
            <a:off x="521378" y="4126387"/>
            <a:ext cx="10573555" cy="461665"/>
          </a:xfrm>
          <a:prstGeom prst="rect">
            <a:avLst/>
          </a:prstGeom>
          <a:noFill/>
        </p:spPr>
        <p:txBody>
          <a:bodyPr wrap="square" rtlCol="0">
            <a:spAutoFit/>
          </a:bodyPr>
          <a:lstStyle/>
          <a:p>
            <a:pPr algn="ctr"/>
            <a:r>
              <a:rPr lang="en-GB" sz="2400" dirty="0"/>
              <a:t>Use</a:t>
            </a:r>
            <a:r>
              <a:rPr lang="en-GB" sz="2400" b="1" dirty="0"/>
              <a:t> </a:t>
            </a:r>
            <a:r>
              <a:rPr lang="en-GB" sz="2400" b="1" dirty="0">
                <a:solidFill>
                  <a:srgbClr val="7030A0"/>
                </a:solidFill>
                <a:effectLst>
                  <a:outerShdw blurRad="38100" dist="38100" dir="2700000" algn="tl">
                    <a:srgbClr val="000000">
                      <a:alpha val="43137"/>
                    </a:srgbClr>
                  </a:outerShdw>
                </a:effectLst>
              </a:rPr>
              <a:t>manner adverbials </a:t>
            </a:r>
            <a:r>
              <a:rPr lang="en-GB" sz="2400" dirty="0"/>
              <a:t>to make your arguments more </a:t>
            </a:r>
            <a:r>
              <a:rPr lang="en-GB" sz="2400" b="1" dirty="0"/>
              <a:t>persuasive</a:t>
            </a:r>
            <a:r>
              <a:rPr lang="en-GB" sz="2400" dirty="0"/>
              <a:t>.</a:t>
            </a:r>
            <a:endParaRPr lang="en-GB" sz="4400" dirty="0">
              <a:effectLst/>
            </a:endParaRPr>
          </a:p>
        </p:txBody>
      </p:sp>
      <p:pic>
        <p:nvPicPr>
          <p:cNvPr id="2" name="Picture 1"/>
          <p:cNvPicPr>
            <a:picLocks noChangeAspect="1"/>
          </p:cNvPicPr>
          <p:nvPr/>
        </p:nvPicPr>
        <p:blipFill>
          <a:blip r:embed="rId3"/>
          <a:stretch>
            <a:fillRect/>
          </a:stretch>
        </p:blipFill>
        <p:spPr>
          <a:xfrm>
            <a:off x="1768619" y="1858035"/>
            <a:ext cx="2143125" cy="2143125"/>
          </a:xfrm>
          <a:prstGeom prst="rect">
            <a:avLst/>
          </a:prstGeom>
        </p:spPr>
      </p:pic>
    </p:spTree>
    <p:extLst>
      <p:ext uri="{BB962C8B-B14F-4D97-AF65-F5344CB8AC3E}">
        <p14:creationId xmlns:p14="http://schemas.microsoft.com/office/powerpoint/2010/main" val="570488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par>
                          <p:cTn id="27" fill="hold">
                            <p:stCondLst>
                              <p:cond delay="0"/>
                            </p:stCondLst>
                            <p:childTnLst>
                              <p:par>
                                <p:cTn id="28" presetID="2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childTnLst>
                                </p:cTn>
                              </p:par>
                            </p:childTnLst>
                          </p:cTn>
                        </p:par>
                        <p:par>
                          <p:cTn id="32" fill="hold">
                            <p:stCondLst>
                              <p:cond delay="500"/>
                            </p:stCondLst>
                            <p:childTnLst>
                              <p:par>
                                <p:cTn id="33" presetID="23" presetClass="entr" presetSubtype="16"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childTnLst>
                                </p:cTn>
                              </p:par>
                            </p:childTnLst>
                          </p:cTn>
                        </p:par>
                        <p:par>
                          <p:cTn id="37" fill="hold">
                            <p:stCondLst>
                              <p:cond delay="1000"/>
                            </p:stCondLst>
                            <p:childTnLst>
                              <p:par>
                                <p:cTn id="38" presetID="23" presetClass="entr" presetSubtype="16"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33"/>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56" presetClass="path" presetSubtype="0" accel="50000" decel="50000" fill="hold" grpId="1" nodeType="clickEffect">
                                  <p:stCondLst>
                                    <p:cond delay="0"/>
                                  </p:stCondLst>
                                  <p:childTnLst>
                                    <p:animMotion origin="layout" path="M 2.5E-6 1.85185E-6 L -0.2263 -0.29329 " pathEditMode="relative" rAng="0" ptsTypes="AA">
                                      <p:cBhvr>
                                        <p:cTn id="53" dur="2000" fill="hold"/>
                                        <p:tgtEl>
                                          <p:spTgt spid="9"/>
                                        </p:tgtEl>
                                        <p:attrNameLst>
                                          <p:attrName>ppt_x</p:attrName>
                                          <p:attrName>ppt_y</p:attrName>
                                        </p:attrNameLst>
                                      </p:cBhvr>
                                      <p:rCtr x="-11315" y="-14676"/>
                                    </p:animMotion>
                                  </p:childTnLst>
                                </p:cTn>
                              </p:par>
                            </p:childTnLst>
                          </p:cTn>
                        </p:par>
                      </p:childTnLst>
                    </p:cTn>
                  </p:par>
                  <p:par>
                    <p:cTn id="54" fill="hold">
                      <p:stCondLst>
                        <p:cond delay="indefinite"/>
                      </p:stCondLst>
                      <p:childTnLst>
                        <p:par>
                          <p:cTn id="55" fill="hold">
                            <p:stCondLst>
                              <p:cond delay="0"/>
                            </p:stCondLst>
                            <p:childTnLst>
                              <p:par>
                                <p:cTn id="56" presetID="56" presetClass="path" presetSubtype="0" accel="50000" decel="50000" fill="hold" grpId="1" nodeType="clickEffect">
                                  <p:stCondLst>
                                    <p:cond delay="0"/>
                                  </p:stCondLst>
                                  <p:childTnLst>
                                    <p:animMotion origin="layout" path="M -2.5E-6 1.48148E-6 L -0.52955 -0.21435 " pathEditMode="relative" rAng="0" ptsTypes="AA">
                                      <p:cBhvr>
                                        <p:cTn id="57" dur="2000" fill="hold"/>
                                        <p:tgtEl>
                                          <p:spTgt spid="21"/>
                                        </p:tgtEl>
                                        <p:attrNameLst>
                                          <p:attrName>ppt_x</p:attrName>
                                          <p:attrName>ppt_y</p:attrName>
                                        </p:attrNameLst>
                                      </p:cBhvr>
                                      <p:rCtr x="-26484" y="-10718"/>
                                    </p:animMotion>
                                  </p:childTnLst>
                                </p:cTn>
                              </p:par>
                            </p:childTnLst>
                          </p:cTn>
                        </p:par>
                      </p:childTnLst>
                    </p:cTn>
                  </p:par>
                  <p:par>
                    <p:cTn id="58" fill="hold">
                      <p:stCondLst>
                        <p:cond delay="indefinite"/>
                      </p:stCondLst>
                      <p:childTnLst>
                        <p:par>
                          <p:cTn id="59" fill="hold">
                            <p:stCondLst>
                              <p:cond delay="0"/>
                            </p:stCondLst>
                            <p:childTnLst>
                              <p:par>
                                <p:cTn id="60" presetID="56" presetClass="path" presetSubtype="0" accel="50000" decel="50000" fill="hold" grpId="1" nodeType="clickEffect">
                                  <p:stCondLst>
                                    <p:cond delay="0"/>
                                  </p:stCondLst>
                                  <p:childTnLst>
                                    <p:animMotion origin="layout" path="M 4.79167E-6 3.7037E-6 L 0.0789 -0.12547 " pathEditMode="relative" rAng="0" ptsTypes="AA">
                                      <p:cBhvr>
                                        <p:cTn id="61" dur="2000" fill="hold"/>
                                        <p:tgtEl>
                                          <p:spTgt spid="18"/>
                                        </p:tgtEl>
                                        <p:attrNameLst>
                                          <p:attrName>ppt_x</p:attrName>
                                          <p:attrName>ppt_y</p:attrName>
                                        </p:attrNameLst>
                                      </p:cBhvr>
                                      <p:rCtr x="3945" y="-6273"/>
                                    </p:animMotion>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8" grpId="0" animBg="1"/>
      <p:bldP spid="18" grpId="1" animBg="1"/>
      <p:bldP spid="21" grpId="0" animBg="1"/>
      <p:bldP spid="21" grpId="1" animBg="1"/>
      <p:bldP spid="6" grpId="0"/>
      <p:bldP spid="26" grpId="0" uiExpand="1" build="p"/>
      <p:bldP spid="29" grpId="0" uiExpand="1" animBg="1"/>
      <p:bldP spid="31" grpId="0" uiExpand="1" animBg="1"/>
      <p:bldP spid="32" grpId="0" animBg="1"/>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11221" y="2949787"/>
            <a:ext cx="4401106" cy="3097075"/>
          </a:xfrm>
          <a:prstGeom prst="rect">
            <a:avLst/>
          </a:prstGeom>
        </p:spPr>
      </p:pic>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Rectangle 3"/>
          <p:cNvSpPr/>
          <p:nvPr/>
        </p:nvSpPr>
        <p:spPr>
          <a:xfrm>
            <a:off x="768308" y="684764"/>
            <a:ext cx="7261155" cy="769441"/>
          </a:xfrm>
          <a:prstGeom prst="rect">
            <a:avLst/>
          </a:prstGeom>
        </p:spPr>
        <p:txBody>
          <a:bodyPr wrap="none">
            <a:spAutoFit/>
          </a:bodyPr>
          <a:lstStyle/>
          <a:p>
            <a:pPr lvl="0" algn="ctr"/>
            <a:r>
              <a:rPr lang="en-GB" sz="4400" b="1" dirty="0">
                <a:solidFill>
                  <a:srgbClr val="0000FF"/>
                </a:solidFill>
                <a:ea typeface="Calibri" panose="020F0502020204030204" pitchFamily="34" charset="0"/>
                <a:cs typeface="Times New Roman" panose="02020603050405020304" pitchFamily="18" charset="0"/>
              </a:rPr>
              <a:t>Cohesion between Paragraphs</a:t>
            </a:r>
          </a:p>
        </p:txBody>
      </p:sp>
      <p:sp>
        <p:nvSpPr>
          <p:cNvPr id="3" name="Rectangle 2"/>
          <p:cNvSpPr/>
          <p:nvPr/>
        </p:nvSpPr>
        <p:spPr>
          <a:xfrm>
            <a:off x="5211972" y="3654467"/>
            <a:ext cx="6088013" cy="461665"/>
          </a:xfrm>
          <a:prstGeom prst="rect">
            <a:avLst/>
          </a:prstGeom>
        </p:spPr>
        <p:txBody>
          <a:bodyPr wrap="none">
            <a:spAutoFit/>
          </a:bodyPr>
          <a:lstStyle/>
          <a:p>
            <a:r>
              <a:rPr lang="en-GB" sz="2400" dirty="0"/>
              <a:t>The </a:t>
            </a:r>
            <a:r>
              <a:rPr lang="en-GB" sz="2400" b="1" dirty="0">
                <a:effectLst>
                  <a:outerShdw blurRad="38100" dist="38100" dir="2700000" algn="tl">
                    <a:srgbClr val="000000">
                      <a:alpha val="43137"/>
                    </a:srgbClr>
                  </a:outerShdw>
                </a:effectLst>
              </a:rPr>
              <a:t>topic sentences </a:t>
            </a:r>
            <a:r>
              <a:rPr lang="en-GB" sz="2400" u="sng" dirty="0"/>
              <a:t>introduce each </a:t>
            </a:r>
            <a:r>
              <a:rPr lang="en-GB" sz="2400" b="1" u="sng" dirty="0"/>
              <a:t>paragraph</a:t>
            </a:r>
            <a:r>
              <a:rPr lang="en-GB" sz="2400" b="1" dirty="0"/>
              <a:t>.</a:t>
            </a:r>
            <a:endParaRPr lang="en-GB" sz="2400" dirty="0"/>
          </a:p>
        </p:txBody>
      </p:sp>
      <p:sp>
        <p:nvSpPr>
          <p:cNvPr id="6" name="Rectangle 5"/>
          <p:cNvSpPr/>
          <p:nvPr/>
        </p:nvSpPr>
        <p:spPr>
          <a:xfrm>
            <a:off x="5887244" y="5150596"/>
            <a:ext cx="5343194" cy="461665"/>
          </a:xfrm>
          <a:prstGeom prst="rect">
            <a:avLst/>
          </a:prstGeom>
        </p:spPr>
        <p:txBody>
          <a:bodyPr wrap="none">
            <a:spAutoFit/>
          </a:bodyPr>
          <a:lstStyle/>
          <a:p>
            <a:r>
              <a:rPr lang="en-GB" sz="2400" b="1" dirty="0">
                <a:solidFill>
                  <a:srgbClr val="FF0000"/>
                </a:solidFill>
                <a:effectLst>
                  <a:outerShdw blurRad="38100" dist="38100" dir="2700000" algn="tl">
                    <a:srgbClr val="000000">
                      <a:alpha val="43137"/>
                    </a:srgbClr>
                  </a:outerShdw>
                </a:effectLst>
              </a:rPr>
              <a:t>Adverbials</a:t>
            </a:r>
            <a:r>
              <a:rPr lang="en-GB" sz="2400" b="1" dirty="0"/>
              <a:t> </a:t>
            </a:r>
            <a:r>
              <a:rPr lang="en-GB" sz="2400" u="sng" dirty="0"/>
              <a:t>link ideas </a:t>
            </a:r>
            <a:r>
              <a:rPr lang="en-GB" sz="2400" dirty="0"/>
              <a:t>to create </a:t>
            </a:r>
            <a:r>
              <a:rPr lang="en-GB" sz="2400" dirty="0">
                <a:solidFill>
                  <a:srgbClr val="0000FF"/>
                </a:solidFill>
              </a:rPr>
              <a:t>cohesion</a:t>
            </a:r>
            <a:r>
              <a:rPr lang="en-GB" sz="2400" dirty="0"/>
              <a:t>.</a:t>
            </a:r>
          </a:p>
        </p:txBody>
      </p:sp>
      <p:sp>
        <p:nvSpPr>
          <p:cNvPr id="8" name="TextBox 7"/>
          <p:cNvSpPr txBox="1"/>
          <p:nvPr/>
        </p:nvSpPr>
        <p:spPr>
          <a:xfrm>
            <a:off x="4077532" y="1964902"/>
            <a:ext cx="7037886" cy="984885"/>
          </a:xfrm>
          <a:prstGeom prst="rect">
            <a:avLst/>
          </a:prstGeom>
          <a:noFill/>
        </p:spPr>
        <p:txBody>
          <a:bodyPr wrap="square" rtlCol="0">
            <a:spAutoFit/>
          </a:bodyPr>
          <a:lstStyle/>
          <a:p>
            <a:pPr algn="r">
              <a:spcAft>
                <a:spcPts val="1200"/>
              </a:spcAft>
            </a:pPr>
            <a:r>
              <a:rPr lang="en-GB" sz="2400" dirty="0">
                <a:solidFill>
                  <a:srgbClr val="000000"/>
                </a:solidFill>
                <a:ea typeface="Calibri" panose="020F0502020204030204" pitchFamily="34" charset="0"/>
                <a:cs typeface="Times New Roman" panose="02020603050405020304" pitchFamily="18" charset="0"/>
              </a:rPr>
              <a:t>Good arguments have </a:t>
            </a:r>
            <a:r>
              <a:rPr lang="en-GB" sz="2400" b="1" dirty="0">
                <a:solidFill>
                  <a:srgbClr val="0000FF"/>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cohesion</a:t>
            </a:r>
            <a:r>
              <a:rPr lang="en-GB" sz="2400" dirty="0">
                <a:solidFill>
                  <a:srgbClr val="000000"/>
                </a:solidFill>
                <a:ea typeface="Calibri" panose="020F0502020204030204" pitchFamily="34" charset="0"/>
                <a:cs typeface="Times New Roman" panose="02020603050405020304" pitchFamily="18" charset="0"/>
              </a:rPr>
              <a:t>.</a:t>
            </a:r>
          </a:p>
          <a:p>
            <a:pPr algn="r"/>
            <a:r>
              <a:rPr lang="en-GB" sz="2400" dirty="0">
                <a:solidFill>
                  <a:srgbClr val="000000"/>
                </a:solidFill>
                <a:ea typeface="Calibri" panose="020F0502020204030204" pitchFamily="34" charset="0"/>
                <a:cs typeface="Times New Roman" panose="02020603050405020304" pitchFamily="18" charset="0"/>
              </a:rPr>
              <a:t>Cohesive devices guide a reader through an argument.</a:t>
            </a:r>
            <a:endParaRPr lang="en-GB" sz="2400" dirty="0">
              <a:ea typeface="Calibri" panose="020F0502020204030204" pitchFamily="34" charset="0"/>
              <a:cs typeface="Times New Roman" panose="02020603050405020304" pitchFamily="18" charset="0"/>
            </a:endParaRPr>
          </a:p>
        </p:txBody>
      </p:sp>
      <p:sp>
        <p:nvSpPr>
          <p:cNvPr id="9" name="Rectangle 8"/>
          <p:cNvSpPr/>
          <p:nvPr/>
        </p:nvSpPr>
        <p:spPr>
          <a:xfrm>
            <a:off x="10582199" y="660570"/>
            <a:ext cx="908647" cy="369332"/>
          </a:xfrm>
          <a:prstGeom prst="rect">
            <a:avLst/>
          </a:prstGeom>
        </p:spPr>
        <p:txBody>
          <a:bodyPr wrap="none">
            <a:spAutoFit/>
          </a:bodyPr>
          <a:lstStyle/>
          <a:p>
            <a:pPr lvl="0" algn="ctr"/>
            <a:r>
              <a:rPr lang="en-GB" b="1" dirty="0">
                <a:solidFill>
                  <a:srgbClr val="0000FF"/>
                </a:solidFill>
                <a:ea typeface="Calibri" panose="020F0502020204030204" pitchFamily="34" charset="0"/>
                <a:cs typeface="Times New Roman" panose="02020603050405020304" pitchFamily="18" charset="0"/>
              </a:rPr>
              <a:t>Plenary</a:t>
            </a:r>
          </a:p>
        </p:txBody>
      </p:sp>
      <p:pic>
        <p:nvPicPr>
          <p:cNvPr id="5" name="Picture 4"/>
          <p:cNvPicPr>
            <a:picLocks noChangeAspect="1"/>
          </p:cNvPicPr>
          <p:nvPr/>
        </p:nvPicPr>
        <p:blipFill>
          <a:blip r:embed="rId4"/>
          <a:stretch>
            <a:fillRect/>
          </a:stretch>
        </p:blipFill>
        <p:spPr>
          <a:xfrm>
            <a:off x="1137943" y="1630019"/>
            <a:ext cx="2512868" cy="1488788"/>
          </a:xfrm>
          <a:prstGeom prst="rect">
            <a:avLst/>
          </a:prstGeom>
        </p:spPr>
      </p:pic>
    </p:spTree>
    <p:extLst>
      <p:ext uri="{BB962C8B-B14F-4D97-AF65-F5344CB8AC3E}">
        <p14:creationId xmlns:p14="http://schemas.microsoft.com/office/powerpoint/2010/main" val="61276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72566" y="0"/>
            <a:ext cx="9199788" cy="6946149"/>
          </a:xfrm>
          <a:prstGeom prst="rect">
            <a:avLst/>
          </a:prstGeom>
        </p:spPr>
      </p:pic>
    </p:spTree>
    <p:extLst>
      <p:ext uri="{BB962C8B-B14F-4D97-AF65-F5344CB8AC3E}">
        <p14:creationId xmlns:p14="http://schemas.microsoft.com/office/powerpoint/2010/main" val="17792704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99852" y="0"/>
            <a:ext cx="9424307" cy="7078702"/>
          </a:xfrm>
          <a:prstGeom prst="rect">
            <a:avLst/>
          </a:prstGeom>
        </p:spPr>
      </p:pic>
    </p:spTree>
    <p:extLst>
      <p:ext uri="{BB962C8B-B14F-4D97-AF65-F5344CB8AC3E}">
        <p14:creationId xmlns:p14="http://schemas.microsoft.com/office/powerpoint/2010/main" val="28805833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97020" y="-1"/>
            <a:ext cx="9527586" cy="7158967"/>
          </a:xfrm>
          <a:prstGeom prst="rect">
            <a:avLst/>
          </a:prstGeom>
        </p:spPr>
      </p:pic>
    </p:spTree>
    <p:extLst>
      <p:ext uri="{BB962C8B-B14F-4D97-AF65-F5344CB8AC3E}">
        <p14:creationId xmlns:p14="http://schemas.microsoft.com/office/powerpoint/2010/main" val="38609784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19088" y="0"/>
            <a:ext cx="9187952" cy="6903768"/>
          </a:xfrm>
          <a:prstGeom prst="rect">
            <a:avLst/>
          </a:prstGeom>
        </p:spPr>
      </p:pic>
    </p:spTree>
    <p:extLst>
      <p:ext uri="{BB962C8B-B14F-4D97-AF65-F5344CB8AC3E}">
        <p14:creationId xmlns:p14="http://schemas.microsoft.com/office/powerpoint/2010/main" val="1801898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15290" y="0"/>
            <a:ext cx="9209315" cy="6896708"/>
          </a:xfrm>
          <a:prstGeom prst="rect">
            <a:avLst/>
          </a:prstGeom>
        </p:spPr>
      </p:pic>
    </p:spTree>
    <p:extLst>
      <p:ext uri="{BB962C8B-B14F-4D97-AF65-F5344CB8AC3E}">
        <p14:creationId xmlns:p14="http://schemas.microsoft.com/office/powerpoint/2010/main" val="293457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TextBox 3"/>
          <p:cNvSpPr txBox="1"/>
          <p:nvPr/>
        </p:nvSpPr>
        <p:spPr>
          <a:xfrm>
            <a:off x="1039091" y="859006"/>
            <a:ext cx="6273680" cy="298543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smtClean="0">
                <a:ln>
                  <a:noFill/>
                </a:ln>
                <a:solidFill>
                  <a:srgbClr val="0000FF"/>
                </a:solidFill>
                <a:effectLst/>
                <a:uLnTx/>
                <a:uFillTx/>
                <a:latin typeface="Calibri"/>
                <a:ea typeface="Calibri" panose="020F0502020204030204" pitchFamily="34" charset="0"/>
                <a:cs typeface="Times New Roman" panose="02020603050405020304" pitchFamily="18" charset="0"/>
              </a:rPr>
              <a:t>Paragraphs</a:t>
            </a:r>
            <a:endPar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srgbClr val="0000FF"/>
                </a:solidFill>
                <a:effectLst/>
                <a:uLnTx/>
                <a:uFillTx/>
                <a:latin typeface="Calibri"/>
                <a:ea typeface="Calibri" panose="020F0502020204030204" pitchFamily="34" charset="0"/>
                <a:cs typeface="Times New Roman" panose="02020603050405020304" pitchFamily="18" charset="0"/>
              </a:rPr>
              <a:t>Paragraphs</a:t>
            </a:r>
            <a:r>
              <a:rPr kumimoji="0" lang="en-GB" sz="3200" b="0" i="0" u="none" strike="noStrike" kern="1200" cap="none" spc="0" normalizeH="0" baseline="0" noProof="0" dirty="0" smtClean="0">
                <a:ln>
                  <a:noFill/>
                </a:ln>
                <a:solidFill>
                  <a:srgbClr val="000000"/>
                </a:solidFill>
                <a:effectLst/>
                <a:uLnTx/>
                <a:uFillTx/>
                <a:latin typeface="Calibri"/>
                <a:ea typeface="Calibri" panose="020F0502020204030204" pitchFamily="34" charset="0"/>
                <a:cs typeface="Times New Roman" panose="02020603050405020304" pitchFamily="18" charset="0"/>
              </a:rPr>
              <a:t> </a:t>
            </a:r>
            <a:r>
              <a:rPr kumimoji="0" lang="en-GB" sz="32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help to </a:t>
            </a:r>
            <a:r>
              <a:rPr kumimoji="0" lang="en-GB" sz="32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organise</a:t>
            </a:r>
            <a:r>
              <a:rPr kumimoji="0" lang="en-GB" sz="32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 writing</a:t>
            </a:r>
            <a:r>
              <a:rPr kumimoji="0" lang="en-GB" sz="36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They:</a:t>
            </a:r>
            <a:endParaRPr kumimoji="0" lang="en-GB" sz="2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0000"/>
                </a:solidFill>
                <a:effectLst/>
                <a:uLnTx/>
                <a:uFillTx/>
                <a:latin typeface="Calibri"/>
                <a:ea typeface="Times New Roman" panose="02020603050405020304" pitchFamily="18" charset="0"/>
                <a:cs typeface="Times New Roman" panose="02020603050405020304" pitchFamily="18" charset="0"/>
              </a:rPr>
              <a:t>begin on a new line</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are usually more than one sentence</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are about one topic or idea</a:t>
            </a:r>
          </a:p>
        </p:txBody>
      </p:sp>
      <p:sp>
        <p:nvSpPr>
          <p:cNvPr id="5" name="TextBox 4"/>
          <p:cNvSpPr txBox="1"/>
          <p:nvPr/>
        </p:nvSpPr>
        <p:spPr>
          <a:xfrm>
            <a:off x="10220174" y="5801393"/>
            <a:ext cx="1325217" cy="369332"/>
          </a:xfrm>
          <a:prstGeom prst="rect">
            <a:avLst/>
          </a:prstGeom>
          <a:solidFill>
            <a:srgbClr val="8585FF"/>
          </a:solidFill>
          <a:ln w="19050" cmpd="sng">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Revision</a:t>
            </a:r>
          </a:p>
        </p:txBody>
      </p:sp>
      <p:sp>
        <p:nvSpPr>
          <p:cNvPr id="6" name="TextBox 5"/>
          <p:cNvSpPr txBox="1"/>
          <p:nvPr/>
        </p:nvSpPr>
        <p:spPr>
          <a:xfrm>
            <a:off x="1039091" y="4387006"/>
            <a:ext cx="1037891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1" u="none" strike="noStrike" kern="1200" cap="none" spc="0" normalizeH="0" baseline="0" noProof="0" dirty="0">
                <a:ln>
                  <a:noFill/>
                </a:ln>
                <a:solidFill>
                  <a:srgbClr val="4472C4">
                    <a:lumMod val="75000"/>
                  </a:srgbClr>
                </a:solidFill>
                <a:effectLst/>
                <a:uLnTx/>
                <a:uFillTx/>
                <a:latin typeface="Calibri"/>
                <a:ea typeface="+mn-ea"/>
                <a:cs typeface="+mn-cs"/>
              </a:rPr>
              <a:t>What do you know about </a:t>
            </a:r>
            <a:r>
              <a:rPr kumimoji="0" lang="en-GB" sz="2800" b="1" i="1" u="none" strike="noStrike" kern="1200" cap="none" spc="0" normalizeH="0" baseline="0" noProof="0" dirty="0">
                <a:ln>
                  <a:noFill/>
                </a:ln>
                <a:solidFill>
                  <a:srgbClr val="4472C4">
                    <a:lumMod val="75000"/>
                  </a:srgbClr>
                </a:solidFill>
                <a:effectLst/>
                <a:uLnTx/>
                <a:uFillTx/>
                <a:latin typeface="Calibri"/>
                <a:ea typeface="+mn-ea"/>
                <a:cs typeface="+mn-cs"/>
              </a:rPr>
              <a:t>paragraphs</a:t>
            </a:r>
            <a:r>
              <a:rPr kumimoji="0" lang="en-GB" sz="2800" b="0" i="1" u="none" strike="noStrike" kern="1200" cap="none" spc="0" normalizeH="0" baseline="0" noProof="0" dirty="0">
                <a:ln>
                  <a:noFill/>
                </a:ln>
                <a:solidFill>
                  <a:srgbClr val="4472C4">
                    <a:lumMod val="75000"/>
                  </a:srgbClr>
                </a:solidFill>
                <a:effectLst/>
                <a:uLnTx/>
                <a:uFillTx/>
                <a:latin typeface="Calibri"/>
                <a:ea typeface="+mn-ea"/>
                <a:cs typeface="+mn-cs"/>
              </a:rPr>
              <a:t>?</a:t>
            </a:r>
          </a:p>
        </p:txBody>
      </p:sp>
      <p:pic>
        <p:nvPicPr>
          <p:cNvPr id="2" name="Picture 1"/>
          <p:cNvPicPr>
            <a:picLocks noChangeAspect="1"/>
          </p:cNvPicPr>
          <p:nvPr/>
        </p:nvPicPr>
        <p:blipFill>
          <a:blip r:embed="rId3"/>
          <a:stretch>
            <a:fillRect/>
          </a:stretch>
        </p:blipFill>
        <p:spPr>
          <a:xfrm>
            <a:off x="7312771" y="1069235"/>
            <a:ext cx="3834519" cy="2872188"/>
          </a:xfrm>
          <a:prstGeom prst="rect">
            <a:avLst/>
          </a:prstGeom>
        </p:spPr>
      </p:pic>
    </p:spTree>
    <p:extLst>
      <p:ext uri="{BB962C8B-B14F-4D97-AF65-F5344CB8AC3E}">
        <p14:creationId xmlns:p14="http://schemas.microsoft.com/office/powerpoint/2010/main" val="1052922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00336" y="0"/>
            <a:ext cx="9228773" cy="6924336"/>
          </a:xfrm>
          <a:prstGeom prst="rect">
            <a:avLst/>
          </a:prstGeom>
        </p:spPr>
      </p:pic>
    </p:spTree>
    <p:extLst>
      <p:ext uri="{BB962C8B-B14F-4D97-AF65-F5344CB8AC3E}">
        <p14:creationId xmlns:p14="http://schemas.microsoft.com/office/powerpoint/2010/main" val="22180219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575843" y="0"/>
            <a:ext cx="9201014" cy="6903325"/>
          </a:xfrm>
          <a:prstGeom prst="rect">
            <a:avLst/>
          </a:prstGeom>
        </p:spPr>
      </p:pic>
    </p:spTree>
    <p:extLst>
      <p:ext uri="{BB962C8B-B14F-4D97-AF65-F5344CB8AC3E}">
        <p14:creationId xmlns:p14="http://schemas.microsoft.com/office/powerpoint/2010/main" val="9689076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3571" y="535046"/>
            <a:ext cx="9727344" cy="1207326"/>
          </a:xfrm>
        </p:spPr>
        <p:txBody>
          <a:bodyPr>
            <a:noAutofit/>
          </a:bodyPr>
          <a:lstStyle/>
          <a:p>
            <a:r>
              <a:rPr lang="en-GB" sz="7200" b="1" dirty="0" smtClean="0">
                <a:effectLst>
                  <a:outerShdw blurRad="38100" dist="38100" dir="2700000" algn="tl">
                    <a:srgbClr val="000000">
                      <a:alpha val="43137"/>
                    </a:srgbClr>
                  </a:outerShdw>
                </a:effectLst>
                <a:latin typeface="+mn-lt"/>
              </a:rPr>
              <a:t>What is </a:t>
            </a:r>
            <a:r>
              <a:rPr lang="en-GB" sz="7200" b="1" dirty="0" smtClean="0">
                <a:solidFill>
                  <a:srgbClr val="0000FF"/>
                </a:solidFill>
                <a:effectLst>
                  <a:outerShdw blurRad="38100" dist="38100" dir="2700000" algn="tl">
                    <a:srgbClr val="000000">
                      <a:alpha val="43137"/>
                    </a:srgbClr>
                  </a:outerShdw>
                </a:effectLst>
                <a:latin typeface="+mn-lt"/>
              </a:rPr>
              <a:t>Cohesion? </a:t>
            </a:r>
            <a:endParaRPr lang="en-GB" sz="9600" b="1" dirty="0">
              <a:solidFill>
                <a:srgbClr val="0000FF"/>
              </a:solidFill>
              <a:effectLst>
                <a:outerShdw blurRad="38100" dist="38100" dir="2700000" algn="tl">
                  <a:srgbClr val="000000">
                    <a:alpha val="43137"/>
                  </a:srgbClr>
                </a:outerShdw>
              </a:effectLst>
            </a:endParaRPr>
          </a:p>
        </p:txBody>
      </p:sp>
      <p:sp>
        <p:nvSpPr>
          <p:cNvPr id="16" name="Rectangle 15"/>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Picture 4">
            <a:hlinkClick r:id="rId3"/>
          </p:cNvPr>
          <p:cNvPicPr>
            <a:picLocks noChangeAspect="1"/>
          </p:cNvPicPr>
          <p:nvPr/>
        </p:nvPicPr>
        <p:blipFill>
          <a:blip r:embed="rId4"/>
          <a:stretch>
            <a:fillRect/>
          </a:stretch>
        </p:blipFill>
        <p:spPr>
          <a:xfrm>
            <a:off x="2732604" y="1742372"/>
            <a:ext cx="6785470" cy="3830507"/>
          </a:xfrm>
          <a:prstGeom prst="rect">
            <a:avLst/>
          </a:prstGeom>
        </p:spPr>
      </p:pic>
      <p:sp>
        <p:nvSpPr>
          <p:cNvPr id="7" name="TextBox 6"/>
          <p:cNvSpPr txBox="1"/>
          <p:nvPr/>
        </p:nvSpPr>
        <p:spPr>
          <a:xfrm>
            <a:off x="949740" y="5721927"/>
            <a:ext cx="1057355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smtClean="0">
                <a:ln>
                  <a:noFill/>
                </a:ln>
                <a:solidFill>
                  <a:prstClr val="black"/>
                </a:solidFill>
                <a:effectLst/>
                <a:uLnTx/>
                <a:uFillTx/>
                <a:latin typeface="Calibri"/>
                <a:ea typeface="Calibri" panose="020F0502020204030204" pitchFamily="34" charset="0"/>
                <a:cs typeface="Times New Roman" panose="02020603050405020304" pitchFamily="18" charset="0"/>
              </a:rPr>
              <a:t>Let’s watch this </a:t>
            </a:r>
            <a:r>
              <a:rPr kumimoji="0" lang="en-GB" sz="2800" b="0" i="0" u="none" strike="noStrike" kern="1200" cap="none" spc="0" normalizeH="0" baseline="0" noProof="0" dirty="0" smtClean="0">
                <a:ln>
                  <a:noFill/>
                </a:ln>
                <a:solidFill>
                  <a:srgbClr val="0000FF"/>
                </a:solidFill>
                <a:effectLst>
                  <a:outerShdw blurRad="38100" dist="38100" dir="2700000" algn="tl">
                    <a:srgbClr val="000000">
                      <a:alpha val="43137"/>
                    </a:srgbClr>
                  </a:outerShdw>
                </a:effectLst>
                <a:uLnTx/>
                <a:uFillTx/>
                <a:latin typeface="Calibri"/>
                <a:ea typeface="Calibri" panose="020F0502020204030204" pitchFamily="34" charset="0"/>
                <a:cs typeface="Times New Roman" panose="02020603050405020304" pitchFamily="18" charset="0"/>
              </a:rPr>
              <a:t>Oxford Owl video clip </a:t>
            </a:r>
            <a:r>
              <a:rPr kumimoji="0" lang="en-GB" sz="2800" b="0" i="0" u="none" strike="noStrike" kern="1200" cap="none" spc="0" normalizeH="0" baseline="0" noProof="0" dirty="0" smtClean="0">
                <a:ln>
                  <a:noFill/>
                </a:ln>
                <a:solidFill>
                  <a:prstClr val="black"/>
                </a:solidFill>
                <a:effectLst/>
                <a:uLnTx/>
                <a:uFillTx/>
                <a:latin typeface="Calibri"/>
                <a:ea typeface="Calibri" panose="020F0502020204030204" pitchFamily="34" charset="0"/>
                <a:cs typeface="Times New Roman" panose="02020603050405020304" pitchFamily="18" charset="0"/>
              </a:rPr>
              <a:t>to find out more…</a:t>
            </a:r>
            <a:endParaRPr kumimoji="0" lang="en-GB" sz="2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40996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14809" y="832848"/>
            <a:ext cx="7037886" cy="307776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Cohesion</a:t>
            </a:r>
            <a:endPar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Good arguments have </a:t>
            </a:r>
            <a:r>
              <a:rPr kumimoji="0" lang="en-GB" sz="3200" b="0"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cohesion</a:t>
            </a:r>
            <a:r>
              <a:rPr kumimoji="0" lang="en-GB" sz="32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We want our </a:t>
            </a:r>
            <a:r>
              <a:rPr kumimoji="0" lang="en-GB" sz="28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paragraphs</a:t>
            </a: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 to:</a:t>
            </a:r>
            <a:endParaRPr kumimoji="0" lang="en-GB" sz="2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0000"/>
                </a:solidFill>
                <a:effectLst/>
                <a:uLnTx/>
                <a:uFillTx/>
                <a:latin typeface="Calibri"/>
                <a:ea typeface="Times New Roman" panose="02020603050405020304" pitchFamily="18" charset="0"/>
                <a:cs typeface="Times New Roman" panose="02020603050405020304" pitchFamily="18" charset="0"/>
              </a:rPr>
              <a:t>flow smoothly</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0000"/>
                </a:solidFill>
                <a:effectLst/>
                <a:uLnTx/>
                <a:uFillTx/>
                <a:latin typeface="Calibri"/>
                <a:ea typeface="Times New Roman" panose="02020603050405020304" pitchFamily="18" charset="0"/>
                <a:cs typeface="Times New Roman" panose="02020603050405020304" pitchFamily="18" charset="0"/>
              </a:rPr>
              <a:t>build one idea at a time</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link clearly so the listener can follow easily</a:t>
            </a: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TextBox 5"/>
          <p:cNvSpPr txBox="1"/>
          <p:nvPr/>
        </p:nvSpPr>
        <p:spPr>
          <a:xfrm>
            <a:off x="903595" y="4380831"/>
            <a:ext cx="10083952"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When an argument has </a:t>
            </a:r>
            <a:r>
              <a:rPr kumimoji="0" lang="en-GB" sz="2800" b="0" i="0" u="none" strike="noStrike" kern="1200" cap="none" spc="0" normalizeH="0" baseline="0" noProof="0" dirty="0">
                <a:ln>
                  <a:noFill/>
                </a:ln>
                <a:solidFill>
                  <a:srgbClr val="0000FF"/>
                </a:solidFill>
                <a:effectLst/>
                <a:uLnTx/>
                <a:uFillTx/>
                <a:latin typeface="Calibri"/>
                <a:ea typeface="+mn-ea"/>
                <a:cs typeface="+mn-cs"/>
              </a:rPr>
              <a:t>cohesion</a:t>
            </a:r>
            <a:r>
              <a:rPr kumimoji="0" lang="en-GB" sz="2800" b="0" i="0" u="none" strike="noStrike" kern="1200" cap="none" spc="0" normalizeH="0" baseline="0" noProof="0" dirty="0">
                <a:ln>
                  <a:noFill/>
                </a:ln>
                <a:solidFill>
                  <a:prstClr val="black"/>
                </a:solidFill>
                <a:effectLst/>
                <a:uLnTx/>
                <a:uFillTx/>
                <a:latin typeface="Calibri"/>
                <a:ea typeface="+mn-ea"/>
                <a:cs typeface="+mn-cs"/>
              </a:rPr>
              <a:t>, it sounds more convincing.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Light"/>
                <a:ea typeface="+mn-ea"/>
                <a:cs typeface="+mn-cs"/>
              </a:rPr>
              <a:t>(</a:t>
            </a:r>
            <a:r>
              <a:rPr kumimoji="0" lang="en-GB" sz="2800" b="0" i="1" u="none" strike="noStrike" kern="1200" cap="none" spc="0" normalizeH="0" baseline="0" noProof="0" dirty="0">
                <a:ln>
                  <a:noFill/>
                </a:ln>
                <a:solidFill>
                  <a:prstClr val="black"/>
                </a:solidFill>
                <a:effectLst/>
                <a:uLnTx/>
                <a:uFillTx/>
                <a:latin typeface="Calibri Light"/>
                <a:ea typeface="+mn-ea"/>
                <a:cs typeface="+mn-cs"/>
              </a:rPr>
              <a:t>It is not just a list of random ideas; it sounds </a:t>
            </a:r>
            <a:r>
              <a:rPr kumimoji="0" lang="en-GB" sz="2800" b="0" i="1" u="none" strike="noStrike" kern="1200" cap="none" spc="0" normalizeH="0" baseline="0" noProof="0" dirty="0" smtClean="0">
                <a:ln>
                  <a:noFill/>
                </a:ln>
                <a:solidFill>
                  <a:prstClr val="black"/>
                </a:solidFill>
                <a:effectLst/>
                <a:uLnTx/>
                <a:uFillTx/>
                <a:latin typeface="Calibri Light"/>
                <a:ea typeface="+mn-ea"/>
                <a:cs typeface="+mn-cs"/>
              </a:rPr>
              <a:t>well</a:t>
            </a:r>
            <a:r>
              <a:rPr kumimoji="0" lang="en-GB" sz="2800" b="0" i="1" u="none" strike="noStrike" kern="1200" cap="none" spc="0" normalizeH="0" baseline="0" noProof="0" dirty="0">
                <a:ln>
                  <a:noFill/>
                </a:ln>
                <a:solidFill>
                  <a:prstClr val="black"/>
                </a:solidFill>
                <a:effectLst/>
                <a:uLnTx/>
                <a:uFillTx/>
                <a:latin typeface="Calibri Light"/>
                <a:ea typeface="+mn-ea"/>
                <a:cs typeface="+mn-cs"/>
              </a:rPr>
              <a:t> </a:t>
            </a:r>
            <a:r>
              <a:rPr kumimoji="0" lang="en-GB" sz="2800" b="0" i="1" u="none" strike="noStrike" kern="1200" cap="none" spc="0" normalizeH="0" baseline="0" noProof="0" dirty="0" smtClean="0">
                <a:ln>
                  <a:noFill/>
                </a:ln>
                <a:solidFill>
                  <a:prstClr val="black"/>
                </a:solidFill>
                <a:effectLst/>
                <a:uLnTx/>
                <a:uFillTx/>
                <a:latin typeface="Calibri Light"/>
                <a:ea typeface="+mn-ea"/>
                <a:cs typeface="+mn-cs"/>
              </a:rPr>
              <a:t>thought through</a:t>
            </a:r>
            <a:r>
              <a:rPr kumimoji="0" lang="en-GB" sz="2800" b="0" i="1" u="none" strike="noStrike" kern="1200" cap="none" spc="0" normalizeH="0" baseline="0" noProof="0" dirty="0">
                <a:ln>
                  <a:noFill/>
                </a:ln>
                <a:solidFill>
                  <a:prstClr val="black"/>
                </a:solidFill>
                <a:effectLst/>
                <a:uLnTx/>
                <a:uFillTx/>
                <a:latin typeface="Calibri Light"/>
                <a:ea typeface="+mn-ea"/>
                <a:cs typeface="+mn-cs"/>
              </a:rPr>
              <a:t>.</a:t>
            </a:r>
            <a:r>
              <a:rPr kumimoji="0" lang="en-GB" sz="2800" b="0" i="0" u="none" strike="noStrike" kern="1200" cap="none" spc="0" normalizeH="0" baseline="0" noProof="0" dirty="0">
                <a:ln>
                  <a:noFill/>
                </a:ln>
                <a:solidFill>
                  <a:prstClr val="black"/>
                </a:solidFill>
                <a:effectLst/>
                <a:uLnTx/>
                <a:uFillTx/>
                <a:latin typeface="Calibri Light"/>
                <a:ea typeface="+mn-ea"/>
                <a:cs typeface="+mn-cs"/>
              </a:rPr>
              <a:t>)</a:t>
            </a:r>
            <a:endParaRPr kumimoji="0" lang="en-GB" sz="4000" b="0" i="0" u="none" strike="noStrike" kern="1200" cap="none" spc="0" normalizeH="0" baseline="0" noProof="0" dirty="0">
              <a:ln>
                <a:noFill/>
              </a:ln>
              <a:solidFill>
                <a:prstClr val="black"/>
              </a:solidFill>
              <a:effectLst/>
              <a:uLnTx/>
              <a:uFillTx/>
              <a:latin typeface="Calibri Light"/>
              <a:ea typeface="+mn-ea"/>
              <a:cs typeface="+mn-cs"/>
            </a:endParaRPr>
          </a:p>
        </p:txBody>
      </p:sp>
      <p:sp>
        <p:nvSpPr>
          <p:cNvPr id="5" name="TextBox 4"/>
          <p:cNvSpPr txBox="1"/>
          <p:nvPr/>
        </p:nvSpPr>
        <p:spPr>
          <a:xfrm>
            <a:off x="658794" y="5564056"/>
            <a:ext cx="1057355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We can use </a:t>
            </a:r>
            <a:r>
              <a:rPr kumimoji="0" lang="en-GB" sz="2800" b="1"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cohesive devices </a:t>
            </a:r>
            <a:r>
              <a:rPr kumimoji="0" lang="en-GB" sz="2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to create </a:t>
            </a:r>
            <a:r>
              <a:rPr kumimoji="0" lang="en-GB" sz="2800" b="0"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cohesion</a:t>
            </a: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t>
            </a:r>
            <a:endParaRPr kumimoji="0" lang="en-GB" sz="2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1083685" y="1100486"/>
            <a:ext cx="2975401" cy="2709514"/>
          </a:xfrm>
          <a:prstGeom prst="rect">
            <a:avLst/>
          </a:prstGeom>
        </p:spPr>
      </p:pic>
    </p:spTree>
    <p:extLst>
      <p:ext uri="{BB962C8B-B14F-4D97-AF65-F5344CB8AC3E}">
        <p14:creationId xmlns:p14="http://schemas.microsoft.com/office/powerpoint/2010/main" val="409297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6" grpId="0" uiExpand="1" build="p"/>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TextBox 3"/>
          <p:cNvSpPr txBox="1"/>
          <p:nvPr/>
        </p:nvSpPr>
        <p:spPr>
          <a:xfrm>
            <a:off x="790463" y="495629"/>
            <a:ext cx="10573555"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Adverbials</a:t>
            </a:r>
            <a:endPar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Calibri"/>
                <a:ea typeface="+mn-ea"/>
                <a:cs typeface="+mn-cs"/>
              </a:rPr>
              <a:t>An </a:t>
            </a:r>
            <a:r>
              <a:rPr kumimoji="0" lang="en-GB" sz="32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Calibri"/>
                <a:ea typeface="+mn-ea"/>
                <a:cs typeface="+mn-cs"/>
              </a:rPr>
              <a:t>adverbial</a:t>
            </a:r>
            <a:r>
              <a:rPr kumimoji="0" lang="en-GB" sz="3200" b="0" i="0" u="none" strike="noStrike" kern="1200" cap="none" spc="0" normalizeH="0" baseline="0" noProof="0" dirty="0">
                <a:ln>
                  <a:noFill/>
                </a:ln>
                <a:solidFill>
                  <a:srgbClr val="000000"/>
                </a:solidFill>
                <a:effectLst/>
                <a:uLnTx/>
                <a:uFillTx/>
                <a:latin typeface="Calibri"/>
                <a:ea typeface="+mn-ea"/>
                <a:cs typeface="+mn-cs"/>
              </a:rPr>
              <a:t> modifies a </a:t>
            </a:r>
            <a:r>
              <a:rPr kumimoji="0" lang="en-GB" sz="3200" b="1" i="0" u="none" strike="noStrike" kern="1200" cap="none" spc="0" normalizeH="0" baseline="0" noProof="0" dirty="0">
                <a:ln>
                  <a:noFill/>
                </a:ln>
                <a:solidFill>
                  <a:srgbClr val="000000"/>
                </a:solidFill>
                <a:effectLst/>
                <a:uLnTx/>
                <a:uFillTx/>
                <a:latin typeface="Calibri"/>
                <a:ea typeface="+mn-ea"/>
                <a:cs typeface="+mn-cs"/>
              </a:rPr>
              <a:t>verb</a:t>
            </a:r>
            <a:r>
              <a:rPr kumimoji="0" lang="en-GB" sz="3200" b="0" i="0" u="none" strike="noStrike" kern="1200" cap="none" spc="0" normalizeH="0" baseline="0" noProof="0" dirty="0">
                <a:ln>
                  <a:noFill/>
                </a:ln>
                <a:solidFill>
                  <a:srgbClr val="000000"/>
                </a:solidFill>
                <a:effectLst/>
                <a:uLnTx/>
                <a:uFillTx/>
                <a:latin typeface="Calibri"/>
                <a:ea typeface="+mn-ea"/>
                <a:cs typeface="+mn-cs"/>
              </a:rPr>
              <a:t> or a </a:t>
            </a:r>
            <a:r>
              <a:rPr kumimoji="0" lang="en-GB" sz="3200" b="1" i="0" u="none" strike="noStrike" kern="1200" cap="none" spc="0" normalizeH="0" baseline="0" noProof="0" dirty="0">
                <a:ln>
                  <a:noFill/>
                </a:ln>
                <a:solidFill>
                  <a:srgbClr val="000000"/>
                </a:solidFill>
                <a:effectLst/>
                <a:uLnTx/>
                <a:uFillTx/>
                <a:latin typeface="Calibri"/>
                <a:ea typeface="+mn-ea"/>
                <a:cs typeface="+mn-cs"/>
              </a:rPr>
              <a:t>clause</a:t>
            </a:r>
            <a:r>
              <a:rPr kumimoji="0" lang="en-GB" sz="3200" b="0" i="0" u="none" strike="noStrike" kern="1200" cap="none" spc="0" normalizeH="0" baseline="0" noProof="0" dirty="0">
                <a:ln>
                  <a:noFill/>
                </a:ln>
                <a:solidFill>
                  <a:srgbClr val="000000"/>
                </a:solidFill>
                <a:effectLst/>
                <a:uLnTx/>
                <a:uFillTx/>
                <a:latin typeface="Calibri"/>
                <a:ea typeface="+mn-ea"/>
                <a:cs typeface="+mn-cs"/>
              </a:rPr>
              <a:t>.</a:t>
            </a:r>
            <a:endParaRPr kumimoji="0" lang="en-GB" sz="32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endParaRPr>
          </a:p>
        </p:txBody>
      </p:sp>
      <p:sp>
        <p:nvSpPr>
          <p:cNvPr id="8" name="TextBox 7"/>
          <p:cNvSpPr txBox="1"/>
          <p:nvPr/>
        </p:nvSpPr>
        <p:spPr>
          <a:xfrm>
            <a:off x="10228409" y="599055"/>
            <a:ext cx="1325217" cy="369332"/>
          </a:xfrm>
          <a:prstGeom prst="rect">
            <a:avLst/>
          </a:prstGeom>
          <a:solidFill>
            <a:srgbClr val="8585FF"/>
          </a:solidFill>
          <a:ln w="19050" cmpd="sng">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Revision</a:t>
            </a:r>
          </a:p>
        </p:txBody>
      </p:sp>
      <p:sp>
        <p:nvSpPr>
          <p:cNvPr id="9" name="TextBox 8"/>
          <p:cNvSpPr txBox="1"/>
          <p:nvPr/>
        </p:nvSpPr>
        <p:spPr>
          <a:xfrm>
            <a:off x="790463" y="1751265"/>
            <a:ext cx="1076316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prstClr val="black"/>
                </a:solidFill>
                <a:effectLst/>
                <a:uLnTx/>
                <a:uFillTx/>
                <a:latin typeface="Calibri"/>
                <a:ea typeface="+mn-ea"/>
                <a:cs typeface="+mn-cs"/>
              </a:rPr>
              <a:t>Adverbials</a:t>
            </a:r>
            <a:r>
              <a:rPr kumimoji="0" lang="en-GB" sz="2800" b="0" i="0" u="none" strike="noStrike" kern="1200" cap="none" spc="0" normalizeH="0" baseline="0" noProof="0" dirty="0">
                <a:ln>
                  <a:noFill/>
                </a:ln>
                <a:solidFill>
                  <a:prstClr val="black"/>
                </a:solidFill>
                <a:effectLst/>
                <a:uLnTx/>
                <a:uFillTx/>
                <a:latin typeface="Calibri"/>
                <a:ea typeface="+mn-ea"/>
                <a:cs typeface="+mn-cs"/>
              </a:rPr>
              <a:t> can </a:t>
            </a: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be a word, phrase or a clause. They answer </a:t>
            </a:r>
            <a:r>
              <a:rPr kumimoji="0" lang="en-GB" sz="2800" b="0" i="0" u="none" strike="noStrike" kern="1200" cap="none" spc="0" normalizeH="0" baseline="0" noProof="0" dirty="0">
                <a:ln>
                  <a:noFill/>
                </a:ln>
                <a:solidFill>
                  <a:prstClr val="black"/>
                </a:solidFill>
                <a:effectLst/>
                <a:uLnTx/>
                <a:uFillTx/>
                <a:latin typeface="Calibri"/>
                <a:ea typeface="+mn-ea"/>
                <a:cs typeface="+mn-cs"/>
              </a:rPr>
              <a:t>the questions</a:t>
            </a: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a:t>
            </a:r>
            <a:endParaRPr kumimoji="0" lang="en-GB" sz="4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Rounded Rectangle 2"/>
          <p:cNvSpPr/>
          <p:nvPr/>
        </p:nvSpPr>
        <p:spPr>
          <a:xfrm>
            <a:off x="790463" y="2720078"/>
            <a:ext cx="2625213" cy="572628"/>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libri"/>
                <a:ea typeface="+mn-ea"/>
                <a:cs typeface="+mn-cs"/>
              </a:rPr>
              <a:t>firstly</a:t>
            </a:r>
          </a:p>
        </p:txBody>
      </p:sp>
      <p:sp>
        <p:nvSpPr>
          <p:cNvPr id="12" name="Rounded Rectangle 9"/>
          <p:cNvSpPr/>
          <p:nvPr/>
        </p:nvSpPr>
        <p:spPr>
          <a:xfrm>
            <a:off x="790463" y="4046255"/>
            <a:ext cx="2930737" cy="572628"/>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libri"/>
                <a:ea typeface="+mn-ea"/>
                <a:cs typeface="+mn-cs"/>
              </a:rPr>
              <a:t>in the shops</a:t>
            </a:r>
          </a:p>
        </p:txBody>
      </p:sp>
      <p:sp>
        <p:nvSpPr>
          <p:cNvPr id="13" name="Rounded Rectangle 10"/>
          <p:cNvSpPr/>
          <p:nvPr/>
        </p:nvSpPr>
        <p:spPr>
          <a:xfrm>
            <a:off x="790463" y="5372432"/>
            <a:ext cx="4191900" cy="572628"/>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libri"/>
                <a:ea typeface="+mn-ea"/>
                <a:cs typeface="+mn-cs"/>
              </a:rPr>
              <a:t>when a child is old enough</a:t>
            </a:r>
          </a:p>
        </p:txBody>
      </p:sp>
      <p:sp>
        <p:nvSpPr>
          <p:cNvPr id="17" name="Rounded Rectangular Callout 9"/>
          <p:cNvSpPr/>
          <p:nvPr/>
        </p:nvSpPr>
        <p:spPr>
          <a:xfrm rot="10800000" flipV="1">
            <a:off x="8961612" y="5188062"/>
            <a:ext cx="2248288" cy="634746"/>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a:ea typeface="+mn-ea"/>
                <a:cs typeface="+mn-cs"/>
              </a:rPr>
              <a:t>In what order?</a:t>
            </a:r>
          </a:p>
        </p:txBody>
      </p:sp>
      <p:pic>
        <p:nvPicPr>
          <p:cNvPr id="3" name="Picture 2"/>
          <p:cNvPicPr>
            <a:picLocks noChangeAspect="1"/>
          </p:cNvPicPr>
          <p:nvPr/>
        </p:nvPicPr>
        <p:blipFill>
          <a:blip r:embed="rId3"/>
          <a:stretch>
            <a:fillRect/>
          </a:stretch>
        </p:blipFill>
        <p:spPr>
          <a:xfrm>
            <a:off x="3830839" y="2517690"/>
            <a:ext cx="5539763" cy="2522262"/>
          </a:xfrm>
          <a:prstGeom prst="rect">
            <a:avLst/>
          </a:prstGeom>
        </p:spPr>
      </p:pic>
      <p:sp>
        <p:nvSpPr>
          <p:cNvPr id="15" name="Rounded Rectangular Callout 2"/>
          <p:cNvSpPr/>
          <p:nvPr/>
        </p:nvSpPr>
        <p:spPr>
          <a:xfrm rot="10800000" flipV="1">
            <a:off x="9504530" y="2614948"/>
            <a:ext cx="1647227" cy="629983"/>
          </a:xfrm>
          <a:prstGeom prst="wedgeRoundRectCallout">
            <a:avLst>
              <a:gd name="adj1" fmla="val 73327"/>
              <a:gd name="adj2" fmla="val 3521"/>
              <a:gd name="adj3" fmla="val 16667"/>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a:ea typeface="+mn-ea"/>
                <a:cs typeface="+mn-cs"/>
              </a:rPr>
              <a:t>When?</a:t>
            </a:r>
          </a:p>
        </p:txBody>
      </p:sp>
      <p:sp>
        <p:nvSpPr>
          <p:cNvPr id="16" name="Rounded Rectangular Callout 8"/>
          <p:cNvSpPr/>
          <p:nvPr/>
        </p:nvSpPr>
        <p:spPr>
          <a:xfrm rot="10800000" flipV="1">
            <a:off x="9685712" y="4005033"/>
            <a:ext cx="1647227" cy="60450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a:ea typeface="+mn-ea"/>
                <a:cs typeface="+mn-cs"/>
              </a:rPr>
              <a:t>Where?</a:t>
            </a:r>
          </a:p>
        </p:txBody>
      </p:sp>
    </p:spTree>
    <p:extLst>
      <p:ext uri="{BB962C8B-B14F-4D97-AF65-F5344CB8AC3E}">
        <p14:creationId xmlns:p14="http://schemas.microsoft.com/office/powerpoint/2010/main" val="197770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P spid="13" grpId="0" animBg="1"/>
      <p:bldP spid="17"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3596" y="697757"/>
            <a:ext cx="1057355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Adverbials of </a:t>
            </a:r>
            <a:r>
              <a:rPr kumimoji="0" lang="en-GB" sz="3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Calibri" panose="020F0502020204030204" pitchFamily="34" charset="0"/>
                <a:cs typeface="Times New Roman" panose="02020603050405020304" pitchFamily="18" charset="0"/>
              </a:rPr>
              <a:t>number</a:t>
            </a:r>
            <a:r>
              <a:rPr kumimoji="0" lang="en-GB" sz="3600" b="0"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 </a:t>
            </a:r>
            <a:r>
              <a:rPr kumimoji="0" lang="en-GB" sz="36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are great for </a:t>
            </a:r>
            <a:r>
              <a:rPr kumimoji="0" lang="en-GB" sz="36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cohesion</a:t>
            </a:r>
            <a:r>
              <a:rPr kumimoji="0" lang="en-GB" sz="36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t>
            </a:r>
            <a:endParaRPr kumimoji="0" lang="en-GB" sz="3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Rounded Rectangular Callout 8"/>
          <p:cNvSpPr/>
          <p:nvPr/>
        </p:nvSpPr>
        <p:spPr>
          <a:xfrm rot="10800000" flipV="1">
            <a:off x="9232489" y="5416463"/>
            <a:ext cx="2244661" cy="60450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a:ea typeface="+mn-ea"/>
                <a:cs typeface="+mn-cs"/>
              </a:rPr>
              <a:t>In what order?</a:t>
            </a:r>
          </a:p>
        </p:txBody>
      </p:sp>
      <p:sp>
        <p:nvSpPr>
          <p:cNvPr id="9" name="Rounded Rectangle 12"/>
          <p:cNvSpPr/>
          <p:nvPr/>
        </p:nvSpPr>
        <p:spPr>
          <a:xfrm>
            <a:off x="6557224" y="1831492"/>
            <a:ext cx="4577807" cy="3308726"/>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You can use these </a:t>
            </a:r>
            <a:r>
              <a:rPr kumimoji="0" lang="en-GB" sz="2400" b="1" i="0" u="none" strike="noStrike" kern="1200" cap="none" spc="0" normalizeH="0" baseline="0" noProof="0" dirty="0">
                <a:ln w="0"/>
                <a:solidFill>
                  <a:srgbClr val="0000FF"/>
                </a:solidFill>
                <a:effectLst/>
                <a:uLnTx/>
                <a:uFillTx/>
                <a:latin typeface="Calibri"/>
                <a:ea typeface="+mn-ea"/>
                <a:cs typeface="+mn-cs"/>
              </a:rPr>
              <a:t>adverbials</a:t>
            </a:r>
            <a:r>
              <a:rPr kumimoji="0" lang="en-GB" sz="2400" b="1" i="0" u="none" strike="noStrike" kern="1200" cap="none" spc="0" normalizeH="0" baseline="0" noProof="0" dirty="0">
                <a:ln w="0"/>
                <a:solidFill>
                  <a:prstClr val="black"/>
                </a:solidFill>
                <a:effectLst/>
                <a:uLnTx/>
                <a:uFillTx/>
                <a:latin typeface="Calibri"/>
                <a:ea typeface="+mn-ea"/>
                <a:cs typeface="+mn-cs"/>
              </a:rPr>
              <a:t> </a:t>
            </a:r>
            <a:r>
              <a:rPr kumimoji="0" lang="en-GB" sz="2400" b="0" i="0" u="none" strike="noStrike" kern="1200" cap="none" spc="0" normalizeH="0" baseline="0" noProof="0" dirty="0">
                <a:ln w="0"/>
                <a:solidFill>
                  <a:prstClr val="black"/>
                </a:solidFill>
                <a:effectLst/>
                <a:uLnTx/>
                <a:uFillTx/>
                <a:latin typeface="Calibri"/>
                <a:ea typeface="+mn-ea"/>
                <a:cs typeface="+mn-cs"/>
              </a:rPr>
              <a:t>to order points in an argument.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w="0"/>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Each </a:t>
            </a:r>
            <a:r>
              <a:rPr kumimoji="0" lang="en-GB" sz="2400" b="1" i="0" u="none" strike="noStrike" kern="1200" cap="none" spc="0" normalizeH="0" baseline="0" noProof="0" dirty="0">
                <a:ln w="0"/>
                <a:solidFill>
                  <a:prstClr val="black"/>
                </a:solidFill>
                <a:effectLst/>
                <a:uLnTx/>
                <a:uFillTx/>
                <a:latin typeface="Calibri"/>
                <a:ea typeface="+mn-ea"/>
                <a:cs typeface="+mn-cs"/>
              </a:rPr>
              <a:t>paragraph</a:t>
            </a:r>
            <a:r>
              <a:rPr kumimoji="0" lang="en-GB" sz="2400" b="0" i="0" u="none" strike="noStrike" kern="1200" cap="none" spc="0" normalizeH="0" baseline="0" noProof="0" dirty="0">
                <a:ln w="0"/>
                <a:solidFill>
                  <a:prstClr val="black"/>
                </a:solidFill>
                <a:effectLst/>
                <a:uLnTx/>
                <a:uFillTx/>
                <a:latin typeface="Calibri"/>
                <a:ea typeface="+mn-ea"/>
                <a:cs typeface="+mn-cs"/>
              </a:rPr>
              <a:t> introduces a point with the idea explained further in later sentences.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w="0"/>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The </a:t>
            </a:r>
            <a:r>
              <a:rPr kumimoji="0" lang="en-GB" sz="2400" b="1" i="0" u="none" strike="noStrike" kern="1200" cap="none" spc="0" normalizeH="0" baseline="0" noProof="0" dirty="0">
                <a:ln w="0"/>
                <a:solidFill>
                  <a:srgbClr val="0000FF"/>
                </a:solidFill>
                <a:effectLst/>
                <a:uLnTx/>
                <a:uFillTx/>
                <a:latin typeface="Calibri"/>
                <a:ea typeface="+mn-ea"/>
                <a:cs typeface="+mn-cs"/>
              </a:rPr>
              <a:t>adverbials</a:t>
            </a:r>
            <a:r>
              <a:rPr kumimoji="0" lang="en-GB" sz="2400" b="0" i="0" u="none" strike="noStrike" kern="1200" cap="none" spc="0" normalizeH="0" baseline="0" noProof="0" dirty="0">
                <a:ln w="0"/>
                <a:solidFill>
                  <a:prstClr val="black"/>
                </a:solidFill>
                <a:effectLst/>
                <a:uLnTx/>
                <a:uFillTx/>
                <a:latin typeface="Calibri"/>
                <a:ea typeface="+mn-ea"/>
                <a:cs typeface="+mn-cs"/>
              </a:rPr>
              <a:t> </a:t>
            </a:r>
            <a:r>
              <a:rPr kumimoji="0" lang="en-GB" sz="2400" b="1" i="0" u="none" strike="noStrike" kern="1200" cap="none" spc="0" normalizeH="0" baseline="0" noProof="0" dirty="0">
                <a:ln w="0"/>
                <a:solidFill>
                  <a:prstClr val="black"/>
                </a:solidFill>
                <a:effectLst/>
                <a:uLnTx/>
                <a:uFillTx/>
                <a:latin typeface="Calibri"/>
                <a:ea typeface="+mn-ea"/>
                <a:cs typeface="+mn-cs"/>
              </a:rPr>
              <a:t>order </a:t>
            </a:r>
            <a:r>
              <a:rPr kumimoji="0" lang="en-GB" sz="2400" b="0" i="0" u="none" strike="noStrike" kern="1200" cap="none" spc="0" normalizeH="0" baseline="0" noProof="0" dirty="0">
                <a:ln w="0"/>
                <a:solidFill>
                  <a:prstClr val="black"/>
                </a:solidFill>
                <a:effectLst/>
                <a:uLnTx/>
                <a:uFillTx/>
                <a:latin typeface="Calibri"/>
                <a:ea typeface="+mn-ea"/>
                <a:cs typeface="+mn-cs"/>
              </a:rPr>
              <a:t>the points. </a:t>
            </a: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TextBox 9"/>
          <p:cNvSpPr txBox="1"/>
          <p:nvPr/>
        </p:nvSpPr>
        <p:spPr>
          <a:xfrm>
            <a:off x="674802" y="1577611"/>
            <a:ext cx="3351411" cy="415498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4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Firstly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4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Secondly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4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Thirdly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4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Lastly</a:t>
            </a:r>
          </a:p>
        </p:txBody>
      </p:sp>
      <p:pic>
        <p:nvPicPr>
          <p:cNvPr id="3" name="Picture 2"/>
          <p:cNvPicPr>
            <a:picLocks noChangeAspect="1"/>
          </p:cNvPicPr>
          <p:nvPr/>
        </p:nvPicPr>
        <p:blipFill>
          <a:blip r:embed="rId3"/>
          <a:stretch>
            <a:fillRect/>
          </a:stretch>
        </p:blipFill>
        <p:spPr>
          <a:xfrm>
            <a:off x="3735267" y="2292090"/>
            <a:ext cx="2416151" cy="2736778"/>
          </a:xfrm>
          <a:prstGeom prst="rect">
            <a:avLst/>
          </a:prstGeom>
        </p:spPr>
      </p:pic>
    </p:spTree>
    <p:extLst>
      <p:ext uri="{BB962C8B-B14F-4D97-AF65-F5344CB8AC3E}">
        <p14:creationId xmlns:p14="http://schemas.microsoft.com/office/powerpoint/2010/main" val="223669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p:cTn id="27" dur="500" fill="hold"/>
                                        <p:tgtEl>
                                          <p:spTgt spid="9">
                                            <p:bg/>
                                          </p:spTgt>
                                        </p:tgtEl>
                                        <p:attrNameLst>
                                          <p:attrName>ppt_w</p:attrName>
                                        </p:attrNameLst>
                                      </p:cBhvr>
                                      <p:tavLst>
                                        <p:tav tm="0">
                                          <p:val>
                                            <p:fltVal val="0"/>
                                          </p:val>
                                        </p:tav>
                                        <p:tav tm="100000">
                                          <p:val>
                                            <p:strVal val="#ppt_w"/>
                                          </p:val>
                                        </p:tav>
                                      </p:tavLst>
                                    </p:anim>
                                    <p:anim calcmode="lin" valueType="num">
                                      <p:cBhvr>
                                        <p:cTn id="28" dur="500" fill="hold"/>
                                        <p:tgtEl>
                                          <p:spTgt spid="9">
                                            <p:bg/>
                                          </p:spTgt>
                                        </p:tgtEl>
                                        <p:attrNameLst>
                                          <p:attrName>ppt_h</p:attrName>
                                        </p:attrNameLst>
                                      </p:cBhvr>
                                      <p:tavLst>
                                        <p:tav tm="0">
                                          <p:val>
                                            <p:fltVal val="0"/>
                                          </p:val>
                                        </p:tav>
                                        <p:tav tm="100000">
                                          <p:val>
                                            <p:strVal val="#ppt_h"/>
                                          </p:val>
                                        </p:tav>
                                      </p:tavLst>
                                    </p:anim>
                                    <p:animEffect transition="in" filter="fade">
                                      <p:cBhvr>
                                        <p:cTn id="29" dur="500"/>
                                        <p:tgtEl>
                                          <p:spTgt spid="9">
                                            <p:bg/>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 calcmode="lin" valueType="num">
                                      <p:cBhvr>
                                        <p:cTn id="34"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36" dur="500"/>
                                        <p:tgtEl>
                                          <p:spTgt spid="9">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9">
                                            <p:txEl>
                                              <p:pRg st="2" end="2"/>
                                            </p:txEl>
                                          </p:spTgt>
                                        </p:tgtEl>
                                        <p:attrNameLst>
                                          <p:attrName>style.visibility</p:attrName>
                                        </p:attrNameLst>
                                      </p:cBhvr>
                                      <p:to>
                                        <p:strVal val="visible"/>
                                      </p:to>
                                    </p:set>
                                    <p:anim calcmode="lin" valueType="num">
                                      <p:cBhvr>
                                        <p:cTn id="41"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42"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43" dur="500"/>
                                        <p:tgtEl>
                                          <p:spTgt spid="9">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9">
                                            <p:txEl>
                                              <p:pRg st="4" end="4"/>
                                            </p:txEl>
                                          </p:spTgt>
                                        </p:tgtEl>
                                        <p:attrNameLst>
                                          <p:attrName>style.visibility</p:attrName>
                                        </p:attrNameLst>
                                      </p:cBhvr>
                                      <p:to>
                                        <p:strVal val="visible"/>
                                      </p:to>
                                    </p:set>
                                    <p:anim calcmode="lin" valueType="num">
                                      <p:cBhvr>
                                        <p:cTn id="48" dur="500" fill="hold"/>
                                        <p:tgtEl>
                                          <p:spTgt spid="9">
                                            <p:txEl>
                                              <p:pRg st="4" end="4"/>
                                            </p:txEl>
                                          </p:spTgt>
                                        </p:tgtEl>
                                        <p:attrNameLst>
                                          <p:attrName>ppt_w</p:attrName>
                                        </p:attrNameLst>
                                      </p:cBhvr>
                                      <p:tavLst>
                                        <p:tav tm="0">
                                          <p:val>
                                            <p:fltVal val="0"/>
                                          </p:val>
                                        </p:tav>
                                        <p:tav tm="100000">
                                          <p:val>
                                            <p:strVal val="#ppt_w"/>
                                          </p:val>
                                        </p:tav>
                                      </p:tavLst>
                                    </p:anim>
                                    <p:anim calcmode="lin" valueType="num">
                                      <p:cBhvr>
                                        <p:cTn id="49" dur="500" fill="hold"/>
                                        <p:tgtEl>
                                          <p:spTgt spid="9">
                                            <p:txEl>
                                              <p:pRg st="4" end="4"/>
                                            </p:txEl>
                                          </p:spTgt>
                                        </p:tgtEl>
                                        <p:attrNameLst>
                                          <p:attrName>ppt_h</p:attrName>
                                        </p:attrNameLst>
                                      </p:cBhvr>
                                      <p:tavLst>
                                        <p:tav tm="0">
                                          <p:val>
                                            <p:fltVal val="0"/>
                                          </p:val>
                                        </p:tav>
                                        <p:tav tm="100000">
                                          <p:val>
                                            <p:strVal val="#ppt_h"/>
                                          </p:val>
                                        </p:tav>
                                      </p:tavLst>
                                    </p:anim>
                                    <p:animEffect transition="in" filter="fade">
                                      <p:cBhvr>
                                        <p:cTn id="50"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build="p" animBg="1"/>
      <p:bldP spid="10"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9441768" y="4824287"/>
            <a:ext cx="1609483" cy="1609483"/>
          </a:xfrm>
          <a:prstGeom prst="rect">
            <a:avLst/>
          </a:prstGeom>
        </p:spPr>
      </p:pic>
      <p:pic>
        <p:nvPicPr>
          <p:cNvPr id="3" name="Picture 2"/>
          <p:cNvPicPr>
            <a:picLocks noChangeAspect="1"/>
          </p:cNvPicPr>
          <p:nvPr/>
        </p:nvPicPr>
        <p:blipFill>
          <a:blip r:embed="rId4"/>
          <a:stretch>
            <a:fillRect/>
          </a:stretch>
        </p:blipFill>
        <p:spPr>
          <a:xfrm rot="14440496">
            <a:off x="1269857" y="569200"/>
            <a:ext cx="1175472" cy="1175472"/>
          </a:xfrm>
          <a:prstGeom prst="rect">
            <a:avLst/>
          </a:prstGeom>
        </p:spPr>
      </p:pic>
      <p:sp>
        <p:nvSpPr>
          <p:cNvPr id="2" name="TextBox 1"/>
          <p:cNvSpPr txBox="1"/>
          <p:nvPr/>
        </p:nvSpPr>
        <p:spPr>
          <a:xfrm>
            <a:off x="903596" y="697757"/>
            <a:ext cx="1057355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Adverbials </a:t>
            </a:r>
            <a:r>
              <a:rPr kumimoji="0" lang="en-GB" sz="3600" b="1" i="0" u="none" strike="noStrike" kern="1200" cap="none" spc="0" normalizeH="0" baseline="0" noProof="0" dirty="0" smtClean="0">
                <a:ln>
                  <a:noFill/>
                </a:ln>
                <a:solidFill>
                  <a:srgbClr val="0000FF"/>
                </a:solidFill>
                <a:effectLst/>
                <a:uLnTx/>
                <a:uFillTx/>
                <a:latin typeface="Calibri"/>
                <a:ea typeface="Calibri" panose="020F0502020204030204" pitchFamily="34" charset="0"/>
                <a:cs typeface="Times New Roman" panose="02020603050405020304" pitchFamily="18" charset="0"/>
              </a:rPr>
              <a:t>Link </a:t>
            </a:r>
            <a:r>
              <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Paragraphs</a:t>
            </a: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p:cNvSpPr/>
          <p:nvPr/>
        </p:nvSpPr>
        <p:spPr>
          <a:xfrm>
            <a:off x="903596" y="1774975"/>
            <a:ext cx="10122555" cy="3354765"/>
          </a:xfrm>
          <a:prstGeom prst="rect">
            <a:avLst/>
          </a:prstGeom>
          <a:solidFill>
            <a:srgbClr val="D3BDFF"/>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Firstly, I should not have to tidy my bedroom because I have too much homework to do. I am in Year 5 now and it is more important that I do well in school than have a tidy bedroom.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Secondly, now that I am older, I should be allowed to keep my bedroom how I </a:t>
            </a:r>
            <a:r>
              <a:rPr kumimoji="0" lang="en-GB" sz="2400" b="0" i="1" u="none" strike="noStrike" kern="1200" cap="none" spc="0" normalizeH="0" baseline="0" noProof="0" dirty="0" smtClean="0">
                <a:ln>
                  <a:noFill/>
                </a:ln>
                <a:solidFill>
                  <a:prstClr val="black"/>
                </a:solidFill>
                <a:effectLst/>
                <a:uLnTx/>
                <a:uFillTx/>
                <a:latin typeface="Calibri"/>
                <a:ea typeface="+mn-ea"/>
                <a:cs typeface="Times New Roman" panose="02020603050405020304" pitchFamily="18" charset="0"/>
              </a:rPr>
              <a:t>wish. </a:t>
            </a:r>
            <a:r>
              <a:rPr kumimoji="0" lang="en-GB" sz="24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It is important to give young people the chance to make their own choices; I like my bedroom messy.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Lastly, it was not me that made the mess in my room. It was tidy before my little brother went in there; he should be the one to tidy it.</a:t>
            </a:r>
            <a:endParaRPr kumimoji="0" lang="en-GB" sz="2400" b="0" i="1"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7"/>
          <p:cNvSpPr txBox="1"/>
          <p:nvPr/>
        </p:nvSpPr>
        <p:spPr>
          <a:xfrm>
            <a:off x="887783" y="5285342"/>
            <a:ext cx="1037891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Can you spot the linking </a:t>
            </a:r>
            <a:r>
              <a:rPr kumimoji="0" lang="en-GB" sz="2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time</a:t>
            </a:r>
            <a:r>
              <a:rPr kumimoji="0" lang="en-GB" sz="2400" b="0"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 </a:t>
            </a:r>
            <a:r>
              <a:rPr kumimoji="0" lang="en-GB" sz="2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adverbials</a:t>
            </a: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How do they give this argument </a:t>
            </a:r>
            <a:r>
              <a:rPr kumimoji="0" lang="en-GB" sz="2400" b="0" i="1"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Calibri"/>
                <a:ea typeface="+mn-ea"/>
                <a:cs typeface="+mn-cs"/>
              </a:rPr>
              <a:t>cohesion</a:t>
            </a: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a:t>
            </a:r>
          </a:p>
        </p:txBody>
      </p:sp>
      <p:sp>
        <p:nvSpPr>
          <p:cNvPr id="6" name="TextBox 5"/>
          <p:cNvSpPr txBox="1"/>
          <p:nvPr/>
        </p:nvSpPr>
        <p:spPr>
          <a:xfrm>
            <a:off x="10277792" y="542155"/>
            <a:ext cx="128480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Answers</a:t>
            </a:r>
          </a:p>
        </p:txBody>
      </p:sp>
    </p:spTree>
    <p:extLst>
      <p:ext uri="{BB962C8B-B14F-4D97-AF65-F5344CB8AC3E}">
        <p14:creationId xmlns:p14="http://schemas.microsoft.com/office/powerpoint/2010/main" val="36437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build="p"/>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1653" y="735847"/>
            <a:ext cx="1057355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Adverbials </a:t>
            </a:r>
            <a:r>
              <a:rPr kumimoji="0" lang="en-GB" sz="3600" b="1" i="0" u="none" strike="noStrike" kern="1200" cap="none" spc="0" normalizeH="0" baseline="0" noProof="0" dirty="0" smtClean="0">
                <a:ln>
                  <a:noFill/>
                </a:ln>
                <a:solidFill>
                  <a:srgbClr val="0000FF"/>
                </a:solidFill>
                <a:effectLst/>
                <a:uLnTx/>
                <a:uFillTx/>
                <a:latin typeface="Calibri"/>
                <a:ea typeface="Calibri" panose="020F0502020204030204" pitchFamily="34" charset="0"/>
                <a:cs typeface="Times New Roman" panose="02020603050405020304" pitchFamily="18" charset="0"/>
              </a:rPr>
              <a:t>Link </a:t>
            </a:r>
            <a:r>
              <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Paragraphs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1"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p:cNvSpPr/>
          <p:nvPr/>
        </p:nvSpPr>
        <p:spPr>
          <a:xfrm>
            <a:off x="903596" y="1774975"/>
            <a:ext cx="10122555" cy="3354765"/>
          </a:xfrm>
          <a:prstGeom prst="rect">
            <a:avLst/>
          </a:prstGeom>
          <a:solidFill>
            <a:srgbClr val="D3BDFF"/>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Calibri" panose="020F0502020204030204" pitchFamily="34" charset="0"/>
                <a:cs typeface="Times New Roman" panose="02020603050405020304" pitchFamily="18" charset="0"/>
              </a:rPr>
              <a:t>Firstly</a:t>
            </a:r>
            <a:r>
              <a:rPr kumimoji="0" lang="en-GB" sz="24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Calibri" panose="020F0502020204030204" pitchFamily="34" charset="0"/>
                <a:cs typeface="Times New Roman" panose="02020603050405020304" pitchFamily="18" charset="0"/>
              </a:rPr>
              <a:t>,</a:t>
            </a:r>
            <a:r>
              <a:rPr kumimoji="0" lang="en-GB" sz="2400" b="0" i="1"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 I should not have to tidy my bedroom because I have too much homework to do. I am in Year 5 now and it is more important that I do well in school than have a tidy bedroom.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Times New Roman" panose="02020603050405020304" pitchFamily="18" charset="0"/>
              </a:rPr>
              <a:t>Secondly</a:t>
            </a:r>
            <a:r>
              <a:rPr kumimoji="0" lang="en-GB" sz="24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Times New Roman" panose="02020603050405020304" pitchFamily="18" charset="0"/>
              </a:rPr>
              <a:t>,</a:t>
            </a:r>
            <a:r>
              <a:rPr kumimoji="0" lang="en-GB" sz="24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 now that I am older, I should be allowed to keep my bedroom how I </a:t>
            </a:r>
            <a:r>
              <a:rPr kumimoji="0" lang="en-GB" sz="2400" b="0" i="1" u="none" strike="noStrike" kern="1200" cap="none" spc="0" normalizeH="0" baseline="0" noProof="0" dirty="0" smtClean="0">
                <a:ln>
                  <a:noFill/>
                </a:ln>
                <a:solidFill>
                  <a:prstClr val="black"/>
                </a:solidFill>
                <a:effectLst/>
                <a:uLnTx/>
                <a:uFillTx/>
                <a:latin typeface="Calibri"/>
                <a:ea typeface="+mn-ea"/>
                <a:cs typeface="Times New Roman" panose="02020603050405020304" pitchFamily="18" charset="0"/>
              </a:rPr>
              <a:t>wish. </a:t>
            </a:r>
            <a:r>
              <a:rPr kumimoji="0" lang="en-GB" sz="24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It is important to give young people the chance to make their own choices; I like my bedroom messy.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Times New Roman" panose="02020603050405020304" pitchFamily="18" charset="0"/>
              </a:rPr>
              <a:t>Lastly</a:t>
            </a:r>
            <a:r>
              <a:rPr kumimoji="0" lang="en-GB" sz="24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Times New Roman" panose="02020603050405020304" pitchFamily="18" charset="0"/>
              </a:rPr>
              <a:t>,</a:t>
            </a:r>
            <a:r>
              <a:rPr kumimoji="0" lang="en-GB" sz="24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 it was not me that made the mess in my room. It was tidy before my little brother went in there; he should be the one to tidy it.</a:t>
            </a:r>
            <a:endParaRPr kumimoji="0" lang="en-GB" sz="2400" b="0" i="1" u="none" strike="noStrike" kern="1200" cap="none" spc="0" normalizeH="0" baseline="0" noProof="0" dirty="0">
              <a:ln>
                <a:noFill/>
              </a:ln>
              <a:solidFill>
                <a:prstClr val="black"/>
              </a:solidFill>
              <a:effectLst/>
              <a:uLnTx/>
              <a:uFillTx/>
              <a:latin typeface="Calibri"/>
              <a:ea typeface="+mn-ea"/>
              <a:cs typeface="+mn-cs"/>
            </a:endParaRPr>
          </a:p>
        </p:txBody>
      </p:sp>
      <p:sp>
        <p:nvSpPr>
          <p:cNvPr id="6" name="TextBox 5"/>
          <p:cNvSpPr txBox="1"/>
          <p:nvPr/>
        </p:nvSpPr>
        <p:spPr>
          <a:xfrm>
            <a:off x="887783" y="5104343"/>
            <a:ext cx="1037891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Each </a:t>
            </a:r>
            <a:r>
              <a:rPr kumimoji="0" lang="en-GB" sz="2400" b="1"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a:ea typeface="+mn-ea"/>
                <a:cs typeface="+mn-cs"/>
              </a:rPr>
              <a:t>paragraph</a:t>
            </a: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 gives a different reason.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The </a:t>
            </a:r>
            <a:r>
              <a:rPr kumimoji="0" lang="en-GB" sz="2400" b="0" i="1"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Calibri"/>
                <a:ea typeface="+mn-ea"/>
                <a:cs typeface="+mn-cs"/>
              </a:rPr>
              <a:t>adverbials</a:t>
            </a: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 link the paragraphs, ordering the points.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The reader is guided from one paragraph to the next using</a:t>
            </a:r>
            <a:r>
              <a:rPr kumimoji="0" lang="en-GB" sz="2400" b="1" i="1" u="none" strike="noStrike" kern="1200" cap="none" spc="0" normalizeH="0" baseline="0" noProof="0" dirty="0">
                <a:ln>
                  <a:noFill/>
                </a:ln>
                <a:solidFill>
                  <a:srgbClr val="4472C4">
                    <a:lumMod val="75000"/>
                  </a:srgbClr>
                </a:solidFill>
                <a:effectLst/>
                <a:uLnTx/>
                <a:uFillTx/>
                <a:latin typeface="Calibri"/>
                <a:ea typeface="+mn-ea"/>
                <a:cs typeface="+mn-cs"/>
              </a:rPr>
              <a:t> </a:t>
            </a:r>
            <a:r>
              <a:rPr kumimoji="0" lang="en-GB" sz="2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number adverbials</a:t>
            </a: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 </a:t>
            </a:r>
          </a:p>
        </p:txBody>
      </p:sp>
      <p:sp>
        <p:nvSpPr>
          <p:cNvPr id="9" name="Rounded Rectangular Callout 8"/>
          <p:cNvSpPr/>
          <p:nvPr/>
        </p:nvSpPr>
        <p:spPr>
          <a:xfrm rot="10800000" flipV="1">
            <a:off x="1145222" y="735069"/>
            <a:ext cx="2131825" cy="604502"/>
          </a:xfrm>
          <a:prstGeom prst="wedgeRoundRectCallout">
            <a:avLst>
              <a:gd name="adj1" fmla="val 20749"/>
              <a:gd name="adj2" fmla="val 142587"/>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Spot the </a:t>
            </a:r>
            <a:r>
              <a:rPr kumimoji="0" lang="en-GB"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mn-cs"/>
              </a:rPr>
              <a:t>punctuation.</a:t>
            </a:r>
          </a:p>
        </p:txBody>
      </p:sp>
      <p:sp>
        <p:nvSpPr>
          <p:cNvPr id="10" name="TextBox 9"/>
          <p:cNvSpPr txBox="1"/>
          <p:nvPr/>
        </p:nvSpPr>
        <p:spPr>
          <a:xfrm>
            <a:off x="10277792" y="542155"/>
            <a:ext cx="128480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Answers</a:t>
            </a:r>
          </a:p>
        </p:txBody>
      </p:sp>
    </p:spTree>
    <p:extLst>
      <p:ext uri="{BB962C8B-B14F-4D97-AF65-F5344CB8AC3E}">
        <p14:creationId xmlns:p14="http://schemas.microsoft.com/office/powerpoint/2010/main" val="637910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582E3F0B451F429F9F329D40B1CC70" ma:contentTypeVersion="8" ma:contentTypeDescription="Create a new document." ma:contentTypeScope="" ma:versionID="dff8ab6ae558bf8cafb4403981805f2f">
  <xsd:schema xmlns:xsd="http://www.w3.org/2001/XMLSchema" xmlns:xs="http://www.w3.org/2001/XMLSchema" xmlns:p="http://schemas.microsoft.com/office/2006/metadata/properties" xmlns:ns2="43fe4aeb-1f48-488d-80a1-725046893158" targetNamespace="http://schemas.microsoft.com/office/2006/metadata/properties" ma:root="true" ma:fieldsID="0511cc535590a5ebf5ab716b2ffe4f75" ns2:_="">
    <xsd:import namespace="43fe4aeb-1f48-488d-80a1-72504689315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fe4aeb-1f48-488d-80a1-725046893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D3D5923-8302-43DE-B34A-3EAFE60F364F}"/>
</file>

<file path=customXml/itemProps2.xml><?xml version="1.0" encoding="utf-8"?>
<ds:datastoreItem xmlns:ds="http://schemas.openxmlformats.org/officeDocument/2006/customXml" ds:itemID="{81150F2C-F487-4C60-99AB-6739778590E9}"/>
</file>

<file path=customXml/itemProps3.xml><?xml version="1.0" encoding="utf-8"?>
<ds:datastoreItem xmlns:ds="http://schemas.openxmlformats.org/officeDocument/2006/customXml" ds:itemID="{DAE1B4B6-493A-44B5-A966-FFF85FB011BF}"/>
</file>

<file path=docProps/app.xml><?xml version="1.0" encoding="utf-8"?>
<Properties xmlns="http://schemas.openxmlformats.org/officeDocument/2006/extended-properties" xmlns:vt="http://schemas.openxmlformats.org/officeDocument/2006/docPropsVTypes">
  <TotalTime>1213</TotalTime>
  <Words>1887</Words>
  <Application>Microsoft Office PowerPoint</Application>
  <PresentationFormat>Widescreen</PresentationFormat>
  <Paragraphs>262</Paragraphs>
  <Slides>31</Slides>
  <Notes>23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31</vt:i4>
      </vt:variant>
    </vt:vector>
  </HeadingPairs>
  <TitlesOfParts>
    <vt:vector size="37" baseType="lpstr">
      <vt:lpstr>Arial</vt:lpstr>
      <vt:lpstr>Calibri</vt:lpstr>
      <vt:lpstr>Calibri Light</vt:lpstr>
      <vt:lpstr>Times New Roman</vt:lpstr>
      <vt:lpstr>Office Theme</vt:lpstr>
      <vt:lpstr>1_Office Theme</vt:lpstr>
      <vt:lpstr>PowerPoint Presentation</vt:lpstr>
      <vt:lpstr>Linking ideas between paragraphs </vt:lpstr>
      <vt:lpstr>PowerPoint Presentation</vt:lpstr>
      <vt:lpstr>What is Cohesion?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Thomas Russell Junior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CMurfin</dc:creator>
  <cp:lastModifiedBy>CMurfin</cp:lastModifiedBy>
  <cp:revision>16</cp:revision>
  <dcterms:created xsi:type="dcterms:W3CDTF">2021-02-09T16:52:26Z</dcterms:created>
  <dcterms:modified xsi:type="dcterms:W3CDTF">2021-02-24T14:25:34Z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0x01010079582E3F0B451F429F9F329D40B1CC70</vt:lpwstr>
  </property>
</Properties>
</file>