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4" r:id="rId3"/>
    <p:sldId id="265" r:id="rId4"/>
    <p:sldId id="266" r:id="rId5"/>
    <p:sldId id="270" r:id="rId6"/>
    <p:sldId id="271" r:id="rId7"/>
    <p:sldId id="272" r:id="rId8"/>
    <p:sldId id="273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384" y="6196014"/>
            <a:ext cx="768349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680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1" y="5734051"/>
            <a:ext cx="768349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734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9191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670985" y="2930526"/>
            <a:ext cx="10850033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3"/>
          <p:cNvSpPr/>
          <p:nvPr userDrawn="1"/>
        </p:nvSpPr>
        <p:spPr bwMode="auto">
          <a:xfrm>
            <a:off x="670985" y="512764"/>
            <a:ext cx="10850033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838200" y="3071813"/>
            <a:ext cx="105156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838200" y="735013"/>
            <a:ext cx="105156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/>
          <p:cNvSpPr txBox="1">
            <a:spLocks/>
          </p:cNvSpPr>
          <p:nvPr userDrawn="1"/>
        </p:nvSpPr>
        <p:spPr>
          <a:xfrm>
            <a:off x="838200" y="3467100"/>
            <a:ext cx="105156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sz="1800" dirty="0">
                <a:latin typeface="Twinkl" pitchFamily="50" charset="0"/>
              </a:rPr>
              <a:t>Statement 1 Lorem ipsum </a:t>
            </a:r>
            <a:r>
              <a:rPr lang="en-GB" sz="1800" dirty="0" err="1">
                <a:latin typeface="Twinkl" pitchFamily="50" charset="0"/>
              </a:rPr>
              <a:t>dolor</a:t>
            </a:r>
            <a:r>
              <a:rPr lang="en-GB" sz="1800" dirty="0">
                <a:latin typeface="Twinkl" pitchFamily="50" charset="0"/>
              </a:rPr>
              <a:t> sit </a:t>
            </a:r>
            <a:r>
              <a:rPr lang="en-GB" sz="1800" dirty="0" err="1">
                <a:latin typeface="Twinkl" pitchFamily="50" charset="0"/>
              </a:rPr>
              <a:t>amet</a:t>
            </a:r>
            <a:r>
              <a:rPr lang="en-GB" sz="1800" dirty="0">
                <a:latin typeface="Twinkl" pitchFamily="50" charset="0"/>
              </a:rPr>
              <a:t>, </a:t>
            </a:r>
            <a:r>
              <a:rPr lang="en-GB" sz="1800" dirty="0" err="1">
                <a:latin typeface="Twinkl" pitchFamily="50" charset="0"/>
              </a:rPr>
              <a:t>consectetur</a:t>
            </a:r>
            <a:r>
              <a:rPr lang="en-GB" sz="1800" dirty="0">
                <a:latin typeface="Twinkl" pitchFamily="50" charset="0"/>
              </a:rPr>
              <a:t> </a:t>
            </a:r>
            <a:r>
              <a:rPr lang="en-GB" sz="1800" dirty="0" err="1">
                <a:latin typeface="Twinkl" pitchFamily="50" charset="0"/>
              </a:rPr>
              <a:t>adipiscing</a:t>
            </a:r>
            <a:r>
              <a:rPr lang="en-GB" sz="1800" dirty="0">
                <a:latin typeface="Twinkl" pitchFamily="50" charset="0"/>
              </a:rPr>
              <a:t> </a:t>
            </a:r>
            <a:r>
              <a:rPr lang="en-GB" sz="1800" dirty="0" err="1">
                <a:latin typeface="Twinkl" pitchFamily="50" charset="0"/>
              </a:rPr>
              <a:t>elit</a:t>
            </a:r>
            <a:r>
              <a:rPr lang="en-GB" sz="1800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sz="1800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1600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838200" y="1127760"/>
            <a:ext cx="105156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r>
              <a:rPr lang="en-GB" dirty="0"/>
              <a:t>Statement 1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  <a:p>
            <a:r>
              <a:rPr lang="en-GB" dirty="0"/>
              <a:t>Statement 2</a:t>
            </a:r>
          </a:p>
          <a:p>
            <a:pPr lvl="1"/>
            <a:r>
              <a:rPr lang="en-GB" dirty="0"/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4141304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384" y="6196014"/>
            <a:ext cx="768349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7969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4051" y="695325"/>
            <a:ext cx="10883900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54051" y="1957388"/>
            <a:ext cx="10883900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2193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</a:t>
            </a:r>
            <a:r>
              <a:rPr lang="en-GB" sz="5400" i="1" dirty="0" smtClean="0"/>
              <a:t>Four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967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0"/>
            <a:ext cx="9203748" cy="692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14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54" y="0"/>
            <a:ext cx="9185563" cy="687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1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20"/>
          <p:cNvSpPr>
            <a:spLocks noGrp="1"/>
          </p:cNvSpPr>
          <p:nvPr>
            <p:ph type="title"/>
          </p:nvPr>
        </p:nvSpPr>
        <p:spPr>
          <a:xfrm>
            <a:off x="1981201" y="479426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Synonyms: The Rules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79650" y="1427163"/>
            <a:ext cx="7632700" cy="811212"/>
          </a:xfrm>
          <a:prstGeom prst="roundRect">
            <a:avLst>
              <a:gd name="adj" fmla="val 0"/>
            </a:avLst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A synonym is a word that has the same (or nearly the same) meaning as another word in the same language.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279650" y="2392364"/>
            <a:ext cx="7632700" cy="47148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Can you think of some synonyms for ‘fantastic’?</a:t>
            </a:r>
          </a:p>
        </p:txBody>
      </p:sp>
      <p:sp>
        <p:nvSpPr>
          <p:cNvPr id="9" name="Oval 8"/>
          <p:cNvSpPr/>
          <p:nvPr/>
        </p:nvSpPr>
        <p:spPr>
          <a:xfrm>
            <a:off x="2498726" y="3032125"/>
            <a:ext cx="1927225" cy="793750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amazing</a:t>
            </a:r>
          </a:p>
        </p:txBody>
      </p:sp>
      <p:sp>
        <p:nvSpPr>
          <p:cNvPr id="10" name="Oval 9"/>
          <p:cNvSpPr/>
          <p:nvPr/>
        </p:nvSpPr>
        <p:spPr>
          <a:xfrm>
            <a:off x="5132389" y="3032125"/>
            <a:ext cx="1927225" cy="793750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incredible</a:t>
            </a:r>
          </a:p>
        </p:txBody>
      </p:sp>
      <p:sp>
        <p:nvSpPr>
          <p:cNvPr id="11" name="Oval 10"/>
          <p:cNvSpPr/>
          <p:nvPr/>
        </p:nvSpPr>
        <p:spPr>
          <a:xfrm>
            <a:off x="7624763" y="5145089"/>
            <a:ext cx="1928812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dirty="0">
                <a:solidFill>
                  <a:prstClr val="white"/>
                </a:solidFill>
                <a:latin typeface="Twinkl"/>
              </a:rPr>
              <a:t>unbelievable</a:t>
            </a:r>
          </a:p>
        </p:txBody>
      </p:sp>
      <p:sp>
        <p:nvSpPr>
          <p:cNvPr id="12" name="Oval 11"/>
          <p:cNvSpPr/>
          <p:nvPr/>
        </p:nvSpPr>
        <p:spPr>
          <a:xfrm>
            <a:off x="3743326" y="4087814"/>
            <a:ext cx="1928813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fabulous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1" y="4087814"/>
            <a:ext cx="1928813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wonderful</a:t>
            </a:r>
          </a:p>
        </p:txBody>
      </p:sp>
      <p:sp>
        <p:nvSpPr>
          <p:cNvPr id="14" name="Oval 13"/>
          <p:cNvSpPr/>
          <p:nvPr/>
        </p:nvSpPr>
        <p:spPr>
          <a:xfrm>
            <a:off x="2498726" y="5145089"/>
            <a:ext cx="1927225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astonishing</a:t>
            </a:r>
          </a:p>
        </p:txBody>
      </p:sp>
      <p:sp>
        <p:nvSpPr>
          <p:cNvPr id="15" name="Oval 14"/>
          <p:cNvSpPr/>
          <p:nvPr/>
        </p:nvSpPr>
        <p:spPr>
          <a:xfrm>
            <a:off x="5132389" y="5145089"/>
            <a:ext cx="1927225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astounding</a:t>
            </a:r>
          </a:p>
        </p:txBody>
      </p:sp>
      <p:pic>
        <p:nvPicPr>
          <p:cNvPr id="1025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49" b="18620"/>
          <a:stretch>
            <a:fillRect/>
          </a:stretch>
        </p:blipFill>
        <p:spPr bwMode="auto">
          <a:xfrm>
            <a:off x="8588376" y="3067050"/>
            <a:ext cx="20796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420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0"/>
          <p:cNvSpPr>
            <a:spLocks noGrp="1"/>
          </p:cNvSpPr>
          <p:nvPr>
            <p:ph type="title"/>
          </p:nvPr>
        </p:nvSpPr>
        <p:spPr>
          <a:xfrm>
            <a:off x="1981201" y="479426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Synonyms: The Rules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70"/>
          <a:stretch>
            <a:fillRect/>
          </a:stretch>
        </p:blipFill>
        <p:spPr bwMode="auto">
          <a:xfrm>
            <a:off x="7756525" y="3336925"/>
            <a:ext cx="1957388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2287588" y="1400176"/>
            <a:ext cx="7632700" cy="1203325"/>
          </a:xfrm>
          <a:prstGeom prst="roundRect">
            <a:avLst>
              <a:gd name="adj" fmla="val 0"/>
            </a:avLst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Choosing effective synonyms can make your writing more precise and interesting. Even synonyms have shades of meaning - you need to pick the most appropriate synonym to fit the meaning of your sentence.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063750" y="2682875"/>
            <a:ext cx="8064500" cy="47148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Look at these synonyms of ‘happy’ - which one fits best in these sentences?</a:t>
            </a:r>
          </a:p>
        </p:txBody>
      </p:sp>
      <p:sp>
        <p:nvSpPr>
          <p:cNvPr id="19" name="Oval 18"/>
          <p:cNvSpPr/>
          <p:nvPr/>
        </p:nvSpPr>
        <p:spPr>
          <a:xfrm>
            <a:off x="2287588" y="3298825"/>
            <a:ext cx="1928812" cy="795338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pleased</a:t>
            </a:r>
          </a:p>
        </p:txBody>
      </p:sp>
      <p:sp>
        <p:nvSpPr>
          <p:cNvPr id="20" name="Oval 19"/>
          <p:cNvSpPr/>
          <p:nvPr/>
        </p:nvSpPr>
        <p:spPr>
          <a:xfrm>
            <a:off x="4092576" y="3695700"/>
            <a:ext cx="1928813" cy="795338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overjoyed</a:t>
            </a:r>
          </a:p>
        </p:txBody>
      </p:sp>
      <p:sp>
        <p:nvSpPr>
          <p:cNvPr id="22" name="Oval 21"/>
          <p:cNvSpPr/>
          <p:nvPr/>
        </p:nvSpPr>
        <p:spPr>
          <a:xfrm>
            <a:off x="5951539" y="3303589"/>
            <a:ext cx="1927225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delighted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2287588" y="4703764"/>
            <a:ext cx="7632700" cy="1355725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88C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Zoe was ______ that she got full marks in her test.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Dennis was ______ that his team had made it to the final.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With shaky hands, the ________ lady held her jackpot-winning lottery ticket up in the air.</a:t>
            </a:r>
          </a:p>
        </p:txBody>
      </p:sp>
    </p:spTree>
    <p:extLst>
      <p:ext uri="{BB962C8B-B14F-4D97-AF65-F5344CB8AC3E}">
        <p14:creationId xmlns:p14="http://schemas.microsoft.com/office/powerpoint/2010/main" val="58288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981201" y="479426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mtClean="0"/>
              <a:t>Antonyms: The Rules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287588" y="1400176"/>
            <a:ext cx="7632700" cy="525463"/>
          </a:xfrm>
          <a:prstGeom prst="roundRect">
            <a:avLst>
              <a:gd name="adj" fmla="val 0"/>
            </a:avLst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An antonym is a word which has the opposite meaning of another word.</a:t>
            </a:r>
          </a:p>
        </p:txBody>
      </p:sp>
      <p:sp>
        <p:nvSpPr>
          <p:cNvPr id="4" name="Oval 3"/>
          <p:cNvSpPr/>
          <p:nvPr/>
        </p:nvSpPr>
        <p:spPr>
          <a:xfrm>
            <a:off x="2287588" y="3208339"/>
            <a:ext cx="1928812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fast</a:t>
            </a:r>
          </a:p>
        </p:txBody>
      </p:sp>
      <p:sp>
        <p:nvSpPr>
          <p:cNvPr id="5" name="Oval 4"/>
          <p:cNvSpPr/>
          <p:nvPr/>
        </p:nvSpPr>
        <p:spPr>
          <a:xfrm>
            <a:off x="7991476" y="3208339"/>
            <a:ext cx="1928813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light</a:t>
            </a:r>
          </a:p>
        </p:txBody>
      </p:sp>
      <p:sp>
        <p:nvSpPr>
          <p:cNvPr id="6" name="Oval 5"/>
          <p:cNvSpPr/>
          <p:nvPr/>
        </p:nvSpPr>
        <p:spPr>
          <a:xfrm>
            <a:off x="2289176" y="5256214"/>
            <a:ext cx="1928813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slow</a:t>
            </a:r>
          </a:p>
        </p:txBody>
      </p:sp>
      <p:sp>
        <p:nvSpPr>
          <p:cNvPr id="7" name="Oval 6"/>
          <p:cNvSpPr/>
          <p:nvPr/>
        </p:nvSpPr>
        <p:spPr>
          <a:xfrm>
            <a:off x="5130801" y="3208339"/>
            <a:ext cx="1928813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hot</a:t>
            </a:r>
          </a:p>
        </p:txBody>
      </p:sp>
      <p:sp>
        <p:nvSpPr>
          <p:cNvPr id="8" name="Oval 7"/>
          <p:cNvSpPr/>
          <p:nvPr/>
        </p:nvSpPr>
        <p:spPr>
          <a:xfrm>
            <a:off x="5132389" y="5256214"/>
            <a:ext cx="1927225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cold</a:t>
            </a:r>
          </a:p>
        </p:txBody>
      </p:sp>
      <p:sp>
        <p:nvSpPr>
          <p:cNvPr id="9" name="Oval 8"/>
          <p:cNvSpPr/>
          <p:nvPr/>
        </p:nvSpPr>
        <p:spPr>
          <a:xfrm>
            <a:off x="7991476" y="5256214"/>
            <a:ext cx="1928813" cy="795337"/>
          </a:xfrm>
          <a:prstGeom prst="ellipse">
            <a:avLst/>
          </a:prstGeom>
          <a:solidFill>
            <a:srgbClr val="21A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prstClr val="white"/>
                </a:solidFill>
                <a:latin typeface="Twinkl"/>
              </a:rPr>
              <a:t>dark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89" y="2700338"/>
            <a:ext cx="1938337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139" y="4649788"/>
            <a:ext cx="1584325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939" y="2263775"/>
            <a:ext cx="669925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150" y="2286001"/>
            <a:ext cx="846138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75" y="4449763"/>
            <a:ext cx="1619250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101" y="4260851"/>
            <a:ext cx="8540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56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981201" y="452438"/>
            <a:ext cx="8220075" cy="995362"/>
          </a:xfrm>
        </p:spPr>
        <p:txBody>
          <a:bodyPr/>
          <a:lstStyle/>
          <a:p>
            <a:pPr eaLnBrk="1" hangingPunct="1"/>
            <a:r>
              <a:rPr lang="en-GB" altLang="en-US" sz="3200"/>
              <a:t>Synonyms and Antonyms: The Tricky Bits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279650" y="1331913"/>
            <a:ext cx="7632700" cy="5905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The trickiest part of synonyms and antonyms is probably remembering which is which! See if these rhymes help...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279650" y="2078039"/>
            <a:ext cx="4008438" cy="4014787"/>
          </a:xfrm>
          <a:prstGeom prst="roundRect">
            <a:avLst>
              <a:gd name="adj" fmla="val 0"/>
            </a:avLst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Synonyms almost the same, 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Synonyms almost the same,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Come, let's play a matching game. 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Sing two words that mean the same. 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endParaRPr lang="en-GB" sz="800" dirty="0">
              <a:solidFill>
                <a:srgbClr val="1C1C1C"/>
              </a:solidFill>
              <a:latin typeface="Twinkl"/>
            </a:endParaRP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When I'm happy, I am glad.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When I'm naughty, I am bad. 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If it's large, it's also big. 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A hog is also called a pig.</a:t>
            </a:r>
          </a:p>
          <a:p>
            <a:pPr algn="ctr">
              <a:defRPr/>
            </a:pPr>
            <a:endParaRPr lang="en-GB" sz="800" dirty="0">
              <a:solidFill>
                <a:srgbClr val="1C1C1C"/>
              </a:solidFill>
              <a:latin typeface="Twinkl"/>
            </a:endParaRP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See me hurry, See me rush. 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To be quiet means to hush.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If I want, I also wish. </a:t>
            </a: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A plastic bowl is still a dish.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43664" y="2078039"/>
            <a:ext cx="3468687" cy="4014787"/>
          </a:xfrm>
          <a:prstGeom prst="roundRect">
            <a:avLst>
              <a:gd name="adj" fmla="val 0"/>
            </a:avLst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anchor="ctr"/>
          <a:lstStyle/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Antonyms are opposites.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Left, right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In, out</a:t>
            </a:r>
          </a:p>
          <a:p>
            <a:pPr algn="ctr">
              <a:defRPr/>
            </a:pPr>
            <a:endParaRPr lang="en-GB" sz="800" dirty="0">
              <a:solidFill>
                <a:srgbClr val="1C1C1C"/>
              </a:solidFill>
              <a:latin typeface="Twinkl"/>
            </a:endParaRPr>
          </a:p>
          <a:p>
            <a:pPr algn="ctr">
              <a:defRPr/>
            </a:pPr>
            <a:r>
              <a:rPr lang="en-GB" dirty="0">
                <a:solidFill>
                  <a:srgbClr val="1C1C1C"/>
                </a:solidFill>
                <a:latin typeface="Twinkl"/>
              </a:rPr>
              <a:t>Antonyms are opposites.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Fast, slow,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Whisper, shout</a:t>
            </a:r>
          </a:p>
          <a:p>
            <a:pPr algn="ctr">
              <a:defRPr/>
            </a:pPr>
            <a:r>
              <a:rPr lang="en-GB" sz="800" dirty="0">
                <a:solidFill>
                  <a:srgbClr val="1C1C1C"/>
                </a:solidFill>
                <a:latin typeface="Twinkl"/>
              </a:rPr>
              <a:t/>
            </a:r>
            <a:br>
              <a:rPr lang="en-GB" sz="800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Young, old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Hot, cold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Yes, no</a:t>
            </a:r>
            <a:br>
              <a:rPr lang="en-GB" dirty="0">
                <a:solidFill>
                  <a:srgbClr val="1C1C1C"/>
                </a:solidFill>
                <a:latin typeface="Twinkl"/>
              </a:rPr>
            </a:br>
            <a:r>
              <a:rPr lang="en-GB" dirty="0">
                <a:solidFill>
                  <a:srgbClr val="1C1C1C"/>
                </a:solidFill>
                <a:latin typeface="Twinkl"/>
              </a:rPr>
              <a:t>Stop, go!</a:t>
            </a:r>
          </a:p>
          <a:p>
            <a:pPr algn="ctr">
              <a:defRPr/>
            </a:pPr>
            <a:endParaRPr lang="en-GB" dirty="0">
              <a:solidFill>
                <a:srgbClr val="1C1C1C"/>
              </a:solidFill>
              <a:latin typeface="Twinkl"/>
            </a:endParaRPr>
          </a:p>
          <a:p>
            <a:pPr algn="ctr">
              <a:defRPr/>
            </a:pPr>
            <a:r>
              <a:rPr lang="en-GB" sz="1400" dirty="0">
                <a:solidFill>
                  <a:srgbClr val="1C1C1C"/>
                </a:solidFill>
                <a:latin typeface="Twinkl"/>
              </a:rPr>
              <a:t>(To the tune of Hush Little Baby)</a:t>
            </a:r>
          </a:p>
        </p:txBody>
      </p:sp>
    </p:spTree>
    <p:extLst>
      <p:ext uri="{BB962C8B-B14F-4D97-AF65-F5344CB8AC3E}">
        <p14:creationId xmlns:p14="http://schemas.microsoft.com/office/powerpoint/2010/main" val="149001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1"/>
            <a:ext cx="9240982" cy="697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0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2" ma:contentTypeDescription="Create a new document." ma:contentTypeScope="" ma:versionID="e499d92c5c79f407f2123e0fa7c8017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adc8e72bfa5a4f6ca800327ae8a5fbe3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B6C56-7A2D-4628-8250-8BCD360FFE7C}"/>
</file>

<file path=customXml/itemProps2.xml><?xml version="1.0" encoding="utf-8"?>
<ds:datastoreItem xmlns:ds="http://schemas.openxmlformats.org/officeDocument/2006/customXml" ds:itemID="{3E48F285-65EF-4470-B69A-7AE69055E908}"/>
</file>

<file path=customXml/itemProps3.xml><?xml version="1.0" encoding="utf-8"?>
<ds:datastoreItem xmlns:ds="http://schemas.openxmlformats.org/officeDocument/2006/customXml" ds:itemID="{2573CF0A-7163-4D6C-ACA7-A569AFE7E3F1}"/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351</Words>
  <Application>Microsoft Office PowerPoint</Application>
  <PresentationFormat>Widescreen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Sassoon Infant Rg</vt:lpstr>
      <vt:lpstr>Twinkl</vt:lpstr>
      <vt:lpstr>Twinkl SemiBold</vt:lpstr>
      <vt:lpstr>Office Theme</vt:lpstr>
      <vt:lpstr>1_Office Theme</vt:lpstr>
      <vt:lpstr>PowerPoint Presentation</vt:lpstr>
      <vt:lpstr>PowerPoint Presentation</vt:lpstr>
      <vt:lpstr>PowerPoint Presentation</vt:lpstr>
      <vt:lpstr>Synonyms: The Rules</vt:lpstr>
      <vt:lpstr>Synonyms: The Rules</vt:lpstr>
      <vt:lpstr>Antonyms: The Rules</vt:lpstr>
      <vt:lpstr>Synonyms and Antonyms: The Tricky Bits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15</cp:revision>
  <dcterms:created xsi:type="dcterms:W3CDTF">2017-06-13T10:14:11Z</dcterms:created>
  <dcterms:modified xsi:type="dcterms:W3CDTF">2021-01-07T21:07:48Z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