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8" r:id="rId2"/>
    <p:sldId id="292" r:id="rId3"/>
    <p:sldId id="293" r:id="rId4"/>
    <p:sldId id="298" r:id="rId5"/>
    <p:sldId id="279" r:id="rId6"/>
    <p:sldId id="289" r:id="rId7"/>
    <p:sldId id="290" r:id="rId8"/>
    <p:sldId id="294" r:id="rId9"/>
    <p:sldId id="291" r:id="rId10"/>
    <p:sldId id="282" r:id="rId11"/>
    <p:sldId id="284" r:id="rId12"/>
    <p:sldId id="288" r:id="rId13"/>
    <p:sldId id="296" r:id="rId14"/>
    <p:sldId id="297" r:id="rId15"/>
    <p:sldId id="295" r:id="rId16"/>
  </p:sldIdLst>
  <p:sldSz cx="9144000" cy="6858000" type="screen4x3"/>
  <p:notesSz cx="6858000" cy="9144000"/>
  <p:embeddedFontLst>
    <p:embeddedFont>
      <p:font typeface="Kalam" panose="020B0604020202020204" charset="0"/>
      <p:regular r:id="rId19"/>
    </p:embeddedFont>
    <p:embeddedFont>
      <p:font typeface="Twinkl" panose="020B0604020202020204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32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72" userDrawn="1">
          <p15:clr>
            <a:srgbClr val="A4A3A4"/>
          </p15:clr>
        </p15:guide>
        <p15:guide id="10" orient="horz" pos="3816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9EB"/>
    <a:srgbClr val="18A0DB"/>
    <a:srgbClr val="2DB6BC"/>
    <a:srgbClr val="FFC000"/>
    <a:srgbClr val="D60033"/>
    <a:srgbClr val="CC0000"/>
    <a:srgbClr val="008F92"/>
    <a:srgbClr val="009285"/>
    <a:srgbClr val="87BD31"/>
    <a:srgbClr val="007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5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90" y="90"/>
      </p:cViewPr>
      <p:guideLst>
        <p:guide orient="horz" pos="2137"/>
        <p:guide pos="2880"/>
        <p:guide pos="340"/>
        <p:guide orient="horz" pos="3952"/>
        <p:guide pos="5420"/>
        <p:guide orient="horz" pos="332"/>
        <p:guide pos="476"/>
        <p:guide orient="horz" pos="472"/>
        <p:guide orient="horz" pos="3816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www.twinkl.co.uk/resources/white-rose-maths-resources/year-5-white-rose-maths-resources-key-stage-1-year-1-year-2/spring-block-1-multiplication-and-division-year-5-white-rose-maths-supporting-resources-key-stage-1" TargetMode="External"/><Relationship Id="rId4" Type="http://schemas.openxmlformats.org/officeDocument/2006/relationships/hyperlink" Target="https://www.twinkl.co.uk/resources/white-rose-maths-resources/year-5-white-rose-maths-resources-key-stage-1-year-1-year-2/autumn-block-3-statistics-year-5-white-rose-maths-resources-key-stage-1-year-1-year-2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www.twinkl.co.uk/resources/white-rose-maths-resources/year-5-white-rose-maths-resources-key-stage-1-year-1-year-2/spring-block-1-multiplication-and-division-year-5-white-rose-maths-supporting-resources-key-stage-1" TargetMode="External"/><Relationship Id="rId4" Type="http://schemas.openxmlformats.org/officeDocument/2006/relationships/hyperlink" Target="https://www.twinkl.co.uk/resources/white-rose-maths-resources/year-5-white-rose-maths-resources-key-stage-1-year-1-year-2/autumn-block-3-statistics-year-5-white-rose-maths-resources-key-stage-1-year-1-year-2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394855" y="5763277"/>
            <a:ext cx="1005840" cy="723207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Rectangle 4">
            <a:hlinkClick r:id="rId5"/>
          </p:cNvPr>
          <p:cNvSpPr/>
          <p:nvPr userDrawn="1"/>
        </p:nvSpPr>
        <p:spPr>
          <a:xfrm>
            <a:off x="304800" y="5758248"/>
            <a:ext cx="1194486" cy="716692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  <p:sp>
        <p:nvSpPr>
          <p:cNvPr id="4" name="Rectangle 3">
            <a:hlinkClick r:id="rId4"/>
          </p:cNvPr>
          <p:cNvSpPr/>
          <p:nvPr userDrawn="1"/>
        </p:nvSpPr>
        <p:spPr>
          <a:xfrm>
            <a:off x="4069080" y="3067397"/>
            <a:ext cx="1005840" cy="723207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Rectangle 4">
            <a:hlinkClick r:id="rId5"/>
          </p:cNvPr>
          <p:cNvSpPr/>
          <p:nvPr userDrawn="1"/>
        </p:nvSpPr>
        <p:spPr>
          <a:xfrm>
            <a:off x="3979701" y="3067397"/>
            <a:ext cx="1194486" cy="716692"/>
          </a:xfrm>
          <a:prstGeom prst="rect">
            <a:avLst/>
          </a:prstGeom>
          <a:solidFill>
            <a:schemeClr val="bg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4" name="Content Placeholder 15"/>
          <p:cNvSpPr txBox="1">
            <a:spLocks/>
          </p:cNvSpPr>
          <p:nvPr/>
        </p:nvSpPr>
        <p:spPr>
          <a:xfrm>
            <a:off x="755650" y="1127759"/>
            <a:ext cx="7632700" cy="1823987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Twinkl" pitchFamily="50" charset="0"/>
                <a:ea typeface="Twinkl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Twinkl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Twinkl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 smtClean="0"/>
              <a:t>25.1.21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  <a:p>
            <a:r>
              <a:rPr lang="en-GB" dirty="0"/>
              <a:t>LO: Use short multiplication to multiply 4-digit by 1-digit numbers.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93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143249" y="1253850"/>
            <a:ext cx="4869657" cy="48707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88900" dist="508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69276" y="702863"/>
            <a:ext cx="1063301" cy="355276"/>
          </a:xfrm>
          <a:prstGeom prst="rect">
            <a:avLst/>
          </a:prstGeom>
          <a:solidFill>
            <a:srgbClr val="007AC3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 smtClean="0">
                <a:solidFill>
                  <a:schemeClr val="bg1"/>
                </a:solidFill>
              </a:rPr>
              <a:t>Deeper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3692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70866"/>
              </p:ext>
            </p:extLst>
          </p:nvPr>
        </p:nvGraphicFramePr>
        <p:xfrm>
          <a:off x="3205550" y="1313213"/>
          <a:ext cx="4752000" cy="475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6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8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baseline="3000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b="1" baseline="3000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baseline="30000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b="1" baseline="3000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0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baseline="30000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b="1" baseline="3000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47700" y="1234799"/>
            <a:ext cx="2543175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dirty="0"/>
              <a:t>Can you identify the errors that have been made in these short multiplication calculations?  </a:t>
            </a:r>
            <a:endParaRPr lang="en-GB" dirty="0" smtClean="0"/>
          </a:p>
          <a:p>
            <a:pPr>
              <a:spcAft>
                <a:spcPts val="600"/>
              </a:spcAft>
            </a:pPr>
            <a:r>
              <a:rPr lang="en-GB" dirty="0" smtClean="0"/>
              <a:t>Carry </a:t>
            </a:r>
            <a:r>
              <a:rPr lang="en-GB" dirty="0"/>
              <a:t>out the calculations correctly to </a:t>
            </a:r>
            <a:r>
              <a:rPr lang="en-GB" dirty="0" smtClean="0"/>
              <a:t>find </a:t>
            </a:r>
            <a:r>
              <a:rPr lang="en-GB" dirty="0"/>
              <a:t>the correct products.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382090" y="1260492"/>
            <a:ext cx="2665900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The correct answer </a:t>
            </a:r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is</a:t>
            </a:r>
            <a:b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</a:br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14 </a:t>
            </a:r>
            <a:r>
              <a:rPr lang="en-GB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586.  </a:t>
            </a:r>
            <a:endParaRPr lang="en-GB" dirty="0" smtClean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spc="-30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1 </a:t>
            </a:r>
            <a:r>
              <a:rPr lang="en-GB" spc="-30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× 6 has been recorded as </a:t>
            </a:r>
            <a:r>
              <a:rPr lang="en-GB" spc="-30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1 whereas </a:t>
            </a:r>
            <a:r>
              <a:rPr lang="en-GB" spc="-30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it is </a:t>
            </a:r>
            <a:r>
              <a:rPr lang="en-GB" spc="-30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in </a:t>
            </a:r>
            <a:r>
              <a:rPr lang="en-GB" spc="-30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fact 6.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82090" y="3829852"/>
            <a:ext cx="26659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The correct answer is</a:t>
            </a:r>
            <a:br>
              <a:rPr lang="en-GB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</a:br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10 245.  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GB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The regrouped ten has not been added to the 3 lots of tens to make 4 tens.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" y="3916116"/>
            <a:ext cx="2783763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3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45229" y="1253850"/>
            <a:ext cx="3143251" cy="4870726"/>
            <a:chOff x="3143249" y="1253850"/>
            <a:chExt cx="3143251" cy="4870726"/>
          </a:xfrm>
        </p:grpSpPr>
        <p:sp>
          <p:nvSpPr>
            <p:cNvPr id="12" name="Rectangle 11"/>
            <p:cNvSpPr/>
            <p:nvPr/>
          </p:nvSpPr>
          <p:spPr>
            <a:xfrm>
              <a:off x="3143249" y="1253850"/>
              <a:ext cx="3143251" cy="4870726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effectLst>
              <a:outerShdw blurRad="88900" dist="508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529138" y="1771649"/>
              <a:ext cx="378619" cy="378619"/>
            </a:xfrm>
            <a:prstGeom prst="rect">
              <a:avLst/>
            </a:prstGeom>
            <a:noFill/>
            <a:ln w="19050">
              <a:solidFill>
                <a:srgbClr val="2DB6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095751" y="2638424"/>
              <a:ext cx="378619" cy="378619"/>
            </a:xfrm>
            <a:prstGeom prst="rect">
              <a:avLst/>
            </a:prstGeom>
            <a:noFill/>
            <a:ln w="19050">
              <a:solidFill>
                <a:srgbClr val="2DB6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60053" y="2638424"/>
              <a:ext cx="378619" cy="378619"/>
            </a:xfrm>
            <a:prstGeom prst="rect">
              <a:avLst/>
            </a:prstGeom>
            <a:noFill/>
            <a:ln w="19050">
              <a:solidFill>
                <a:srgbClr val="2DB6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529138" y="3932719"/>
              <a:ext cx="378619" cy="378619"/>
            </a:xfrm>
            <a:prstGeom prst="rect">
              <a:avLst/>
            </a:prstGeom>
            <a:noFill/>
            <a:ln w="19050">
              <a:solidFill>
                <a:srgbClr val="2DB6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095163" y="3932719"/>
              <a:ext cx="378619" cy="378619"/>
            </a:xfrm>
            <a:prstGeom prst="rect">
              <a:avLst/>
            </a:prstGeom>
            <a:noFill/>
            <a:ln w="19050">
              <a:solidFill>
                <a:srgbClr val="2DB6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52433" y="4793779"/>
              <a:ext cx="378619" cy="378619"/>
            </a:xfrm>
            <a:prstGeom prst="rect">
              <a:avLst/>
            </a:prstGeom>
            <a:noFill/>
            <a:ln w="19050">
              <a:solidFill>
                <a:srgbClr val="2DB6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6" name="Straight Connector 5"/>
          <p:cNvCxnSpPr/>
          <p:nvPr/>
        </p:nvCxnSpPr>
        <p:spPr>
          <a:xfrm>
            <a:off x="3209139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250" y="532799"/>
            <a:ext cx="702000" cy="702000"/>
          </a:xfrm>
          <a:prstGeom prst="rect">
            <a:avLst/>
          </a:prstGeom>
        </p:spPr>
      </p:pic>
      <p:sp>
        <p:nvSpPr>
          <p:cNvPr id="75" name="Rectangle 74"/>
          <p:cNvSpPr/>
          <p:nvPr/>
        </p:nvSpPr>
        <p:spPr>
          <a:xfrm>
            <a:off x="3369276" y="702863"/>
            <a:ext cx="1141417" cy="355276"/>
          </a:xfrm>
          <a:prstGeom prst="rect">
            <a:avLst/>
          </a:prstGeom>
          <a:solidFill>
            <a:srgbClr val="00529C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 smtClean="0">
                <a:solidFill>
                  <a:schemeClr val="bg1"/>
                </a:solidFill>
              </a:rPr>
              <a:t>Deepest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>
            <a:off x="33692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47700" y="1234799"/>
            <a:ext cx="2543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Can you identify the missing digits in these calculations?</a:t>
            </a:r>
            <a:endParaRPr lang="en-GB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076149"/>
              </p:ext>
            </p:extLst>
          </p:nvPr>
        </p:nvGraphicFramePr>
        <p:xfrm>
          <a:off x="3807530" y="1313213"/>
          <a:ext cx="3024000" cy="475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6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0</a:t>
                      </a:r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7457">
            <a:off x="7237849" y="1356974"/>
            <a:ext cx="192141" cy="3893820"/>
          </a:xfrm>
          <a:prstGeom prst="rect">
            <a:avLst/>
          </a:prstGeom>
          <a:effectLst>
            <a:outerShdw blurRad="88900" dist="50800" dir="8100000" algn="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59" y="3017043"/>
            <a:ext cx="2596193" cy="337466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150718" y="1788558"/>
            <a:ext cx="359019" cy="37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2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24363" y="2660485"/>
            <a:ext cx="359019" cy="37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9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9452" y="2660484"/>
            <a:ext cx="359019" cy="37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4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09964" y="3949628"/>
            <a:ext cx="359019" cy="37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5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75408" y="3945347"/>
            <a:ext cx="359019" cy="37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0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71832" y="4808237"/>
            <a:ext cx="359019" cy="37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2</a:t>
            </a:r>
            <a:endParaRPr lang="en-GB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62033" y="3088694"/>
            <a:ext cx="3590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baseline="30000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54413" y="5239381"/>
            <a:ext cx="3590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baseline="30000" dirty="0" smtClean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2</a:t>
            </a:r>
            <a:endParaRPr lang="en-GB" b="1" baseline="30000" dirty="0">
              <a:solidFill>
                <a:srgbClr val="00B050"/>
              </a:solidFill>
              <a:latin typeface="Kalam" panose="02000000000000000000" pitchFamily="2" charset="0"/>
              <a:cs typeface="Kalam" panose="02000000000000000000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44927" y="5239381"/>
            <a:ext cx="3590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baseline="30000" dirty="0">
                <a:solidFill>
                  <a:srgbClr val="00B050"/>
                </a:solidFill>
                <a:latin typeface="Kalam" panose="02000000000000000000" pitchFamily="2" charset="0"/>
                <a:cs typeface="Kalam" panose="02000000000000000000" pitchFamily="2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951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C3F129B-2D47-483A-A90C-799D2C477CF6}"/>
              </a:ext>
            </a:extLst>
          </p:cNvPr>
          <p:cNvSpPr/>
          <p:nvPr/>
        </p:nvSpPr>
        <p:spPr>
          <a:xfrm>
            <a:off x="4563663" y="1819414"/>
            <a:ext cx="3824688" cy="4273409"/>
          </a:xfrm>
          <a:prstGeom prst="rect">
            <a:avLst/>
          </a:prstGeom>
          <a:solidFill>
            <a:srgbClr val="4EB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755650" y="1822827"/>
            <a:ext cx="3816349" cy="4269997"/>
          </a:xfrm>
          <a:prstGeom prst="rect">
            <a:avLst/>
          </a:prstGeom>
          <a:solidFill>
            <a:srgbClr val="007A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755649" y="1364071"/>
            <a:ext cx="7632701" cy="458757"/>
          </a:xfrm>
          <a:prstGeom prst="rect">
            <a:avLst/>
          </a:prstGeom>
          <a:solidFill>
            <a:srgbClr val="C7E8FD"/>
          </a:solidFill>
        </p:spPr>
        <p:txBody>
          <a:bodyPr wrap="square" lIns="72000" tIns="72000" rIns="72000" bIns="108000">
            <a:spAutoFit/>
          </a:bodyPr>
          <a:lstStyle/>
          <a:p>
            <a:pPr algn="ctr"/>
            <a:r>
              <a:rPr lang="en-GB" dirty="0"/>
              <a:t>Dive in by completing your own activity!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B74EBF-AD1B-4DC1-AB71-6B21B868FC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5" t="500" r="27421" b="1"/>
          <a:stretch/>
        </p:blipFill>
        <p:spPr>
          <a:xfrm>
            <a:off x="755650" y="1819415"/>
            <a:ext cx="3818059" cy="42734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3B3C386-037D-47BC-B81B-E45DB0C56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123" y="2033107"/>
            <a:ext cx="2722090" cy="38494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410F3B9-A120-4B78-B8FC-DBBE2542D0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426" y="2033107"/>
            <a:ext cx="2722090" cy="38494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32" r="51714" b="1454"/>
          <a:stretch/>
        </p:blipFill>
        <p:spPr>
          <a:xfrm rot="1620299">
            <a:off x="2688237" y="2888492"/>
            <a:ext cx="720000" cy="21386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" t="3879" r="3891" b="7516"/>
          <a:stretch/>
        </p:blipFill>
        <p:spPr>
          <a:xfrm rot="1736055">
            <a:off x="1028125" y="2365574"/>
            <a:ext cx="1440000" cy="1960224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606829" y="3591098"/>
            <a:ext cx="149629" cy="382386"/>
          </a:xfrm>
          <a:custGeom>
            <a:avLst/>
            <a:gdLst>
              <a:gd name="connsiteX0" fmla="*/ 149629 w 149629"/>
              <a:gd name="connsiteY0" fmla="*/ 0 h 382386"/>
              <a:gd name="connsiteX1" fmla="*/ 149629 w 149629"/>
              <a:gd name="connsiteY1" fmla="*/ 382386 h 382386"/>
              <a:gd name="connsiteX2" fmla="*/ 0 w 149629"/>
              <a:gd name="connsiteY2" fmla="*/ 257695 h 382386"/>
              <a:gd name="connsiteX3" fmla="*/ 41564 w 149629"/>
              <a:gd name="connsiteY3" fmla="*/ 191193 h 382386"/>
              <a:gd name="connsiteX4" fmla="*/ 149629 w 149629"/>
              <a:gd name="connsiteY4" fmla="*/ 0 h 38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629" h="382386">
                <a:moveTo>
                  <a:pt x="149629" y="0"/>
                </a:moveTo>
                <a:lnTo>
                  <a:pt x="149629" y="382386"/>
                </a:lnTo>
                <a:lnTo>
                  <a:pt x="0" y="257695"/>
                </a:lnTo>
                <a:lnTo>
                  <a:pt x="41564" y="191193"/>
                </a:lnTo>
                <a:lnTo>
                  <a:pt x="149629" y="0"/>
                </a:lnTo>
                <a:close/>
              </a:path>
            </a:pathLst>
          </a:custGeom>
          <a:solidFill>
            <a:srgbClr val="FBE9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Boy Writing">
            <a:extLst>
              <a:ext uri="{FF2B5EF4-FFF2-40B4-BE49-F238E27FC236}">
                <a16:creationId xmlns:a16="http://schemas.microsoft.com/office/drawing/2014/main" id="{59E92074-8F0A-4A38-87B2-6E07FF3C86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" t="622" r="32362"/>
          <a:stretch/>
        </p:blipFill>
        <p:spPr>
          <a:xfrm>
            <a:off x="755648" y="1928692"/>
            <a:ext cx="4038155" cy="416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6" y="352698"/>
            <a:ext cx="8710278" cy="28215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06" y="3174274"/>
            <a:ext cx="8710278" cy="344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76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9" y="248194"/>
            <a:ext cx="8699862" cy="619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15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05" y="589079"/>
            <a:ext cx="7603958" cy="572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7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095986" y="-106266"/>
            <a:ext cx="3586067" cy="79294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2230" y="930729"/>
            <a:ext cx="3837214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400" b="1" dirty="0" smtClean="0"/>
              <a:t>Starter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0172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29" y="191997"/>
            <a:ext cx="8714348" cy="651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84" y="253969"/>
            <a:ext cx="8630653" cy="647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94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00742" y="1626625"/>
            <a:ext cx="190285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Write the multiplication calculation which is represented by the place value counters. 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369276" y="702863"/>
            <a:ext cx="976684" cy="355276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 smtClean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3692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429039"/>
              </p:ext>
            </p:extLst>
          </p:nvPr>
        </p:nvGraphicFramePr>
        <p:xfrm>
          <a:off x="771144" y="1486245"/>
          <a:ext cx="5196264" cy="19427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9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9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90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Thousands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Hundreds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Tens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Ones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270714" y="1952899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270714" y="2477012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1270714" y="3001124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2351373" y="1952899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2351373" y="2477012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351373" y="3001124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765392" y="1952899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2765392" y="2477012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2765392" y="3001124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3446996" y="1952899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3446996" y="2477012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3448650" y="3001124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3861015" y="1952899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3861015" y="2477012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3862669" y="3001124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4258408" y="1952899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4258408" y="2477012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4260062" y="3001124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5157126" y="1952899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5157126" y="2477012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5157126" y="3001124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559820"/>
              </p:ext>
            </p:extLst>
          </p:nvPr>
        </p:nvGraphicFramePr>
        <p:xfrm>
          <a:off x="6228350" y="4329900"/>
          <a:ext cx="2160000" cy="172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6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9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10" y="3429000"/>
            <a:ext cx="4465137" cy="285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00742" y="1626625"/>
            <a:ext cx="190285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Write the multiplication calculation which is represented by the place value counters. 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369276" y="702863"/>
            <a:ext cx="976684" cy="355276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 smtClean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3692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02612"/>
              </p:ext>
            </p:extLst>
          </p:nvPr>
        </p:nvGraphicFramePr>
        <p:xfrm>
          <a:off x="771144" y="1486245"/>
          <a:ext cx="5196264" cy="2468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9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9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90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90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Thousands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Hundreds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Tens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Ones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665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452655" y="1952899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452655" y="2477012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1452655" y="3001124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2135241" y="1952899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2135241" y="2477012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135241" y="3001124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549260" y="1952899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2549260" y="2477012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2549260" y="3001124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3638191" y="1952899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3638191" y="2477012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3639845" y="3001124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4052210" y="1952899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4052210" y="2477012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4053864" y="3001124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5348320" y="1952899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5348320" y="2477012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5348320" y="3001124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850784"/>
              </p:ext>
            </p:extLst>
          </p:nvPr>
        </p:nvGraphicFramePr>
        <p:xfrm>
          <a:off x="6228350" y="4329900"/>
          <a:ext cx="2160000" cy="172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9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8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8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baseline="30000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" name="Oval 30"/>
          <p:cNvSpPr/>
          <p:nvPr/>
        </p:nvSpPr>
        <p:spPr>
          <a:xfrm>
            <a:off x="1038636" y="1952899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>
            <a:off x="1038636" y="2477012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/>
          <p:nvPr/>
        </p:nvSpPr>
        <p:spPr>
          <a:xfrm>
            <a:off x="1038636" y="3001124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>
            <a:off x="2963279" y="1952899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/>
          <p:cNvSpPr/>
          <p:nvPr/>
        </p:nvSpPr>
        <p:spPr>
          <a:xfrm>
            <a:off x="2963279" y="2477012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2963279" y="3001124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4932647" y="1952899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4932647" y="2477012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4932647" y="3001124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>
            <a:off x="1452655" y="3531130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2135241" y="3531130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2549260" y="3531130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3639845" y="3531130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4053864" y="3531130"/>
            <a:ext cx="329086" cy="32908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5348320" y="3531130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1038636" y="3531130"/>
            <a:ext cx="329086" cy="32908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2963279" y="3531130"/>
            <a:ext cx="329086" cy="32908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4932647" y="3531130"/>
            <a:ext cx="329086" cy="32908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144" y="3964662"/>
            <a:ext cx="3789902" cy="242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5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00742" y="1626625"/>
            <a:ext cx="190285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Write the multiplication calculation which is represented by the place value counters. 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369276" y="702863"/>
            <a:ext cx="976684" cy="355276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 smtClean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3692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36972"/>
              </p:ext>
            </p:extLst>
          </p:nvPr>
        </p:nvGraphicFramePr>
        <p:xfrm>
          <a:off x="771144" y="1486245"/>
          <a:ext cx="5196264" cy="2957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9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05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Thousands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Hundreds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Tens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Ones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149772"/>
              </p:ext>
            </p:extLst>
          </p:nvPr>
        </p:nvGraphicFramePr>
        <p:xfrm>
          <a:off x="6228350" y="4329900"/>
          <a:ext cx="2160000" cy="172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0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4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×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6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3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0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5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baseline="30000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2</a:t>
                      </a:r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baseline="30000" dirty="0" smtClean="0">
                          <a:solidFill>
                            <a:srgbClr val="00B050"/>
                          </a:solidFill>
                          <a:latin typeface="Kalam" panose="02000000000000000000" pitchFamily="2" charset="0"/>
                          <a:cs typeface="Kalam" panose="02000000000000000000" pitchFamily="2" charset="0"/>
                        </a:rPr>
                        <a:t>1</a:t>
                      </a:r>
                      <a:endParaRPr lang="en-GB" b="1" baseline="30000" dirty="0">
                        <a:solidFill>
                          <a:srgbClr val="00B050"/>
                        </a:solidFill>
                        <a:latin typeface="Kalam" panose="02000000000000000000" pitchFamily="2" charset="0"/>
                        <a:cs typeface="Kalam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2" name="Oval 51"/>
          <p:cNvSpPr/>
          <p:nvPr/>
        </p:nvSpPr>
        <p:spPr>
          <a:xfrm>
            <a:off x="3768398" y="1938595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4075891" y="1938595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4383384" y="1938595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4690878" y="1938595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840211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1147704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1455197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1762691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2063231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5252978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5560471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3768398" y="236766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4075891" y="236766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4383384" y="236766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4690878" y="236766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840211" y="236766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1147704" y="236766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1455197" y="236766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1762691" y="236766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2063231" y="236766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5252978" y="2367668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5560471" y="2367668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3768398" y="2811932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/>
          <p:cNvSpPr/>
          <p:nvPr/>
        </p:nvSpPr>
        <p:spPr>
          <a:xfrm>
            <a:off x="4075891" y="2811932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/>
          <p:cNvSpPr/>
          <p:nvPr/>
        </p:nvSpPr>
        <p:spPr>
          <a:xfrm>
            <a:off x="4383384" y="2811932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/>
          <p:cNvSpPr/>
          <p:nvPr/>
        </p:nvSpPr>
        <p:spPr>
          <a:xfrm>
            <a:off x="4690878" y="2811932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840211" y="28119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/>
          <p:cNvSpPr/>
          <p:nvPr/>
        </p:nvSpPr>
        <p:spPr>
          <a:xfrm>
            <a:off x="1147704" y="28119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1455197" y="28119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/>
          <p:cNvSpPr/>
          <p:nvPr/>
        </p:nvSpPr>
        <p:spPr>
          <a:xfrm>
            <a:off x="1762691" y="28119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/>
          <p:cNvSpPr/>
          <p:nvPr/>
        </p:nvSpPr>
        <p:spPr>
          <a:xfrm>
            <a:off x="2063231" y="28119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/>
          <p:cNvSpPr/>
          <p:nvPr/>
        </p:nvSpPr>
        <p:spPr>
          <a:xfrm>
            <a:off x="5252978" y="28119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84" name="Oval 83"/>
          <p:cNvSpPr/>
          <p:nvPr/>
        </p:nvSpPr>
        <p:spPr>
          <a:xfrm>
            <a:off x="5560471" y="28119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21" name="Oval 120"/>
          <p:cNvSpPr/>
          <p:nvPr/>
        </p:nvSpPr>
        <p:spPr>
          <a:xfrm>
            <a:off x="3768398" y="3227621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Oval 121"/>
          <p:cNvSpPr/>
          <p:nvPr/>
        </p:nvSpPr>
        <p:spPr>
          <a:xfrm>
            <a:off x="4075891" y="3227621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Oval 122"/>
          <p:cNvSpPr/>
          <p:nvPr/>
        </p:nvSpPr>
        <p:spPr>
          <a:xfrm>
            <a:off x="4383384" y="3227621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/>
          <p:cNvSpPr/>
          <p:nvPr/>
        </p:nvSpPr>
        <p:spPr>
          <a:xfrm>
            <a:off x="4690878" y="3227621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Oval 124"/>
          <p:cNvSpPr/>
          <p:nvPr/>
        </p:nvSpPr>
        <p:spPr>
          <a:xfrm>
            <a:off x="840211" y="3227621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Oval 125"/>
          <p:cNvSpPr/>
          <p:nvPr/>
        </p:nvSpPr>
        <p:spPr>
          <a:xfrm>
            <a:off x="1147704" y="3227621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/>
          <p:cNvSpPr/>
          <p:nvPr/>
        </p:nvSpPr>
        <p:spPr>
          <a:xfrm>
            <a:off x="1455197" y="3227621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Oval 127"/>
          <p:cNvSpPr/>
          <p:nvPr/>
        </p:nvSpPr>
        <p:spPr>
          <a:xfrm>
            <a:off x="1762691" y="3227621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Oval 128"/>
          <p:cNvSpPr/>
          <p:nvPr/>
        </p:nvSpPr>
        <p:spPr>
          <a:xfrm>
            <a:off x="2063231" y="3227621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Oval 129"/>
          <p:cNvSpPr/>
          <p:nvPr/>
        </p:nvSpPr>
        <p:spPr>
          <a:xfrm>
            <a:off x="5252978" y="3227621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5560471" y="3227621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3768398" y="3656694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Oval 132"/>
          <p:cNvSpPr/>
          <p:nvPr/>
        </p:nvSpPr>
        <p:spPr>
          <a:xfrm>
            <a:off x="4075891" y="3656694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Oval 133"/>
          <p:cNvSpPr/>
          <p:nvPr/>
        </p:nvSpPr>
        <p:spPr>
          <a:xfrm>
            <a:off x="4383384" y="3656694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/>
          <p:cNvSpPr/>
          <p:nvPr/>
        </p:nvSpPr>
        <p:spPr>
          <a:xfrm>
            <a:off x="4690878" y="3656694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6" name="Oval 135"/>
          <p:cNvSpPr/>
          <p:nvPr/>
        </p:nvSpPr>
        <p:spPr>
          <a:xfrm>
            <a:off x="840211" y="3656694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Oval 136"/>
          <p:cNvSpPr/>
          <p:nvPr/>
        </p:nvSpPr>
        <p:spPr>
          <a:xfrm>
            <a:off x="1147704" y="3656694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Oval 137"/>
          <p:cNvSpPr/>
          <p:nvPr/>
        </p:nvSpPr>
        <p:spPr>
          <a:xfrm>
            <a:off x="1455197" y="3656694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Oval 138"/>
          <p:cNvSpPr/>
          <p:nvPr/>
        </p:nvSpPr>
        <p:spPr>
          <a:xfrm>
            <a:off x="1762691" y="3656694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Oval 139"/>
          <p:cNvSpPr/>
          <p:nvPr/>
        </p:nvSpPr>
        <p:spPr>
          <a:xfrm>
            <a:off x="2063231" y="3656694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Oval 140"/>
          <p:cNvSpPr/>
          <p:nvPr/>
        </p:nvSpPr>
        <p:spPr>
          <a:xfrm>
            <a:off x="5252978" y="3656694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5560471" y="3656694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3768398" y="410095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Oval 143"/>
          <p:cNvSpPr/>
          <p:nvPr/>
        </p:nvSpPr>
        <p:spPr>
          <a:xfrm>
            <a:off x="4075891" y="410095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Oval 144"/>
          <p:cNvSpPr/>
          <p:nvPr/>
        </p:nvSpPr>
        <p:spPr>
          <a:xfrm>
            <a:off x="4383384" y="410095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Oval 145"/>
          <p:cNvSpPr/>
          <p:nvPr/>
        </p:nvSpPr>
        <p:spPr>
          <a:xfrm>
            <a:off x="4690878" y="4100958"/>
            <a:ext cx="246646" cy="246646"/>
          </a:xfrm>
          <a:prstGeom prst="ellipse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Oval 146"/>
          <p:cNvSpPr/>
          <p:nvPr/>
        </p:nvSpPr>
        <p:spPr>
          <a:xfrm>
            <a:off x="840211" y="410095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Oval 147"/>
          <p:cNvSpPr/>
          <p:nvPr/>
        </p:nvSpPr>
        <p:spPr>
          <a:xfrm>
            <a:off x="1147704" y="410095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Oval 148"/>
          <p:cNvSpPr/>
          <p:nvPr/>
        </p:nvSpPr>
        <p:spPr>
          <a:xfrm>
            <a:off x="1455197" y="410095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Oval 149"/>
          <p:cNvSpPr/>
          <p:nvPr/>
        </p:nvSpPr>
        <p:spPr>
          <a:xfrm>
            <a:off x="1762691" y="410095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Oval 150"/>
          <p:cNvSpPr/>
          <p:nvPr/>
        </p:nvSpPr>
        <p:spPr>
          <a:xfrm>
            <a:off x="2063231" y="4100958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Oval 151"/>
          <p:cNvSpPr/>
          <p:nvPr/>
        </p:nvSpPr>
        <p:spPr>
          <a:xfrm>
            <a:off x="5252978" y="4100958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5560471" y="4100958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53" y="4444005"/>
            <a:ext cx="2863001" cy="183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8" y="338937"/>
            <a:ext cx="8220075" cy="617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48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30866F-58AA-4213-AFD1-4A7F919AB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94" y="532799"/>
            <a:ext cx="700156" cy="700156"/>
          </a:xfrm>
          <a:prstGeom prst="rect">
            <a:avLst/>
          </a:prstGeom>
        </p:spPr>
      </p:pic>
      <p:sp>
        <p:nvSpPr>
          <p:cNvPr id="96" name="Rectangle 95"/>
          <p:cNvSpPr/>
          <p:nvPr/>
        </p:nvSpPr>
        <p:spPr>
          <a:xfrm>
            <a:off x="445574" y="702863"/>
            <a:ext cx="2923702" cy="355276"/>
          </a:xfrm>
          <a:prstGeom prst="rect">
            <a:avLst/>
          </a:prstGeom>
          <a:solidFill>
            <a:srgbClr val="072F54"/>
          </a:solidFill>
        </p:spPr>
        <p:txBody>
          <a:bodyPr wrap="square" lIns="180000" tIns="36000" rIns="180000" bIns="72000" anchor="ctr">
            <a:spAutoFit/>
          </a:bodyPr>
          <a:lstStyle/>
          <a:p>
            <a:r>
              <a:rPr lang="en-GB" altLang="en-US" sz="1600" b="1" dirty="0">
                <a:solidFill>
                  <a:schemeClr val="bg1"/>
                </a:solidFill>
              </a:rPr>
              <a:t>Multiply 4 Digits by 1 Digit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24495" y="1486245"/>
            <a:ext cx="212029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/>
              <a:t>Write a word problem which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could </a:t>
            </a:r>
            <a:r>
              <a:rPr lang="en-GB" dirty="0"/>
              <a:t>be solved by the calculation represented by the place value counters.</a:t>
            </a:r>
            <a:endParaRPr lang="en-US" dirty="0"/>
          </a:p>
        </p:txBody>
      </p:sp>
      <p:sp>
        <p:nvSpPr>
          <p:cNvPr id="97" name="Rectangle 96"/>
          <p:cNvSpPr/>
          <p:nvPr/>
        </p:nvSpPr>
        <p:spPr>
          <a:xfrm>
            <a:off x="3369276" y="702863"/>
            <a:ext cx="976684" cy="355276"/>
          </a:xfrm>
          <a:prstGeom prst="rect">
            <a:avLst/>
          </a:prstGeom>
          <a:solidFill>
            <a:srgbClr val="4EB2E5"/>
          </a:solidFill>
        </p:spPr>
        <p:txBody>
          <a:bodyPr wrap="square" lIns="180000" tIns="36000" rIns="180000" bIns="72000" anchor="ctr">
            <a:spAutoFit/>
          </a:bodyPr>
          <a:lstStyle/>
          <a:p>
            <a:pPr algn="ctr"/>
            <a:r>
              <a:rPr lang="en-GB" altLang="en-US" sz="1600" b="1" dirty="0" smtClean="0">
                <a:solidFill>
                  <a:schemeClr val="bg1"/>
                </a:solidFill>
              </a:rPr>
              <a:t>Diving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369276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382798"/>
              </p:ext>
            </p:extLst>
          </p:nvPr>
        </p:nvGraphicFramePr>
        <p:xfrm>
          <a:off x="771144" y="1486245"/>
          <a:ext cx="5196264" cy="1661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6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6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Thousands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Hundreds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Tens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Ones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B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F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" name="Oval 60"/>
          <p:cNvSpPr/>
          <p:nvPr/>
        </p:nvSpPr>
        <p:spPr>
          <a:xfrm>
            <a:off x="5252978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5560471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85" name="Oval 84"/>
          <p:cNvSpPr/>
          <p:nvPr/>
        </p:nvSpPr>
        <p:spPr>
          <a:xfrm>
            <a:off x="949282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/>
          <p:cNvSpPr/>
          <p:nvPr/>
        </p:nvSpPr>
        <p:spPr>
          <a:xfrm>
            <a:off x="1256775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/>
          <p:cNvSpPr/>
          <p:nvPr/>
        </p:nvSpPr>
        <p:spPr>
          <a:xfrm>
            <a:off x="1564268" y="1938595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/>
          <p:cNvSpPr/>
          <p:nvPr/>
        </p:nvSpPr>
        <p:spPr>
          <a:xfrm>
            <a:off x="4627883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89" name="Oval 88"/>
          <p:cNvSpPr/>
          <p:nvPr/>
        </p:nvSpPr>
        <p:spPr>
          <a:xfrm>
            <a:off x="4935376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90" name="Oval 89"/>
          <p:cNvSpPr/>
          <p:nvPr/>
        </p:nvSpPr>
        <p:spPr>
          <a:xfrm>
            <a:off x="4325354" y="1938595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94" name="Oval 93"/>
          <p:cNvSpPr/>
          <p:nvPr/>
        </p:nvSpPr>
        <p:spPr>
          <a:xfrm>
            <a:off x="5252978" y="2376226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95" name="Oval 94"/>
          <p:cNvSpPr/>
          <p:nvPr/>
        </p:nvSpPr>
        <p:spPr>
          <a:xfrm>
            <a:off x="5560471" y="2376226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98" name="Oval 97"/>
          <p:cNvSpPr/>
          <p:nvPr/>
        </p:nvSpPr>
        <p:spPr>
          <a:xfrm>
            <a:off x="949282" y="2376226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/>
          <p:cNvSpPr/>
          <p:nvPr/>
        </p:nvSpPr>
        <p:spPr>
          <a:xfrm>
            <a:off x="1256775" y="2376226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/>
          <p:cNvSpPr/>
          <p:nvPr/>
        </p:nvSpPr>
        <p:spPr>
          <a:xfrm>
            <a:off x="1564268" y="2376226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/>
          <p:cNvSpPr/>
          <p:nvPr/>
        </p:nvSpPr>
        <p:spPr>
          <a:xfrm>
            <a:off x="4627883" y="2376226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935376" y="2376226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4325354" y="2376226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5252978" y="28043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5560471" y="28043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949282" y="28043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/>
          <p:cNvSpPr/>
          <p:nvPr/>
        </p:nvSpPr>
        <p:spPr>
          <a:xfrm>
            <a:off x="1256775" y="28043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/>
          <p:cNvSpPr/>
          <p:nvPr/>
        </p:nvSpPr>
        <p:spPr>
          <a:xfrm>
            <a:off x="1564268" y="2804332"/>
            <a:ext cx="246646" cy="246646"/>
          </a:xfrm>
          <a:prstGeom prst="ellipse">
            <a:avLst/>
          </a:prstGeom>
          <a:solidFill>
            <a:srgbClr val="18A0D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/>
          <p:cNvSpPr/>
          <p:nvPr/>
        </p:nvSpPr>
        <p:spPr>
          <a:xfrm>
            <a:off x="4627883" y="28043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4935376" y="28043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4325354" y="2804332"/>
            <a:ext cx="246646" cy="246646"/>
          </a:xfrm>
          <a:prstGeom prst="ellipse">
            <a:avLst/>
          </a:prstGeom>
          <a:solidFill>
            <a:srgbClr val="D60033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D60033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562924" y="3495827"/>
            <a:ext cx="557343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cs typeface="Kalam" panose="02000000000000000000" pitchFamily="2" charset="0"/>
              </a:rPr>
              <a:t>The place value counters show </a:t>
            </a:r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>3105 </a:t>
            </a:r>
            <a:r>
              <a:rPr lang="en-US" dirty="0" smtClean="0">
                <a:solidFill>
                  <a:srgbClr val="00B050"/>
                </a:solidFill>
              </a:rPr>
              <a:t>× </a:t>
            </a:r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>3.</a:t>
            </a:r>
          </a:p>
          <a:p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> </a:t>
            </a:r>
          </a:p>
          <a:p>
            <a:r>
              <a:rPr lang="en-GB" dirty="0">
                <a:solidFill>
                  <a:srgbClr val="00B050"/>
                </a:solidFill>
                <a:cs typeface="Kalam" panose="02000000000000000000" pitchFamily="2" charset="0"/>
              </a:rPr>
              <a:t>Here is one possible word problem</a:t>
            </a:r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>:</a:t>
            </a:r>
          </a:p>
          <a:p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>Jasmine </a:t>
            </a:r>
            <a:r>
              <a:rPr lang="en-GB" dirty="0">
                <a:solidFill>
                  <a:srgbClr val="00B050"/>
                </a:solidFill>
                <a:cs typeface="Kalam" panose="02000000000000000000" pitchFamily="2" charset="0"/>
              </a:rPr>
              <a:t>packs 3105 pies a day. </a:t>
            </a:r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/>
            </a:r>
            <a:b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</a:br>
            <a:r>
              <a:rPr lang="en-GB" dirty="0" smtClean="0">
                <a:solidFill>
                  <a:srgbClr val="00B050"/>
                </a:solidFill>
                <a:cs typeface="Kalam" panose="02000000000000000000" pitchFamily="2" charset="0"/>
              </a:rPr>
              <a:t>How </a:t>
            </a:r>
            <a:r>
              <a:rPr lang="en-GB" dirty="0">
                <a:solidFill>
                  <a:srgbClr val="00B050"/>
                </a:solidFill>
                <a:cs typeface="Kalam" panose="02000000000000000000" pitchFamily="2" charset="0"/>
              </a:rPr>
              <a:t>many pies does she pack after 3 days?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28" y="3401803"/>
            <a:ext cx="2307674" cy="34561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444" y="5160563"/>
            <a:ext cx="1837973" cy="1022768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7" y="5165426"/>
            <a:ext cx="1837973" cy="1022768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403" y="5165426"/>
            <a:ext cx="1837973" cy="1022768"/>
          </a:xfrm>
          <a:prstGeom prst="rect">
            <a:avLst/>
          </a:prstGeom>
        </p:spPr>
      </p:pic>
      <p:sp>
        <p:nvSpPr>
          <p:cNvPr id="57" name="Oval 56"/>
          <p:cNvSpPr/>
          <p:nvPr/>
        </p:nvSpPr>
        <p:spPr>
          <a:xfrm>
            <a:off x="2493646" y="1938595"/>
            <a:ext cx="246646" cy="24664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2493646" y="2376226"/>
            <a:ext cx="246646" cy="24664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2493646" y="2804332"/>
            <a:ext cx="246646" cy="246646"/>
          </a:xfrm>
          <a:prstGeom prst="ellipse">
            <a:avLst/>
          </a:prstGeom>
          <a:solidFill>
            <a:srgbClr val="92D05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45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427BB997-074F-4A73-BCC3-A160949C16AA}" vid="{3779DEE8-1EA6-4D01-BADE-96D173D04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385ABD-B193-444C-ACF4-BF4B6EC745EF}"/>
</file>

<file path=customXml/itemProps2.xml><?xml version="1.0" encoding="utf-8"?>
<ds:datastoreItem xmlns:ds="http://schemas.openxmlformats.org/officeDocument/2006/customXml" ds:itemID="{842A96C6-41A0-4A7D-A8C5-ACED55CD6E6C}"/>
</file>

<file path=customXml/itemProps3.xml><?xml version="1.0" encoding="utf-8"?>
<ds:datastoreItem xmlns:ds="http://schemas.openxmlformats.org/officeDocument/2006/customXml" ds:itemID="{82E204F0-064B-40D1-9F33-E2B6F30011AF}"/>
</file>

<file path=docProps/app.xml><?xml version="1.0" encoding="utf-8"?>
<Properties xmlns="http://schemas.openxmlformats.org/officeDocument/2006/extended-properties" xmlns:vt="http://schemas.openxmlformats.org/officeDocument/2006/docPropsVTypes">
  <Template>Mastery PowerPoint Template</Template>
  <TotalTime>1304</TotalTime>
  <Words>349</Words>
  <Application>Microsoft Office PowerPoint</Application>
  <PresentationFormat>On-screen Show (4:3)</PresentationFormat>
  <Paragraphs>132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Kalam</vt:lpstr>
      <vt:lpstr>Twinkl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Jacqui Ford</dc:creator>
  <cp:lastModifiedBy>ZKhalid</cp:lastModifiedBy>
  <cp:revision>23</cp:revision>
  <dcterms:created xsi:type="dcterms:W3CDTF">2019-11-07T10:30:26Z</dcterms:created>
  <dcterms:modified xsi:type="dcterms:W3CDTF">2021-01-20T09:02:50Z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