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ole Clas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Whole Class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DA727-9F03-49CC-8643-46A6C0929E70}" type="datetimeFigureOut">
              <a:rPr lang="en-US" smtClean="0"/>
              <a:t>4/23/2020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5F096-6D28-4402-A28D-6D836486A705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8215370" cy="1643074"/>
          </a:xfrm>
        </p:spPr>
        <p:txBody>
          <a:bodyPr/>
          <a:lstStyle/>
          <a:p>
            <a:r>
              <a:rPr lang="en-GB" dirty="0"/>
              <a:t>Computing - Online Safety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4348" y="2285992"/>
            <a:ext cx="7715304" cy="243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Aim: To create a safe online profile.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</a:pPr>
            <a:r>
              <a:rPr lang="en-GB" dirty="0"/>
              <a:t>Success Criteria: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en-GB" dirty="0">
                <a:solidFill>
                  <a:srgbClr val="1C1C1C"/>
                </a:solidFill>
                <a:ea typeface="Sassoon Infant Rg"/>
                <a:cs typeface="Sassoon Infant Rg"/>
              </a:rPr>
              <a:t>I can identify the information that I shouldn’t share online.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en-GB" dirty="0">
                <a:solidFill>
                  <a:srgbClr val="1C1C1C"/>
                </a:solidFill>
                <a:ea typeface="Sassoon Infant Rg"/>
                <a:cs typeface="Sassoon Infant Rg"/>
              </a:rPr>
              <a:t>I know why it is dangerous to share certain information.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en-GB" dirty="0">
                <a:solidFill>
                  <a:srgbClr val="1C1C1C"/>
                </a:solidFill>
                <a:ea typeface="Sassoon Infant Rg"/>
                <a:cs typeface="Sassoon Infant Rg"/>
              </a:rPr>
              <a:t>I understand why some websites ask for registration information.</a:t>
            </a:r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650" y="728663"/>
            <a:ext cx="77311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j-lt"/>
              </a:rPr>
              <a:t>Think about your answers and then discuss with someone else in the house. 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769938" y="1465263"/>
            <a:ext cx="7546975" cy="622300"/>
            <a:chOff x="769834" y="5474652"/>
            <a:chExt cx="7546852" cy="622916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769834" y="5474652"/>
              <a:ext cx="5326135" cy="622916"/>
              <a:chOff x="769834" y="3428999"/>
              <a:chExt cx="5326135" cy="622916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769834" y="3471903"/>
                <a:ext cx="5325975" cy="58001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6993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923925" y="3428999"/>
                <a:ext cx="614587" cy="104775"/>
                <a:chOff x="7225665" y="3428999"/>
                <a:chExt cx="614587" cy="104775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7225558" y="3428999"/>
                  <a:ext cx="104773" cy="104879"/>
                </a:xfrm>
                <a:prstGeom prst="ellipse">
                  <a:avLst/>
                </a:prstGeom>
                <a:solidFill>
                  <a:srgbClr val="E6212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7474792" y="3428999"/>
                  <a:ext cx="104773" cy="104879"/>
                </a:xfrm>
                <a:prstGeom prst="ellipse">
                  <a:avLst/>
                </a:prstGeom>
                <a:solidFill>
                  <a:srgbClr val="F9B101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7735138" y="3428999"/>
                  <a:ext cx="104773" cy="104879"/>
                </a:xfrm>
                <a:prstGeom prst="ellipse">
                  <a:avLst/>
                </a:prstGeom>
                <a:solidFill>
                  <a:srgbClr val="86BD3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</p:grpSp>
        </p:grpSp>
        <p:sp>
          <p:nvSpPr>
            <p:cNvPr id="14366" name="Rectangle 5"/>
            <p:cNvSpPr>
              <a:spLocks noChangeArrowheads="1"/>
            </p:cNvSpPr>
            <p:nvPr/>
          </p:nvSpPr>
          <p:spPr bwMode="auto">
            <a:xfrm>
              <a:off x="846974" y="5638591"/>
              <a:ext cx="74697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GB" altLang="en-US">
                  <a:ea typeface="Twinkl" pitchFamily="2" charset="0"/>
                  <a:cs typeface="Twinkl" pitchFamily="2" charset="0"/>
                </a:rPr>
                <a:t>What can you share online?</a:t>
              </a:r>
            </a:p>
          </p:txBody>
        </p:sp>
      </p:grp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769938" y="2379663"/>
            <a:ext cx="7546975" cy="622300"/>
            <a:chOff x="769834" y="5474652"/>
            <a:chExt cx="7546852" cy="622916"/>
          </a:xfrm>
        </p:grpSpPr>
        <p:grpSp>
          <p:nvGrpSpPr>
            <p:cNvPr id="8" name="Group 12"/>
            <p:cNvGrpSpPr>
              <a:grpSpLocks/>
            </p:cNvGrpSpPr>
            <p:nvPr/>
          </p:nvGrpSpPr>
          <p:grpSpPr bwMode="auto">
            <a:xfrm>
              <a:off x="769834" y="5474652"/>
              <a:ext cx="5430639" cy="622916"/>
              <a:chOff x="769834" y="3428999"/>
              <a:chExt cx="5430639" cy="622916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769834" y="3471903"/>
                <a:ext cx="5430748" cy="58001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6993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grpSp>
            <p:nvGrpSpPr>
              <p:cNvPr id="12" name="Group 15"/>
              <p:cNvGrpSpPr>
                <a:grpSpLocks/>
              </p:cNvGrpSpPr>
              <p:nvPr/>
            </p:nvGrpSpPr>
            <p:grpSpPr bwMode="auto">
              <a:xfrm>
                <a:off x="923925" y="3428999"/>
                <a:ext cx="614587" cy="104775"/>
                <a:chOff x="7225665" y="3428999"/>
                <a:chExt cx="614587" cy="104775"/>
              </a:xfrm>
            </p:grpSpPr>
            <p:sp>
              <p:nvSpPr>
                <p:cNvPr id="17" name="Oval 16"/>
                <p:cNvSpPr/>
                <p:nvPr/>
              </p:nvSpPr>
              <p:spPr>
                <a:xfrm>
                  <a:off x="7225558" y="3428999"/>
                  <a:ext cx="104773" cy="104879"/>
                </a:xfrm>
                <a:prstGeom prst="ellipse">
                  <a:avLst/>
                </a:prstGeom>
                <a:solidFill>
                  <a:srgbClr val="E6212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>
                  <a:off x="7474792" y="3428999"/>
                  <a:ext cx="104773" cy="104879"/>
                </a:xfrm>
                <a:prstGeom prst="ellipse">
                  <a:avLst/>
                </a:prstGeom>
                <a:solidFill>
                  <a:srgbClr val="F9B101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7735138" y="3428999"/>
                  <a:ext cx="104773" cy="104879"/>
                </a:xfrm>
                <a:prstGeom prst="ellipse">
                  <a:avLst/>
                </a:prstGeom>
                <a:solidFill>
                  <a:srgbClr val="86BD3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</p:grpSp>
        </p:grpSp>
        <p:sp>
          <p:nvSpPr>
            <p:cNvPr id="14359" name="Rectangle 13"/>
            <p:cNvSpPr>
              <a:spLocks noChangeArrowheads="1"/>
            </p:cNvSpPr>
            <p:nvPr/>
          </p:nvSpPr>
          <p:spPr bwMode="auto">
            <a:xfrm>
              <a:off x="846974" y="5638591"/>
              <a:ext cx="74697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GB" altLang="en-US">
                  <a:ea typeface="Twinkl" pitchFamily="2" charset="0"/>
                  <a:cs typeface="Twinkl" pitchFamily="2" charset="0"/>
                </a:rPr>
                <a:t>What </a:t>
              </a:r>
              <a:r>
                <a:rPr lang="en-GB" altLang="en-US" b="1">
                  <a:ea typeface="Twinkl" pitchFamily="2" charset="0"/>
                  <a:cs typeface="Twinkl" pitchFamily="2" charset="0"/>
                </a:rPr>
                <a:t>should</a:t>
              </a:r>
              <a:r>
                <a:rPr lang="en-GB" altLang="en-US">
                  <a:ea typeface="Twinkl" pitchFamily="2" charset="0"/>
                  <a:cs typeface="Twinkl" pitchFamily="2" charset="0"/>
                </a:rPr>
                <a:t> you share online?</a:t>
              </a:r>
            </a:p>
          </p:txBody>
        </p:sp>
      </p:grpSp>
      <p:grpSp>
        <p:nvGrpSpPr>
          <p:cNvPr id="13" name="Group 19"/>
          <p:cNvGrpSpPr>
            <a:grpSpLocks/>
          </p:cNvGrpSpPr>
          <p:nvPr/>
        </p:nvGrpSpPr>
        <p:grpSpPr bwMode="auto">
          <a:xfrm>
            <a:off x="769938" y="3305175"/>
            <a:ext cx="5430837" cy="949325"/>
            <a:chOff x="769834" y="5474652"/>
            <a:chExt cx="5430639" cy="950173"/>
          </a:xfrm>
        </p:grpSpPr>
        <p:grpSp>
          <p:nvGrpSpPr>
            <p:cNvPr id="14" name="Group 20"/>
            <p:cNvGrpSpPr>
              <a:grpSpLocks/>
            </p:cNvGrpSpPr>
            <p:nvPr/>
          </p:nvGrpSpPr>
          <p:grpSpPr bwMode="auto">
            <a:xfrm>
              <a:off x="769834" y="5474652"/>
              <a:ext cx="5430639" cy="950173"/>
              <a:chOff x="769834" y="3428999"/>
              <a:chExt cx="5430639" cy="950173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769834" y="3471900"/>
                <a:ext cx="5430639" cy="90727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6993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grpSp>
            <p:nvGrpSpPr>
              <p:cNvPr id="16" name="Group 23"/>
              <p:cNvGrpSpPr>
                <a:grpSpLocks/>
              </p:cNvGrpSpPr>
              <p:nvPr/>
            </p:nvGrpSpPr>
            <p:grpSpPr bwMode="auto">
              <a:xfrm>
                <a:off x="923925" y="3428999"/>
                <a:ext cx="614587" cy="104775"/>
                <a:chOff x="7225665" y="3428999"/>
                <a:chExt cx="614587" cy="104775"/>
              </a:xfrm>
            </p:grpSpPr>
            <p:sp>
              <p:nvSpPr>
                <p:cNvPr id="25" name="Oval 24"/>
                <p:cNvSpPr/>
                <p:nvPr/>
              </p:nvSpPr>
              <p:spPr>
                <a:xfrm>
                  <a:off x="7225555" y="3428999"/>
                  <a:ext cx="104771" cy="104869"/>
                </a:xfrm>
                <a:prstGeom prst="ellipse">
                  <a:avLst/>
                </a:prstGeom>
                <a:solidFill>
                  <a:srgbClr val="E6212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7474784" y="3428999"/>
                  <a:ext cx="104771" cy="104869"/>
                </a:xfrm>
                <a:prstGeom prst="ellipse">
                  <a:avLst/>
                </a:prstGeom>
                <a:solidFill>
                  <a:srgbClr val="F9B101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7735125" y="3428999"/>
                  <a:ext cx="104771" cy="104869"/>
                </a:xfrm>
                <a:prstGeom prst="ellipse">
                  <a:avLst/>
                </a:prstGeom>
                <a:solidFill>
                  <a:srgbClr val="86BD3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</p:grpSp>
        </p:grpSp>
        <p:sp>
          <p:nvSpPr>
            <p:cNvPr id="14352" name="Rectangle 21"/>
            <p:cNvSpPr>
              <a:spLocks noChangeArrowheads="1"/>
            </p:cNvSpPr>
            <p:nvPr/>
          </p:nvSpPr>
          <p:spPr bwMode="auto">
            <a:xfrm>
              <a:off x="846974" y="5638591"/>
              <a:ext cx="4090739" cy="64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GB" altLang="en-US">
                  <a:ea typeface="Twinkl" pitchFamily="2" charset="0"/>
                  <a:cs typeface="Twinkl" pitchFamily="2" charset="0"/>
                </a:rPr>
                <a:t>Have you ever registered for websites or apps? Which ones?</a:t>
              </a:r>
            </a:p>
          </p:txBody>
        </p:sp>
      </p:grp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769938" y="4548188"/>
            <a:ext cx="5491162" cy="949325"/>
            <a:chOff x="769834" y="5474652"/>
            <a:chExt cx="5491600" cy="950173"/>
          </a:xfrm>
        </p:grpSpPr>
        <p:grpSp>
          <p:nvGrpSpPr>
            <p:cNvPr id="21" name="Group 28"/>
            <p:cNvGrpSpPr>
              <a:grpSpLocks/>
            </p:cNvGrpSpPr>
            <p:nvPr/>
          </p:nvGrpSpPr>
          <p:grpSpPr bwMode="auto">
            <a:xfrm>
              <a:off x="769834" y="5474652"/>
              <a:ext cx="5491600" cy="950173"/>
              <a:chOff x="769834" y="3428999"/>
              <a:chExt cx="5491600" cy="950173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769834" y="3471899"/>
                <a:ext cx="5491600" cy="90727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6993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grpSp>
            <p:nvGrpSpPr>
              <p:cNvPr id="22" name="Group 31"/>
              <p:cNvGrpSpPr>
                <a:grpSpLocks/>
              </p:cNvGrpSpPr>
              <p:nvPr/>
            </p:nvGrpSpPr>
            <p:grpSpPr bwMode="auto">
              <a:xfrm>
                <a:off x="923925" y="3428999"/>
                <a:ext cx="614587" cy="104775"/>
                <a:chOff x="7225665" y="3428999"/>
                <a:chExt cx="614587" cy="104775"/>
              </a:xfrm>
            </p:grpSpPr>
            <p:sp>
              <p:nvSpPr>
                <p:cNvPr id="33" name="Oval 32"/>
                <p:cNvSpPr/>
                <p:nvPr/>
              </p:nvSpPr>
              <p:spPr>
                <a:xfrm>
                  <a:off x="7225573" y="3428999"/>
                  <a:ext cx="104783" cy="104869"/>
                </a:xfrm>
                <a:prstGeom prst="ellipse">
                  <a:avLst/>
                </a:prstGeom>
                <a:solidFill>
                  <a:srgbClr val="E6212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7474831" y="3428999"/>
                  <a:ext cx="104783" cy="104869"/>
                </a:xfrm>
                <a:prstGeom prst="ellipse">
                  <a:avLst/>
                </a:prstGeom>
                <a:solidFill>
                  <a:srgbClr val="F9B101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7735202" y="3428999"/>
                  <a:ext cx="104783" cy="104869"/>
                </a:xfrm>
                <a:prstGeom prst="ellipse">
                  <a:avLst/>
                </a:prstGeom>
                <a:solidFill>
                  <a:srgbClr val="86BD32"/>
                </a:solidFill>
                <a:ln w="28575">
                  <a:solidFill>
                    <a:srgbClr val="6993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/>
                </a:p>
              </p:txBody>
            </p:sp>
          </p:grpSp>
        </p:grpSp>
        <p:sp>
          <p:nvSpPr>
            <p:cNvPr id="14345" name="Rectangle 29"/>
            <p:cNvSpPr>
              <a:spLocks noChangeArrowheads="1"/>
            </p:cNvSpPr>
            <p:nvPr/>
          </p:nvSpPr>
          <p:spPr bwMode="auto">
            <a:xfrm>
              <a:off x="846974" y="5638591"/>
              <a:ext cx="3498548" cy="64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GB" altLang="en-US">
                  <a:ea typeface="Twinkl" pitchFamily="2" charset="0"/>
                  <a:cs typeface="Twinkl" pitchFamily="2" charset="0"/>
                </a:rPr>
                <a:t>What information did you need to input?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14290"/>
            <a:ext cx="76327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>
                <a:latin typeface="+mj-lt"/>
              </a:rPr>
              <a:t>What Is Safe?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62858" y="1306835"/>
            <a:ext cx="3805887" cy="923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GB" altLang="en-US" dirty="0">
                <a:ea typeface="Twinkl" pitchFamily="2" charset="0"/>
                <a:cs typeface="Twinkl" pitchFamily="2" charset="0"/>
              </a:rPr>
              <a:t>Look at these two online profiles. Can you spot any information that could be dangerous to share?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500034" y="2714620"/>
            <a:ext cx="13747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j-lt"/>
              </a:rPr>
              <a:t>Oskar </a:t>
            </a:r>
            <a:r>
              <a:rPr lang="en-GB" dirty="0" err="1">
                <a:latin typeface="+mj-lt"/>
              </a:rPr>
              <a:t>Marz</a:t>
            </a:r>
            <a:endParaRPr lang="en-GB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28596" y="3143248"/>
            <a:ext cx="260508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07712345678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latin typeface="+mn-lt"/>
              </a:rPr>
              <a:t>All about Me: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j-lt"/>
              </a:rPr>
              <a:t>Birthday:</a:t>
            </a:r>
            <a:r>
              <a:rPr lang="en-GB" dirty="0">
                <a:latin typeface="+mn-lt"/>
              </a:rPr>
              <a:t> 13/12/2010 – send me a present!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If anyone wants to play online, text me or private message.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500694" y="2643182"/>
            <a:ext cx="13747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j-lt"/>
              </a:rPr>
              <a:t>Alice Quinn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5500694" y="3214686"/>
            <a:ext cx="2509837" cy="203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dirty="0"/>
              <a:t>aliceqqq@twinkl.co.uk</a:t>
            </a:r>
          </a:p>
          <a:p>
            <a:pPr eaLnBrk="1" hangingPunct="1"/>
            <a:r>
              <a:rPr lang="en-GB" b="1" dirty="0"/>
              <a:t>All about Me:</a:t>
            </a:r>
          </a:p>
          <a:p>
            <a:pPr eaLnBrk="1" hangingPunct="1"/>
            <a:r>
              <a:rPr lang="en-GB" dirty="0"/>
              <a:t>I’m 13 and I love horses and playing football. I play for my school team – Parklands Primary.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71472" y="714356"/>
            <a:ext cx="67246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/>
              <a:t>Did you spot the information that shouldn’t have been shared?</a:t>
            </a:r>
          </a:p>
          <a:p>
            <a:endParaRPr lang="en-GB" dirty="0"/>
          </a:p>
          <a:p>
            <a:r>
              <a:rPr lang="en-GB" dirty="0"/>
              <a:t>Why shouldn’t the information be shared?</a:t>
            </a:r>
          </a:p>
          <a:p>
            <a:endParaRPr lang="en-GB" dirty="0"/>
          </a:p>
          <a:p>
            <a:r>
              <a:rPr lang="en-GB" dirty="0"/>
              <a:t>Can you change the profile so that it is safe to share?</a:t>
            </a:r>
          </a:p>
          <a:p>
            <a:endParaRPr lang="en-GB" dirty="0"/>
          </a:p>
          <a:p>
            <a:r>
              <a:rPr lang="en-GB" dirty="0"/>
              <a:t>Email your re-written profiles to lvardy@thomasrussell-junior.staffs.sch.uk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2910" y="3643314"/>
            <a:ext cx="402496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GB" altLang="en-US" dirty="0">
                <a:ea typeface="Twinkl" pitchFamily="2" charset="0"/>
                <a:cs typeface="Twinkl" pitchFamily="2" charset="0"/>
              </a:rPr>
              <a:t>Now, use the </a:t>
            </a:r>
            <a:r>
              <a:rPr lang="en-GB" altLang="en-US" b="1" dirty="0">
                <a:ea typeface="Twinkl" pitchFamily="2" charset="0"/>
                <a:cs typeface="Twinkl" pitchFamily="2" charset="0"/>
              </a:rPr>
              <a:t>Awesome Accounts Activity Sheet </a:t>
            </a:r>
            <a:r>
              <a:rPr lang="en-GB" altLang="en-US" dirty="0">
                <a:ea typeface="Twinkl" pitchFamily="2" charset="0"/>
                <a:cs typeface="Twinkl" pitchFamily="2" charset="0"/>
              </a:rPr>
              <a:t>to fill in registration information for an online gaming profile for an imaginary person. </a:t>
            </a: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4786314" y="3714752"/>
            <a:ext cx="3834461" cy="147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GB" altLang="en-US" dirty="0">
                <a:ea typeface="Twinkl" pitchFamily="2" charset="0"/>
                <a:cs typeface="Twinkl" pitchFamily="2" charset="0"/>
              </a:rPr>
              <a:t>Use highlighters to show the parts of your profile that should stay private. Write a label to say why the information should stay private.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650" y="728663"/>
            <a:ext cx="76327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200" dirty="0">
                <a:latin typeface="+mj-lt"/>
              </a:rPr>
              <a:t>Keep It Private</a:t>
            </a: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817563" y="2644775"/>
            <a:ext cx="37544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ü"/>
            </a:pPr>
            <a:r>
              <a:rPr lang="en-GB"/>
              <a:t>Only create accounts for sites and apps you are old enough to use – sites that allow children usually have stricter controls on what people can see.</a:t>
            </a: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847725" y="4354513"/>
            <a:ext cx="3724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ü"/>
            </a:pPr>
            <a:r>
              <a:rPr lang="en-GB"/>
              <a:t>Ask a trusted adult to either help create, or check, your profiles with you.</a:t>
            </a: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4929190" y="2786058"/>
            <a:ext cx="37544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ü"/>
            </a:pPr>
            <a:r>
              <a:rPr lang="en-GB" dirty="0"/>
              <a:t>If you’re unsure if a piece of information should stay private, then stay safe and don’t put it on there until you’ve checked with an adult.</a:t>
            </a: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000628" y="4572008"/>
            <a:ext cx="37258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ü"/>
            </a:pPr>
            <a:r>
              <a:rPr lang="en-GB" dirty="0"/>
              <a:t>If you see a profile containing private information, tell a trusted adult who could help you report it.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847077" y="1629040"/>
            <a:ext cx="5067948" cy="64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GB" altLang="en-US" dirty="0">
                <a:ea typeface="Twinkl" pitchFamily="2" charset="0"/>
                <a:cs typeface="Twinkl" pitchFamily="2" charset="0"/>
              </a:rPr>
              <a:t>There are easy ways to stay safe online and keep your private information to yourself.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385</Words>
  <Application>Microsoft Office PowerPoint</Application>
  <PresentationFormat>On-screen Show (4:3)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Office Theme</vt:lpstr>
      <vt:lpstr>Computing - Online Safety</vt:lpstr>
      <vt:lpstr>PowerPoint Presentation</vt:lpstr>
      <vt:lpstr>PowerPoint Presentation</vt:lpstr>
      <vt:lpstr>PowerPoint Presentation</vt:lpstr>
      <vt:lpstr>PowerPoint Presentation</vt:lpstr>
    </vt:vector>
  </TitlesOfParts>
  <Company>NSF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Computing - Online Safety</dc:title>
  <dc:creator>NSF</dc:creator>
  <cp:lastModifiedBy>Debbie Preston</cp:lastModifiedBy>
  <cp:revision>1</cp:revision>
  <dcterms:created xsi:type="dcterms:W3CDTF">2020-04-23T13:16:04Z</dcterms:created>
  <dcterms:modified xsi:type="dcterms:W3CDTF">2020-04-23T14:30:52Z</dcterms:modified>
</cp:coreProperties>
</file>