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303" r:id="rId8"/>
    <p:sldId id="304" r:id="rId9"/>
    <p:sldId id="305" r:id="rId10"/>
    <p:sldId id="306" r:id="rId11"/>
    <p:sldId id="308" r:id="rId12"/>
    <p:sldId id="307" r:id="rId13"/>
    <p:sldId id="262" r:id="rId14"/>
    <p:sldId id="309" r:id="rId15"/>
    <p:sldId id="313" r:id="rId16"/>
    <p:sldId id="301" r:id="rId17"/>
    <p:sldId id="300" r:id="rId18"/>
    <p:sldId id="286" r:id="rId19"/>
    <p:sldId id="302" r:id="rId20"/>
    <p:sldId id="269" r:id="rId21"/>
    <p:sldId id="287" r:id="rId22"/>
    <p:sldId id="310" r:id="rId23"/>
    <p:sldId id="291" r:id="rId24"/>
    <p:sldId id="312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11" r:id="rId33"/>
    <p:sldId id="314" r:id="rId34"/>
    <p:sldId id="283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 varScale="1">
        <p:scale>
          <a:sx n="80" d="100"/>
          <a:sy n="80" d="100"/>
        </p:scale>
        <p:origin x="1086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B5DAD-C969-48E0-9F3A-16B593049C7F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A56-8029-4595-AFBE-624C4064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625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22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034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1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5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0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9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86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00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7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7822-743B-4C78-87E2-CDD1B74BF785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0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5i9Jr6sFaY" TargetMode="External"/><Relationship Id="rId2" Type="http://schemas.openxmlformats.org/officeDocument/2006/relationships/hyperlink" Target="https://youtu.be/43jYoQYdwB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RHQYctGYkU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ENGLISH LESSONS MONDAY 11</a:t>
            </a:r>
            <a:r>
              <a:rPr lang="en-GB" b="1" baseline="30000" dirty="0">
                <a:solidFill>
                  <a:srgbClr val="0070C0"/>
                </a:solidFill>
              </a:rPr>
              <a:t>th</a:t>
            </a:r>
            <a:r>
              <a:rPr lang="en-GB" b="1" dirty="0">
                <a:solidFill>
                  <a:srgbClr val="0070C0"/>
                </a:solidFill>
              </a:rPr>
              <a:t> MAY TO FRIDAY 15th MAY</a:t>
            </a:r>
          </a:p>
        </p:txBody>
      </p:sp>
    </p:spTree>
    <p:extLst>
      <p:ext uri="{BB962C8B-B14F-4D97-AF65-F5344CB8AC3E}">
        <p14:creationId xmlns:p14="http://schemas.microsoft.com/office/powerpoint/2010/main" val="1123055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is a </a:t>
            </a:r>
            <a:r>
              <a:rPr lang="en-GB" u="sng" dirty="0">
                <a:solidFill>
                  <a:srgbClr val="0070C0"/>
                </a:solidFill>
              </a:rPr>
              <a:t>subordinate clause</a:t>
            </a:r>
            <a:r>
              <a:rPr lang="en-GB" dirty="0">
                <a:solidFill>
                  <a:srgbClr val="0070C0"/>
                </a:solidFill>
              </a:rPr>
              <a:t>?</a:t>
            </a:r>
          </a:p>
          <a:p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It contains a subject and a verb but </a:t>
            </a:r>
            <a:r>
              <a:rPr lang="en-GB" u="sng" dirty="0">
                <a:solidFill>
                  <a:srgbClr val="0070C0"/>
                </a:solidFill>
              </a:rPr>
              <a:t>it does not make sense on its own</a:t>
            </a:r>
            <a:r>
              <a:rPr lang="en-GB" dirty="0">
                <a:solidFill>
                  <a:srgbClr val="0070C0"/>
                </a:solidFill>
              </a:rPr>
              <a:t>. It usually contains a subordinating conjunction. e.g. </a:t>
            </a:r>
          </a:p>
          <a:p>
            <a:pPr marL="0" indent="0" algn="ctr">
              <a:buNone/>
            </a:pPr>
            <a:r>
              <a:rPr lang="en-GB" sz="4000" b="1" u="sng" dirty="0">
                <a:solidFill>
                  <a:srgbClr val="0070C0"/>
                </a:solidFill>
              </a:rPr>
              <a:t>although</a:t>
            </a:r>
            <a:r>
              <a:rPr lang="en-GB" sz="4000" b="1" dirty="0">
                <a:solidFill>
                  <a:srgbClr val="0070C0"/>
                </a:solidFill>
              </a:rPr>
              <a:t> the children were hungry</a:t>
            </a:r>
            <a:r>
              <a:rPr lang="en-GB" sz="4000" b="1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215516" y="2348880"/>
            <a:ext cx="8712968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812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3900" dirty="0">
                <a:solidFill>
                  <a:srgbClr val="0070C0"/>
                </a:solidFill>
              </a:rPr>
              <a:t>What is a </a:t>
            </a:r>
            <a:r>
              <a:rPr lang="en-GB" sz="3900" u="sng" dirty="0">
                <a:solidFill>
                  <a:srgbClr val="0070C0"/>
                </a:solidFill>
              </a:rPr>
              <a:t>complex sentence</a:t>
            </a:r>
            <a:r>
              <a:rPr lang="en-GB" sz="3900" dirty="0">
                <a:solidFill>
                  <a:srgbClr val="0070C0"/>
                </a:solidFill>
              </a:rPr>
              <a:t>? </a:t>
            </a:r>
          </a:p>
          <a:p>
            <a:pPr marL="0" indent="0">
              <a:buNone/>
            </a:pPr>
            <a:endParaRPr lang="en-GB" sz="39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3900" dirty="0">
                <a:solidFill>
                  <a:srgbClr val="0070C0"/>
                </a:solidFill>
              </a:rPr>
              <a:t>They contain a main clause (which makes sense on its own) and at least one subordinating clause (which does not make sense on its own) e.g. </a:t>
            </a:r>
          </a:p>
          <a:p>
            <a:pPr marL="0" indent="0" algn="ctr">
              <a:buNone/>
            </a:pPr>
            <a:endParaRPr lang="en-GB" sz="39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GB" sz="3900" b="1" dirty="0">
                <a:solidFill>
                  <a:srgbClr val="0070C0"/>
                </a:solidFill>
              </a:rPr>
              <a:t>The children played outside </a:t>
            </a:r>
            <a:r>
              <a:rPr lang="en-GB" sz="3900" b="1" i="1" u="sng" dirty="0">
                <a:solidFill>
                  <a:srgbClr val="0070C0"/>
                </a:solidFill>
              </a:rPr>
              <a:t>because</a:t>
            </a:r>
            <a:r>
              <a:rPr lang="en-GB" sz="3900" dirty="0">
                <a:solidFill>
                  <a:srgbClr val="0070C0"/>
                </a:solidFill>
              </a:rPr>
              <a:t> it was sunny</a:t>
            </a:r>
            <a:r>
              <a:rPr lang="en-GB" sz="3900" dirty="0">
                <a:solidFill>
                  <a:srgbClr val="00B050"/>
                </a:solidFill>
              </a:rPr>
              <a:t>. </a:t>
            </a:r>
          </a:p>
          <a:p>
            <a:pPr marL="0" indent="0">
              <a:buNone/>
            </a:pPr>
            <a:endParaRPr lang="en-GB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Bold = main clause</a:t>
            </a:r>
          </a:p>
          <a:p>
            <a:pPr marL="0" indent="0">
              <a:buNone/>
            </a:pPr>
            <a:r>
              <a:rPr lang="en-GB" dirty="0">
                <a:solidFill>
                  <a:srgbClr val="00B050"/>
                </a:solidFill>
              </a:rPr>
              <a:t>Green = subordinate clause</a:t>
            </a:r>
          </a:p>
          <a:p>
            <a:pPr marL="0" indent="0">
              <a:buNone/>
            </a:pPr>
            <a:r>
              <a:rPr lang="en-GB" b="1" i="1" dirty="0">
                <a:solidFill>
                  <a:srgbClr val="00B050"/>
                </a:solidFill>
              </a:rPr>
              <a:t>because</a:t>
            </a:r>
            <a:r>
              <a:rPr lang="en-GB" dirty="0">
                <a:solidFill>
                  <a:srgbClr val="00B050"/>
                </a:solidFill>
              </a:rPr>
              <a:t> = subordinating conjunction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348880"/>
            <a:ext cx="8229600" cy="3312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242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 1</a:t>
            </a:r>
            <a:r>
              <a:rPr lang="en-GB" dirty="0">
                <a:solidFill>
                  <a:srgbClr val="0070C0"/>
                </a:solidFill>
              </a:rPr>
              <a:t>: Take a look at the videos which recap on:</a:t>
            </a:r>
          </a:p>
          <a:p>
            <a:r>
              <a:rPr lang="en-GB" dirty="0">
                <a:solidFill>
                  <a:srgbClr val="0070C0"/>
                </a:solidFill>
              </a:rPr>
              <a:t>I SAW A WABUB conjunctions</a:t>
            </a:r>
          </a:p>
          <a:p>
            <a:r>
              <a:rPr lang="en-GB" dirty="0">
                <a:solidFill>
                  <a:srgbClr val="0070C0"/>
                </a:solidFill>
              </a:rPr>
              <a:t>Main clause</a:t>
            </a:r>
          </a:p>
          <a:p>
            <a:r>
              <a:rPr lang="en-GB" dirty="0">
                <a:solidFill>
                  <a:srgbClr val="0070C0"/>
                </a:solidFill>
              </a:rPr>
              <a:t>Subordinate clause</a:t>
            </a:r>
          </a:p>
          <a:p>
            <a:r>
              <a:rPr lang="en-GB" dirty="0">
                <a:solidFill>
                  <a:srgbClr val="0070C0"/>
                </a:solidFill>
              </a:rPr>
              <a:t>When and where to use a comma</a:t>
            </a:r>
          </a:p>
          <a:p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  <a:hlinkClick r:id="rId2"/>
              </a:rPr>
              <a:t>https://youtu.be/43jYoQYdwBM</a:t>
            </a: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  <a:hlinkClick r:id="rId3"/>
              </a:rPr>
              <a:t>https://youtu.be/o5i9Jr6sFaY</a:t>
            </a: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9869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 2</a:t>
            </a:r>
            <a:r>
              <a:rPr lang="en-GB" dirty="0">
                <a:solidFill>
                  <a:srgbClr val="0070C0"/>
                </a:solidFill>
              </a:rPr>
              <a:t>: To complete Schofield and Sims p5 ‘Subordinate clauses’. </a:t>
            </a:r>
          </a:p>
          <a:p>
            <a:pPr marL="0" indent="0">
              <a:buNone/>
            </a:pPr>
            <a:endParaRPr lang="en-GB" sz="2200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3000" dirty="0">
                <a:solidFill>
                  <a:srgbClr val="0070C0"/>
                </a:solidFill>
              </a:rPr>
              <a:t>In part 1 on the sheet, we would like you to label the main clause, the conjunction and the subordinate clause. You could use different colours to highlight or underline them.  </a:t>
            </a:r>
          </a:p>
        </p:txBody>
      </p:sp>
    </p:spTree>
    <p:extLst>
      <p:ext uri="{BB962C8B-B14F-4D97-AF65-F5344CB8AC3E}">
        <p14:creationId xmlns:p14="http://schemas.microsoft.com/office/powerpoint/2010/main" val="3874436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Answers to part 1: </a:t>
            </a:r>
          </a:p>
        </p:txBody>
      </p:sp>
      <p:pic>
        <p:nvPicPr>
          <p:cNvPr id="6" name="Picture 5" descr="Monday 11th Clauses Sheet answers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41445" r="29394" b="21521"/>
          <a:stretch/>
        </p:blipFill>
        <p:spPr>
          <a:xfrm>
            <a:off x="106053" y="2204864"/>
            <a:ext cx="8993709" cy="3312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5517232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Notice that the subordinate clause includes the subordinating conjunction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78786" y="2204864"/>
            <a:ext cx="8786427" cy="3712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997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If you feel like you would like some more practice, go to </a:t>
            </a:r>
            <a:r>
              <a:rPr lang="en-GB" dirty="0" err="1">
                <a:solidFill>
                  <a:srgbClr val="0070C0"/>
                </a:solidFill>
              </a:rPr>
              <a:t>SPaG</a:t>
            </a:r>
            <a:r>
              <a:rPr lang="en-GB" dirty="0">
                <a:solidFill>
                  <a:srgbClr val="0070C0"/>
                </a:solidFill>
              </a:rPr>
              <a:t> and try the questions in </a:t>
            </a:r>
            <a:r>
              <a:rPr lang="en-GB" i="1" dirty="0">
                <a:solidFill>
                  <a:srgbClr val="0070C0"/>
                </a:solidFill>
              </a:rPr>
              <a:t>Subordinate Clauses and Conjunctions B</a:t>
            </a:r>
          </a:p>
        </p:txBody>
      </p:sp>
    </p:spTree>
    <p:extLst>
      <p:ext uri="{BB962C8B-B14F-4D97-AF65-F5344CB8AC3E}">
        <p14:creationId xmlns:p14="http://schemas.microsoft.com/office/powerpoint/2010/main" val="3487014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78AB3-83C3-49AB-8E39-4D8A3BE3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Tuesday 12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BB390-F5E6-482B-9BC7-8D07E0324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plan an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Identify the subordinating conjunction and find the main clause in the sentence below.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(Remember, a main clause makes sense on its own)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GB" sz="3500" b="1" dirty="0">
                <a:solidFill>
                  <a:srgbClr val="0070C0"/>
                </a:solidFill>
              </a:rPr>
              <a:t>As the rain fell, the children ran inside. </a:t>
            </a:r>
          </a:p>
        </p:txBody>
      </p:sp>
    </p:spTree>
    <p:extLst>
      <p:ext uri="{BB962C8B-B14F-4D97-AF65-F5344CB8AC3E}">
        <p14:creationId xmlns:p14="http://schemas.microsoft.com/office/powerpoint/2010/main" val="1298549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463F8-F4C2-4235-A8EA-EE0C29F08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Tuesday 12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A49DC-2DC6-4F9D-8E11-5F4F60B41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3300" dirty="0">
                <a:solidFill>
                  <a:srgbClr val="0070C0"/>
                </a:solidFill>
              </a:rPr>
              <a:t>L.O. To plan an </a:t>
            </a:r>
            <a:r>
              <a:rPr lang="en-GB" sz="3300" dirty="0" err="1">
                <a:solidFill>
                  <a:srgbClr val="0070C0"/>
                </a:solidFill>
              </a:rPr>
              <a:t>Ananse</a:t>
            </a:r>
            <a:r>
              <a:rPr lang="en-GB" sz="3300" dirty="0">
                <a:solidFill>
                  <a:srgbClr val="0070C0"/>
                </a:solidFill>
              </a:rPr>
              <a:t> story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Today, we would like you to plan your own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 and check that your plan would make sense to someone else.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Let’s recap on the story structure of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Turtle. (see the next slide)</a:t>
            </a:r>
          </a:p>
        </p:txBody>
      </p:sp>
    </p:spTree>
    <p:extLst>
      <p:ext uri="{BB962C8B-B14F-4D97-AF65-F5344CB8AC3E}">
        <p14:creationId xmlns:p14="http://schemas.microsoft.com/office/powerpoint/2010/main" val="3665934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sz="2400" dirty="0" err="1">
                <a:solidFill>
                  <a:srgbClr val="0070C0"/>
                </a:solidFill>
              </a:rPr>
              <a:t>Ananse</a:t>
            </a:r>
            <a:r>
              <a:rPr lang="en-GB" sz="2400" dirty="0">
                <a:solidFill>
                  <a:srgbClr val="0070C0"/>
                </a:solidFill>
              </a:rPr>
              <a:t> and Turtle Story Mountain </a:t>
            </a:r>
          </a:p>
        </p:txBody>
      </p:sp>
      <p:pic>
        <p:nvPicPr>
          <p:cNvPr id="4" name="Content Placeholder 3" descr="Ananse Story Mountain Model Answer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23947" r="18500" b="4539"/>
          <a:stretch/>
        </p:blipFill>
        <p:spPr>
          <a:xfrm>
            <a:off x="809582" y="1700808"/>
            <a:ext cx="7524836" cy="4598511"/>
          </a:xfrm>
        </p:spPr>
      </p:pic>
    </p:spTree>
    <p:extLst>
      <p:ext uri="{BB962C8B-B14F-4D97-AF65-F5344CB8AC3E}">
        <p14:creationId xmlns:p14="http://schemas.microsoft.com/office/powerpoint/2010/main" val="8710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E238A-8A29-443F-A2EE-30CE5BE83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Tuesday 12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B0D49-BF6E-40E8-88F1-A9D8C1F44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plan an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 You can plan your story however you like. You might want to use: </a:t>
            </a:r>
          </a:p>
          <a:p>
            <a:r>
              <a:rPr lang="en-GB" dirty="0">
                <a:solidFill>
                  <a:srgbClr val="0070C0"/>
                </a:solidFill>
              </a:rPr>
              <a:t>A story mountain</a:t>
            </a:r>
          </a:p>
          <a:p>
            <a:r>
              <a:rPr lang="en-GB" dirty="0">
                <a:solidFill>
                  <a:srgbClr val="0070C0"/>
                </a:solidFill>
              </a:rPr>
              <a:t>A series of pictures with some notes below them</a:t>
            </a:r>
          </a:p>
          <a:p>
            <a:r>
              <a:rPr lang="en-GB" dirty="0">
                <a:solidFill>
                  <a:srgbClr val="0070C0"/>
                </a:solidFill>
              </a:rPr>
              <a:t>The questions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139947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Spellings 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dirty="0">
                <a:solidFill>
                  <a:srgbClr val="0070C0"/>
                </a:solidFill>
              </a:rPr>
              <a:t>for Friday 15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pic>
        <p:nvPicPr>
          <p:cNvPr id="9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B7471B-6E61-401C-9101-0C7A9029D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1355118" cy="4525963"/>
          </a:xfrm>
        </p:spPr>
      </p:pic>
    </p:spTree>
    <p:extLst>
      <p:ext uri="{BB962C8B-B14F-4D97-AF65-F5344CB8AC3E}">
        <p14:creationId xmlns:p14="http://schemas.microsoft.com/office/powerpoint/2010/main" val="2760391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Tuesday 12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300" dirty="0">
                <a:solidFill>
                  <a:srgbClr val="0070C0"/>
                </a:solidFill>
              </a:rPr>
              <a:t>L.O. To plan an </a:t>
            </a:r>
            <a:r>
              <a:rPr lang="en-GB" sz="4300" dirty="0" err="1">
                <a:solidFill>
                  <a:srgbClr val="0070C0"/>
                </a:solidFill>
              </a:rPr>
              <a:t>Ananse</a:t>
            </a:r>
            <a:r>
              <a:rPr lang="en-GB" sz="4300" dirty="0">
                <a:solidFill>
                  <a:srgbClr val="0070C0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sz="3700" b="1" dirty="0">
                <a:solidFill>
                  <a:srgbClr val="0070C0"/>
                </a:solidFill>
              </a:rPr>
              <a:t>Questions to think about: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What is the message?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Other characters (animals)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Is </a:t>
            </a:r>
            <a:r>
              <a:rPr lang="en-GB" sz="3700" dirty="0" err="1">
                <a:solidFill>
                  <a:srgbClr val="0070C0"/>
                </a:solidFill>
              </a:rPr>
              <a:t>Ananse</a:t>
            </a:r>
            <a:r>
              <a:rPr lang="en-GB" sz="3700" dirty="0">
                <a:solidFill>
                  <a:srgbClr val="0070C0"/>
                </a:solidFill>
              </a:rPr>
              <a:t> wise or foolish?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How does it begin?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What is the problem?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>
                <a:solidFill>
                  <a:srgbClr val="0070C0"/>
                </a:solidFill>
              </a:rPr>
              <a:t>How does it end?</a:t>
            </a:r>
          </a:p>
          <a:p>
            <a:pPr marL="0" indent="0">
              <a:buNone/>
            </a:pPr>
            <a:r>
              <a:rPr lang="en-GB" sz="3700" b="1" dirty="0">
                <a:solidFill>
                  <a:srgbClr val="0070C0"/>
                </a:solidFill>
              </a:rPr>
              <a:t>If you are finding it really hard to think of a story, you can re-write one from last week, however, we would still like you to show us that you are meeting your success criteria. </a:t>
            </a:r>
            <a:endParaRPr lang="en-GB" sz="3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90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569" y="332656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err="1">
                <a:solidFill>
                  <a:srgbClr val="0070C0"/>
                </a:solidFill>
              </a:rPr>
              <a:t>Ananse</a:t>
            </a:r>
            <a:r>
              <a:rPr lang="en-GB" b="1" dirty="0">
                <a:solidFill>
                  <a:srgbClr val="0070C0"/>
                </a:solidFill>
              </a:rPr>
              <a:t> stories from last week. Take another look if you feel it would help. 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Turtle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Pot of Wisdom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Sky Kingdom:</a:t>
            </a:r>
          </a:p>
          <a:p>
            <a:r>
              <a:rPr lang="en-GB" dirty="0">
                <a:hlinkClick r:id="rId2"/>
              </a:rPr>
              <a:t>https://www.youtube.com/watch?v=4RHQYctGYkU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2677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</a:t>
            </a:r>
            <a:r>
              <a:rPr lang="en-GB" dirty="0">
                <a:solidFill>
                  <a:srgbClr val="0070C0"/>
                </a:solidFill>
              </a:rPr>
              <a:t>: Finally, re-read your plan as if you are someone who is reading it for the first time. </a:t>
            </a:r>
          </a:p>
          <a:p>
            <a:r>
              <a:rPr lang="en-GB" dirty="0">
                <a:solidFill>
                  <a:srgbClr val="0070C0"/>
                </a:solidFill>
              </a:rPr>
              <a:t>Does it make sense? </a:t>
            </a:r>
          </a:p>
          <a:p>
            <a:r>
              <a:rPr lang="en-GB" dirty="0">
                <a:solidFill>
                  <a:srgbClr val="0070C0"/>
                </a:solidFill>
              </a:rPr>
              <a:t>Could someone else pick up your plan and write a story from it? </a:t>
            </a:r>
          </a:p>
          <a:p>
            <a:r>
              <a:rPr lang="en-GB" dirty="0">
                <a:solidFill>
                  <a:srgbClr val="0070C0"/>
                </a:solidFill>
              </a:rPr>
              <a:t>Are there any spellings that you need to check before you write it?  </a:t>
            </a:r>
          </a:p>
        </p:txBody>
      </p:sp>
    </p:spTree>
    <p:extLst>
      <p:ext uri="{BB962C8B-B14F-4D97-AF65-F5344CB8AC3E}">
        <p14:creationId xmlns:p14="http://schemas.microsoft.com/office/powerpoint/2010/main" val="4221070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b="1" dirty="0">
                <a:solidFill>
                  <a:srgbClr val="0070C0"/>
                </a:solidFill>
              </a:rPr>
              <a:t>Wednesday 13</a:t>
            </a:r>
            <a:r>
              <a:rPr lang="en-GB" sz="5500" b="1" baseline="30000" dirty="0">
                <a:solidFill>
                  <a:srgbClr val="0070C0"/>
                </a:solidFill>
              </a:rPr>
              <a:t>th</a:t>
            </a:r>
            <a:r>
              <a:rPr lang="en-GB" sz="5500" b="1" dirty="0">
                <a:solidFill>
                  <a:srgbClr val="0070C0"/>
                </a:solidFill>
              </a:rPr>
              <a:t> May</a:t>
            </a:r>
          </a:p>
          <a:p>
            <a:pPr marL="0" indent="0" algn="ctr">
              <a:buNone/>
            </a:pPr>
            <a:r>
              <a:rPr lang="en-GB" sz="5500" b="1" dirty="0">
                <a:solidFill>
                  <a:srgbClr val="0070C0"/>
                </a:solidFill>
              </a:rPr>
              <a:t>and Thursday 14</a:t>
            </a:r>
            <a:r>
              <a:rPr lang="en-GB" sz="5500" b="1" baseline="30000" dirty="0">
                <a:solidFill>
                  <a:srgbClr val="0070C0"/>
                </a:solidFill>
              </a:rPr>
              <a:t>th</a:t>
            </a:r>
            <a:r>
              <a:rPr lang="en-GB" sz="5500" b="1" dirty="0">
                <a:solidFill>
                  <a:srgbClr val="0070C0"/>
                </a:solidFill>
              </a:rPr>
              <a:t> May </a:t>
            </a:r>
          </a:p>
        </p:txBody>
      </p:sp>
    </p:spTree>
    <p:extLst>
      <p:ext uri="{BB962C8B-B14F-4D97-AF65-F5344CB8AC3E}">
        <p14:creationId xmlns:p14="http://schemas.microsoft.com/office/powerpoint/2010/main" val="1320569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 1</a:t>
            </a:r>
            <a:r>
              <a:rPr lang="en-GB" dirty="0">
                <a:solidFill>
                  <a:srgbClr val="0070C0"/>
                </a:solidFill>
              </a:rPr>
              <a:t>: Starter activity</a:t>
            </a:r>
          </a:p>
          <a:p>
            <a:pPr marL="0" indent="0">
              <a:buNone/>
            </a:pPr>
            <a:r>
              <a:rPr lang="en-GB" dirty="0">
                <a:solidFill>
                  <a:srgbClr val="00B050"/>
                </a:solidFill>
              </a:rPr>
              <a:t>Greens</a:t>
            </a:r>
            <a:r>
              <a:rPr lang="en-GB" dirty="0">
                <a:solidFill>
                  <a:srgbClr val="0070C0"/>
                </a:solidFill>
              </a:rPr>
              <a:t> and </a:t>
            </a:r>
            <a:r>
              <a:rPr lang="en-GB" dirty="0">
                <a:solidFill>
                  <a:srgbClr val="7030A0"/>
                </a:solidFill>
              </a:rPr>
              <a:t>Purples</a:t>
            </a:r>
            <a:r>
              <a:rPr lang="en-GB" dirty="0">
                <a:solidFill>
                  <a:srgbClr val="0070C0"/>
                </a:solidFill>
              </a:rPr>
              <a:t>: Recap on </a:t>
            </a:r>
            <a:r>
              <a:rPr lang="en-GB" b="1" u="sng" dirty="0">
                <a:solidFill>
                  <a:srgbClr val="0070C0"/>
                </a:solidFill>
              </a:rPr>
              <a:t>relative clauses</a:t>
            </a:r>
          </a:p>
          <a:p>
            <a:pPr marL="0" indent="0">
              <a:buNone/>
            </a:pPr>
            <a:r>
              <a:rPr lang="en-GB" dirty="0">
                <a:solidFill>
                  <a:srgbClr val="FFFF00"/>
                </a:solidFill>
              </a:rPr>
              <a:t>Yellows</a:t>
            </a:r>
            <a:r>
              <a:rPr lang="en-GB" dirty="0">
                <a:solidFill>
                  <a:srgbClr val="0070C0"/>
                </a:solidFill>
              </a:rPr>
              <a:t> and </a:t>
            </a:r>
            <a:r>
              <a:rPr lang="en-GB" dirty="0">
                <a:solidFill>
                  <a:srgbClr val="FFC000"/>
                </a:solidFill>
              </a:rPr>
              <a:t>Oranges</a:t>
            </a:r>
            <a:r>
              <a:rPr lang="en-GB" dirty="0">
                <a:solidFill>
                  <a:srgbClr val="0070C0"/>
                </a:solidFill>
              </a:rPr>
              <a:t>: Recap on </a:t>
            </a:r>
            <a:r>
              <a:rPr lang="en-GB" b="1" u="sng" dirty="0">
                <a:solidFill>
                  <a:srgbClr val="0070C0"/>
                </a:solidFill>
              </a:rPr>
              <a:t>speech punctuation</a:t>
            </a:r>
            <a:r>
              <a:rPr lang="en-GB" dirty="0">
                <a:solidFill>
                  <a:srgbClr val="0070C0"/>
                </a:solidFill>
              </a:rPr>
              <a:t> rules</a:t>
            </a:r>
          </a:p>
        </p:txBody>
      </p:sp>
    </p:spTree>
    <p:extLst>
      <p:ext uri="{BB962C8B-B14F-4D97-AF65-F5344CB8AC3E}">
        <p14:creationId xmlns:p14="http://schemas.microsoft.com/office/powerpoint/2010/main" val="3407402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Relative Clauses (Greens and Purples)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 relative clause is a subordinating clause which begins with a relative pronoun such as:  </a:t>
            </a:r>
          </a:p>
          <a:p>
            <a:pPr marL="0" indent="0">
              <a:buNone/>
            </a:pPr>
            <a:r>
              <a:rPr lang="en-GB" sz="4000" b="1" dirty="0">
                <a:solidFill>
                  <a:srgbClr val="0070C0"/>
                </a:solidFill>
              </a:rPr>
              <a:t>who                     that                     which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It adds extra information </a:t>
            </a:r>
            <a:r>
              <a:rPr lang="en-GB" b="1" dirty="0">
                <a:solidFill>
                  <a:srgbClr val="0070C0"/>
                </a:solidFill>
              </a:rPr>
              <a:t>about the noun </a:t>
            </a:r>
            <a:r>
              <a:rPr lang="en-GB" dirty="0">
                <a:solidFill>
                  <a:srgbClr val="0070C0"/>
                </a:solidFill>
              </a:rPr>
              <a:t>to the sentence and usually sits between a pair of commas. </a:t>
            </a:r>
          </a:p>
        </p:txBody>
      </p:sp>
    </p:spTree>
    <p:extLst>
      <p:ext uri="{BB962C8B-B14F-4D97-AF65-F5344CB8AC3E}">
        <p14:creationId xmlns:p14="http://schemas.microsoft.com/office/powerpoint/2010/main" val="2816017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Examples of </a:t>
            </a:r>
            <a:r>
              <a:rPr lang="en-GB" b="1" dirty="0">
                <a:solidFill>
                  <a:srgbClr val="0070C0"/>
                </a:solidFill>
              </a:rPr>
              <a:t>relative clauses: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, </a:t>
            </a:r>
            <a:r>
              <a:rPr lang="en-GB" b="1" u="sng" dirty="0">
                <a:solidFill>
                  <a:srgbClr val="0070C0"/>
                </a:solidFill>
              </a:rPr>
              <a:t>who</a:t>
            </a:r>
            <a:r>
              <a:rPr lang="en-GB" u="sng" dirty="0">
                <a:solidFill>
                  <a:srgbClr val="0070C0"/>
                </a:solidFill>
              </a:rPr>
              <a:t> was known for being a trickster</a:t>
            </a:r>
            <a:r>
              <a:rPr lang="en-GB" dirty="0">
                <a:solidFill>
                  <a:srgbClr val="0070C0"/>
                </a:solidFill>
              </a:rPr>
              <a:t>, thought that he could have all the wisdom in the world.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The sun, </a:t>
            </a:r>
            <a:r>
              <a:rPr lang="en-GB" b="1" u="sng" dirty="0">
                <a:solidFill>
                  <a:srgbClr val="0070C0"/>
                </a:solidFill>
              </a:rPr>
              <a:t>that</a:t>
            </a:r>
            <a:r>
              <a:rPr lang="en-GB" u="sng" dirty="0">
                <a:solidFill>
                  <a:srgbClr val="0070C0"/>
                </a:solidFill>
              </a:rPr>
              <a:t> glowed bright orange</a:t>
            </a:r>
            <a:r>
              <a:rPr lang="en-GB" dirty="0">
                <a:solidFill>
                  <a:srgbClr val="0070C0"/>
                </a:solidFill>
              </a:rPr>
              <a:t>, set below the horizon.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The trees, </a:t>
            </a:r>
            <a:r>
              <a:rPr lang="en-GB" b="1" u="sng" dirty="0">
                <a:solidFill>
                  <a:srgbClr val="0070C0"/>
                </a:solidFill>
              </a:rPr>
              <a:t>which </a:t>
            </a:r>
            <a:r>
              <a:rPr lang="en-GB" u="sng" dirty="0">
                <a:solidFill>
                  <a:srgbClr val="0070C0"/>
                </a:solidFill>
              </a:rPr>
              <a:t>were swaying in the breeze</a:t>
            </a:r>
            <a:r>
              <a:rPr lang="en-GB" dirty="0">
                <a:solidFill>
                  <a:srgbClr val="0070C0"/>
                </a:solidFill>
              </a:rPr>
              <a:t>, had juicy apples hanging from their branches.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0310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Relative Clauses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Task: </a:t>
            </a:r>
            <a:r>
              <a:rPr lang="en-GB" b="1" dirty="0">
                <a:solidFill>
                  <a:srgbClr val="00B050"/>
                </a:solidFill>
              </a:rPr>
              <a:t>Greens</a:t>
            </a:r>
            <a:r>
              <a:rPr lang="en-GB" dirty="0">
                <a:solidFill>
                  <a:srgbClr val="0070C0"/>
                </a:solidFill>
              </a:rPr>
              <a:t> and </a:t>
            </a:r>
            <a:r>
              <a:rPr lang="en-GB" b="1" dirty="0">
                <a:solidFill>
                  <a:srgbClr val="7030A0"/>
                </a:solidFill>
              </a:rPr>
              <a:t>Purples</a:t>
            </a:r>
            <a:r>
              <a:rPr lang="en-GB" dirty="0">
                <a:solidFill>
                  <a:srgbClr val="0070C0"/>
                </a:solidFill>
              </a:rPr>
              <a:t>: Try to write 3 relative clauses now, using the different relative pronouns, which you could add into your story.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Other relative clauses include </a:t>
            </a:r>
            <a:r>
              <a:rPr lang="en-GB" b="1" dirty="0">
                <a:solidFill>
                  <a:srgbClr val="0070C0"/>
                </a:solidFill>
              </a:rPr>
              <a:t>whose</a:t>
            </a:r>
            <a:r>
              <a:rPr lang="en-GB" dirty="0">
                <a:solidFill>
                  <a:srgbClr val="0070C0"/>
                </a:solidFill>
              </a:rPr>
              <a:t> and </a:t>
            </a:r>
            <a:r>
              <a:rPr lang="en-GB" b="1" dirty="0">
                <a:solidFill>
                  <a:srgbClr val="0070C0"/>
                </a:solidFill>
              </a:rPr>
              <a:t>whom</a:t>
            </a:r>
            <a:r>
              <a:rPr lang="en-GB" dirty="0">
                <a:solidFill>
                  <a:srgbClr val="0070C0"/>
                </a:solidFill>
              </a:rPr>
              <a:t>. You can try using those too if you like. </a:t>
            </a:r>
          </a:p>
        </p:txBody>
      </p:sp>
    </p:spTree>
    <p:extLst>
      <p:ext uri="{BB962C8B-B14F-4D97-AF65-F5344CB8AC3E}">
        <p14:creationId xmlns:p14="http://schemas.microsoft.com/office/powerpoint/2010/main" val="893022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Speech Punctuation Rules (Oranges and Yellows)</a:t>
            </a:r>
          </a:p>
          <a:p>
            <a:pPr marL="514350" indent="-514350">
              <a:buAutoNum type="arabicPeriod"/>
            </a:pPr>
            <a:r>
              <a:rPr lang="en-GB" b="1" dirty="0">
                <a:solidFill>
                  <a:srgbClr val="0070C0"/>
                </a:solidFill>
              </a:rPr>
              <a:t>Inverted commas </a:t>
            </a:r>
            <a:r>
              <a:rPr lang="en-GB" dirty="0">
                <a:solidFill>
                  <a:srgbClr val="0070C0"/>
                </a:solidFill>
              </a:rPr>
              <a:t>go around the spoken words:</a:t>
            </a:r>
            <a:r>
              <a:rPr lang="en-GB" dirty="0"/>
              <a:t> </a:t>
            </a:r>
            <a:r>
              <a:rPr lang="en-GB" b="1" i="1" dirty="0">
                <a:solidFill>
                  <a:srgbClr val="00B050"/>
                </a:solidFill>
              </a:rPr>
              <a:t>“</a:t>
            </a:r>
            <a:r>
              <a:rPr lang="en-GB" i="1" dirty="0">
                <a:solidFill>
                  <a:srgbClr val="0070C0"/>
                </a:solidFill>
              </a:rPr>
              <a:t>Hello,</a:t>
            </a:r>
            <a:r>
              <a:rPr lang="en-GB" b="1" i="1" dirty="0">
                <a:solidFill>
                  <a:srgbClr val="00B050"/>
                </a:solidFill>
              </a:rPr>
              <a:t>”</a:t>
            </a:r>
            <a:r>
              <a:rPr lang="en-GB" i="1" dirty="0"/>
              <a:t> </a:t>
            </a:r>
            <a:r>
              <a:rPr lang="en-GB" i="1" dirty="0">
                <a:solidFill>
                  <a:srgbClr val="0070C0"/>
                </a:solidFill>
              </a:rPr>
              <a:t>said Bob</a:t>
            </a:r>
            <a:r>
              <a:rPr lang="en-GB" i="1" dirty="0"/>
              <a:t>.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2. </a:t>
            </a:r>
            <a:r>
              <a:rPr lang="en-GB" dirty="0">
                <a:solidFill>
                  <a:srgbClr val="0070C0"/>
                </a:solidFill>
              </a:rPr>
              <a:t>A </a:t>
            </a:r>
            <a:r>
              <a:rPr lang="en-GB" b="1" dirty="0">
                <a:solidFill>
                  <a:srgbClr val="0070C0"/>
                </a:solidFill>
              </a:rPr>
              <a:t>punctuation mark </a:t>
            </a:r>
            <a:r>
              <a:rPr lang="en-GB" dirty="0">
                <a:solidFill>
                  <a:srgbClr val="0070C0"/>
                </a:solidFill>
              </a:rPr>
              <a:t>is needed before you close speech e.g.   ,   !   ? </a:t>
            </a:r>
            <a:r>
              <a:rPr lang="en-GB" i="1" dirty="0">
                <a:solidFill>
                  <a:srgbClr val="0070C0"/>
                </a:solidFill>
              </a:rPr>
              <a:t>“Hello</a:t>
            </a:r>
            <a:r>
              <a:rPr lang="en-GB" b="1" i="1" dirty="0">
                <a:solidFill>
                  <a:srgbClr val="00B050"/>
                </a:solidFill>
              </a:rPr>
              <a:t>,</a:t>
            </a:r>
            <a:r>
              <a:rPr lang="en-GB" i="1" dirty="0">
                <a:solidFill>
                  <a:srgbClr val="0070C0"/>
                </a:solidFill>
              </a:rPr>
              <a:t>” said Bob</a:t>
            </a:r>
            <a:r>
              <a:rPr lang="en-GB" dirty="0">
                <a:solidFill>
                  <a:srgbClr val="0070C0"/>
                </a:solidFill>
              </a:rPr>
              <a:t>. </a:t>
            </a:r>
            <a:r>
              <a:rPr lang="en-GB" sz="2400" dirty="0">
                <a:solidFill>
                  <a:srgbClr val="0070C0"/>
                </a:solidFill>
              </a:rPr>
              <a:t>(remember, don’t use a full stop if the reporting clause comes </a:t>
            </a:r>
            <a:r>
              <a:rPr lang="en-GB" sz="2400" u="sng" dirty="0">
                <a:solidFill>
                  <a:srgbClr val="0070C0"/>
                </a:solidFill>
              </a:rPr>
              <a:t>after</a:t>
            </a:r>
            <a:r>
              <a:rPr lang="en-GB" sz="2400" dirty="0">
                <a:solidFill>
                  <a:srgbClr val="0070C0"/>
                </a:solidFill>
              </a:rPr>
              <a:t> the speech) </a:t>
            </a:r>
          </a:p>
        </p:txBody>
      </p:sp>
    </p:spTree>
    <p:extLst>
      <p:ext uri="{BB962C8B-B14F-4D97-AF65-F5344CB8AC3E}">
        <p14:creationId xmlns:p14="http://schemas.microsoft.com/office/powerpoint/2010/main" val="556766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Speech Punctuation Rules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3. The first spoken word always needs a </a:t>
            </a:r>
            <a:r>
              <a:rPr lang="en-GB" b="1" dirty="0">
                <a:solidFill>
                  <a:srgbClr val="0070C0"/>
                </a:solidFill>
              </a:rPr>
              <a:t>capital letter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en-GB" i="1" dirty="0">
                <a:solidFill>
                  <a:srgbClr val="0070C0"/>
                </a:solidFill>
              </a:rPr>
              <a:t>“</a:t>
            </a:r>
            <a:r>
              <a:rPr lang="en-GB" b="1" i="1" dirty="0">
                <a:solidFill>
                  <a:srgbClr val="00B050"/>
                </a:solidFill>
              </a:rPr>
              <a:t>H</a:t>
            </a:r>
            <a:r>
              <a:rPr lang="en-GB" i="1" dirty="0">
                <a:solidFill>
                  <a:srgbClr val="0070C0"/>
                </a:solidFill>
              </a:rPr>
              <a:t>ello,” said Bob.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4. Use </a:t>
            </a:r>
            <a:r>
              <a:rPr lang="en-GB" b="1" dirty="0">
                <a:solidFill>
                  <a:srgbClr val="0070C0"/>
                </a:solidFill>
              </a:rPr>
              <a:t>a reporting clause </a:t>
            </a:r>
            <a:r>
              <a:rPr lang="en-GB" dirty="0">
                <a:solidFill>
                  <a:srgbClr val="0070C0"/>
                </a:solidFill>
              </a:rPr>
              <a:t>to explain who is speaking: </a:t>
            </a:r>
            <a:r>
              <a:rPr lang="en-GB" i="1" dirty="0">
                <a:solidFill>
                  <a:srgbClr val="0070C0"/>
                </a:solidFill>
              </a:rPr>
              <a:t>“</a:t>
            </a:r>
            <a:r>
              <a:rPr lang="en-GB" b="1" i="1" dirty="0">
                <a:solidFill>
                  <a:srgbClr val="0070C0"/>
                </a:solidFill>
              </a:rPr>
              <a:t>H</a:t>
            </a:r>
            <a:r>
              <a:rPr lang="en-GB" i="1" dirty="0">
                <a:solidFill>
                  <a:srgbClr val="0070C0"/>
                </a:solidFill>
              </a:rPr>
              <a:t>ello,” </a:t>
            </a:r>
            <a:r>
              <a:rPr lang="en-GB" i="1" dirty="0">
                <a:solidFill>
                  <a:srgbClr val="00B050"/>
                </a:solidFill>
              </a:rPr>
              <a:t>said Bob</a:t>
            </a:r>
            <a:r>
              <a:rPr lang="en-GB" dirty="0">
                <a:solidFill>
                  <a:srgbClr val="0070C0"/>
                </a:solidFill>
              </a:rPr>
              <a:t>.</a:t>
            </a:r>
            <a:r>
              <a:rPr lang="en-GB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249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Week Commencing Monday 11</a:t>
            </a:r>
            <a:r>
              <a:rPr lang="en-GB" sz="4800" baseline="30000" dirty="0">
                <a:solidFill>
                  <a:srgbClr val="0070C0"/>
                </a:solidFill>
              </a:rPr>
              <a:t>th</a:t>
            </a:r>
            <a:r>
              <a:rPr lang="en-GB" sz="4800" dirty="0">
                <a:solidFill>
                  <a:srgbClr val="0070C0"/>
                </a:solidFill>
              </a:rPr>
              <a:t> May</a:t>
            </a:r>
          </a:p>
          <a:p>
            <a:r>
              <a:rPr lang="en-GB" sz="4800" dirty="0">
                <a:solidFill>
                  <a:srgbClr val="0070C0"/>
                </a:solidFill>
              </a:rPr>
              <a:t>This PowerPoint has been written so that children can either work through it independently or with the support of an adult. </a:t>
            </a:r>
          </a:p>
          <a:p>
            <a:r>
              <a:rPr lang="en-GB" dirty="0">
                <a:solidFill>
                  <a:srgbClr val="0070C0"/>
                </a:solidFill>
              </a:rPr>
              <a:t>The specific days to complete the activities are suggestions. Please do what you can, when you can. You may choose to complete the 4 main lessons in 1,2,3 or 4 days. We also appreciate that the amount of time that children wish to spend on these tasks may vary from child to child</a:t>
            </a:r>
            <a:r>
              <a:rPr lang="en-GB" sz="2800" dirty="0">
                <a:solidFill>
                  <a:srgbClr val="0070C0"/>
                </a:solidFill>
              </a:rPr>
              <a:t>. </a:t>
            </a:r>
            <a:endParaRPr lang="en-GB" dirty="0">
              <a:solidFill>
                <a:srgbClr val="0070C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6743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Speech Punctuation Rules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5. If using a reporting clause at the start, you need </a:t>
            </a:r>
            <a:r>
              <a:rPr lang="en-GB" b="1" dirty="0">
                <a:solidFill>
                  <a:srgbClr val="0070C0"/>
                </a:solidFill>
              </a:rPr>
              <a:t>a comma </a:t>
            </a:r>
            <a:r>
              <a:rPr lang="en-GB" dirty="0">
                <a:solidFill>
                  <a:srgbClr val="0070C0"/>
                </a:solidFill>
              </a:rPr>
              <a:t>to introduce speech: </a:t>
            </a:r>
            <a:r>
              <a:rPr lang="en-GB" i="1" dirty="0">
                <a:solidFill>
                  <a:srgbClr val="0070C0"/>
                </a:solidFill>
              </a:rPr>
              <a:t>Bob said</a:t>
            </a:r>
            <a:r>
              <a:rPr lang="en-GB" i="1" dirty="0">
                <a:solidFill>
                  <a:srgbClr val="00B050"/>
                </a:solidFill>
              </a:rPr>
              <a:t>,</a:t>
            </a:r>
            <a:r>
              <a:rPr lang="en-GB" i="1" dirty="0"/>
              <a:t> </a:t>
            </a:r>
            <a:r>
              <a:rPr lang="en-GB" i="1" dirty="0">
                <a:solidFill>
                  <a:srgbClr val="0070C0"/>
                </a:solidFill>
              </a:rPr>
              <a:t>“Hello.”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6. A new speaker goes on a </a:t>
            </a:r>
            <a:r>
              <a:rPr lang="en-GB" b="1" dirty="0">
                <a:solidFill>
                  <a:srgbClr val="0070C0"/>
                </a:solidFill>
              </a:rPr>
              <a:t>new line</a:t>
            </a:r>
            <a:r>
              <a:rPr lang="en-GB" dirty="0">
                <a:solidFill>
                  <a:srgbClr val="0070C0"/>
                </a:solidFill>
              </a:rPr>
              <a:t>: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Bob said, “Hello.”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“Hi!” said Tim. </a:t>
            </a:r>
          </a:p>
        </p:txBody>
      </p:sp>
      <p:sp>
        <p:nvSpPr>
          <p:cNvPr id="5" name="U-Turn Arrow 4"/>
          <p:cNvSpPr/>
          <p:nvPr/>
        </p:nvSpPr>
        <p:spPr>
          <a:xfrm rot="5400000">
            <a:off x="3347864" y="5373216"/>
            <a:ext cx="504056" cy="360040"/>
          </a:xfrm>
          <a:prstGeom prst="utur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05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Speech Punctuation Rules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</a:t>
            </a:r>
            <a:r>
              <a:rPr lang="en-GB" dirty="0">
                <a:solidFill>
                  <a:srgbClr val="0070C0"/>
                </a:solidFill>
              </a:rPr>
              <a:t>: Copy out the sentence below, with the speech punctuation added. 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4000" b="1" i="1" dirty="0">
                <a:solidFill>
                  <a:srgbClr val="0070C0"/>
                </a:solidFill>
              </a:rPr>
              <a:t>How are we going to get all the way up to Sky God asked </a:t>
            </a:r>
            <a:r>
              <a:rPr lang="en-GB" sz="4000" b="1" i="1" dirty="0" err="1">
                <a:solidFill>
                  <a:srgbClr val="0070C0"/>
                </a:solidFill>
              </a:rPr>
              <a:t>Ananse</a:t>
            </a:r>
            <a:r>
              <a:rPr lang="en-GB" sz="4000" b="1" i="1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7769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Success Criteria 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dirty="0">
                <a:solidFill>
                  <a:srgbClr val="0070C0"/>
                </a:solidFill>
              </a:rPr>
              <a:t>for your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write in the style of a traditional African folktale</a:t>
            </a:r>
          </a:p>
          <a:p>
            <a:pPr marL="0" indent="0">
              <a:buNone/>
            </a:pPr>
            <a:r>
              <a:rPr lang="en-GB" sz="2800" b="1" dirty="0">
                <a:solidFill>
                  <a:srgbClr val="0070C0"/>
                </a:solidFill>
              </a:rPr>
              <a:t>Task 2</a:t>
            </a:r>
            <a:r>
              <a:rPr lang="en-GB" sz="2800" dirty="0">
                <a:solidFill>
                  <a:srgbClr val="0070C0"/>
                </a:solidFill>
              </a:rPr>
              <a:t>: Read your success criteria. (It is saved as a Word document) </a:t>
            </a:r>
          </a:p>
          <a:p>
            <a:r>
              <a:rPr lang="en-GB" sz="2800" dirty="0">
                <a:solidFill>
                  <a:srgbClr val="0070C0"/>
                </a:solidFill>
              </a:rPr>
              <a:t>Check you know what all the </a:t>
            </a:r>
          </a:p>
          <a:p>
            <a:pPr marL="0" indent="0">
              <a:buNone/>
            </a:pPr>
            <a:r>
              <a:rPr lang="en-GB" sz="2800" dirty="0">
                <a:solidFill>
                  <a:srgbClr val="0070C0"/>
                </a:solidFill>
              </a:rPr>
              <a:t>different bits mean. </a:t>
            </a:r>
          </a:p>
          <a:p>
            <a:r>
              <a:rPr lang="en-GB" sz="2800" dirty="0">
                <a:solidFill>
                  <a:srgbClr val="0070C0"/>
                </a:solidFill>
              </a:rPr>
              <a:t>I have included speech </a:t>
            </a:r>
          </a:p>
          <a:p>
            <a:pPr marL="0" indent="0">
              <a:buNone/>
            </a:pPr>
            <a:r>
              <a:rPr lang="en-GB" sz="2800" dirty="0">
                <a:solidFill>
                  <a:srgbClr val="0070C0"/>
                </a:solidFill>
              </a:rPr>
              <a:t>punctuation rules as a </a:t>
            </a:r>
          </a:p>
          <a:p>
            <a:pPr marL="0" indent="0">
              <a:buNone/>
            </a:pPr>
            <a:r>
              <a:rPr lang="en-GB" sz="2800" dirty="0">
                <a:solidFill>
                  <a:srgbClr val="0070C0"/>
                </a:solidFill>
              </a:rPr>
              <a:t>Reminder on a Word doc too.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480" y="3071177"/>
            <a:ext cx="3010320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08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 3</a:t>
            </a:r>
            <a:r>
              <a:rPr lang="en-GB" dirty="0">
                <a:solidFill>
                  <a:srgbClr val="0070C0"/>
                </a:solidFill>
              </a:rPr>
              <a:t>: Start to write your story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Over the next two lessons, we would like you to write your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story. </a:t>
            </a:r>
          </a:p>
          <a:p>
            <a:r>
              <a:rPr lang="en-GB" dirty="0">
                <a:solidFill>
                  <a:srgbClr val="0070C0"/>
                </a:solidFill>
              </a:rPr>
              <a:t>Aim for two sides of A4</a:t>
            </a:r>
          </a:p>
          <a:p>
            <a:r>
              <a:rPr lang="en-GB" dirty="0">
                <a:solidFill>
                  <a:srgbClr val="0070C0"/>
                </a:solidFill>
              </a:rPr>
              <a:t>Use your plan to help</a:t>
            </a:r>
          </a:p>
          <a:p>
            <a:r>
              <a:rPr lang="en-GB" dirty="0">
                <a:solidFill>
                  <a:srgbClr val="0070C0"/>
                </a:solidFill>
              </a:rPr>
              <a:t>Keep checking your success criteria </a:t>
            </a:r>
          </a:p>
          <a:p>
            <a:r>
              <a:rPr lang="en-GB" dirty="0">
                <a:solidFill>
                  <a:srgbClr val="0070C0"/>
                </a:solidFill>
              </a:rPr>
              <a:t>Remember to keep reading your work back and correcting spelling and punctuation errors you notice. It would be great to see these corrections so neat crossing out is fine. </a:t>
            </a:r>
          </a:p>
        </p:txBody>
      </p:sp>
    </p:spTree>
    <p:extLst>
      <p:ext uri="{BB962C8B-B14F-4D97-AF65-F5344CB8AC3E}">
        <p14:creationId xmlns:p14="http://schemas.microsoft.com/office/powerpoint/2010/main" val="5410373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Friday 16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Spellings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Why not have a go at the 10 sentences I have uploaded this week for your grown-ups to read out.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Keep an ear out for those extras we talk about each week: Previous spellings, Year 3/ 4 spellings, apostrophes and homophones. </a:t>
            </a:r>
          </a:p>
          <a:p>
            <a:pPr marL="0" indent="0">
              <a:buNone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22180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u="sng" dirty="0">
                <a:solidFill>
                  <a:srgbClr val="0070C0"/>
                </a:solidFill>
              </a:rPr>
              <a:t>Weekly Overview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This week, we would like you to plan and write your own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story. </a:t>
            </a:r>
          </a:p>
          <a:p>
            <a:r>
              <a:rPr lang="en-GB" dirty="0">
                <a:solidFill>
                  <a:srgbClr val="0070C0"/>
                </a:solidFill>
              </a:rPr>
              <a:t>We will take a look at main clauses and subordinate clauses</a:t>
            </a:r>
          </a:p>
          <a:p>
            <a:r>
              <a:rPr lang="en-GB" dirty="0">
                <a:solidFill>
                  <a:srgbClr val="0070C0"/>
                </a:solidFill>
              </a:rPr>
              <a:t>We will plan a story </a:t>
            </a:r>
          </a:p>
          <a:p>
            <a:r>
              <a:rPr lang="en-GB" dirty="0">
                <a:solidFill>
                  <a:srgbClr val="0070C0"/>
                </a:solidFill>
              </a:rPr>
              <a:t>We would like you to write your own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story, </a:t>
            </a:r>
            <a:r>
              <a:rPr lang="en-GB" b="1" dirty="0">
                <a:solidFill>
                  <a:srgbClr val="0070C0"/>
                </a:solidFill>
              </a:rPr>
              <a:t>by hand rather than on the computer</a:t>
            </a:r>
            <a:r>
              <a:rPr lang="en-GB" dirty="0">
                <a:solidFill>
                  <a:srgbClr val="0070C0"/>
                </a:solidFill>
              </a:rPr>
              <a:t>. What will your key message in the story be? Is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wise or foolish in your story? </a:t>
            </a:r>
          </a:p>
          <a:p>
            <a:r>
              <a:rPr lang="en-GB" dirty="0">
                <a:solidFill>
                  <a:srgbClr val="0070C0"/>
                </a:solidFill>
              </a:rPr>
              <a:t>It would be great if you could use lots of examples of subordinating conjunctions like the ones we looked at last week. </a:t>
            </a:r>
            <a:r>
              <a:rPr lang="en-GB" b="1" i="1" dirty="0">
                <a:solidFill>
                  <a:srgbClr val="0070C0"/>
                </a:solidFill>
              </a:rPr>
              <a:t>e.g. while, if, when, although, until, despite, since, nevertheless, however, therefore.</a:t>
            </a:r>
          </a:p>
          <a:p>
            <a:pPr marL="0" indent="0" algn="ctr">
              <a:buNone/>
            </a:pPr>
            <a:r>
              <a:rPr lang="en-GB" b="1" dirty="0">
                <a:solidFill>
                  <a:srgbClr val="0070C0"/>
                </a:solidFill>
              </a:rPr>
              <a:t>We would love to see examples of what you have done.   </a:t>
            </a:r>
          </a:p>
        </p:txBody>
      </p:sp>
    </p:spTree>
    <p:extLst>
      <p:ext uri="{BB962C8B-B14F-4D97-AF65-F5344CB8AC3E}">
        <p14:creationId xmlns:p14="http://schemas.microsoft.com/office/powerpoint/2010/main" val="110990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GB" sz="5500" b="1" dirty="0">
                <a:solidFill>
                  <a:srgbClr val="0070C0"/>
                </a:solidFill>
              </a:rPr>
              <a:t>Monday 11</a:t>
            </a:r>
            <a:r>
              <a:rPr lang="en-GB" sz="5500" b="1" baseline="30000" dirty="0">
                <a:solidFill>
                  <a:srgbClr val="0070C0"/>
                </a:solidFill>
              </a:rPr>
              <a:t>th</a:t>
            </a:r>
            <a:r>
              <a:rPr lang="en-GB" sz="5500" b="1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Rectangle 2"/>
          <p:cNvSpPr/>
          <p:nvPr/>
        </p:nvSpPr>
        <p:spPr>
          <a:xfrm>
            <a:off x="971600" y="764704"/>
            <a:ext cx="657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solidFill>
                  <a:srgbClr val="0070C0"/>
                </a:solidFill>
              </a:rPr>
              <a:t>Stories From Other Cultures</a:t>
            </a:r>
          </a:p>
        </p:txBody>
      </p:sp>
    </p:spTree>
    <p:extLst>
      <p:ext uri="{BB962C8B-B14F-4D97-AF65-F5344CB8AC3E}">
        <p14:creationId xmlns:p14="http://schemas.microsoft.com/office/powerpoint/2010/main" val="379248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r>
              <a:rPr lang="en-GB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Monday 11</a:t>
            </a:r>
            <a:r>
              <a:rPr lang="en-GB" b="1" baseline="30000" dirty="0">
                <a:solidFill>
                  <a:srgbClr val="0070C0"/>
                </a:solidFill>
              </a:rPr>
              <a:t>th</a:t>
            </a:r>
            <a:r>
              <a:rPr lang="en-GB" b="1" dirty="0">
                <a:solidFill>
                  <a:srgbClr val="0070C0"/>
                </a:solidFill>
              </a:rPr>
              <a:t> May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L.O. To identify main and subordinate clauses</a:t>
            </a: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We are going back over this as quite a few of you weren’t sure which was the main clause and which was the subordinate clause on your recent </a:t>
            </a:r>
            <a:r>
              <a:rPr lang="en-GB" dirty="0" err="1">
                <a:solidFill>
                  <a:srgbClr val="0070C0"/>
                </a:solidFill>
              </a:rPr>
              <a:t>SPaG</a:t>
            </a:r>
            <a:r>
              <a:rPr lang="en-GB" dirty="0">
                <a:solidFill>
                  <a:srgbClr val="0070C0"/>
                </a:solidFill>
              </a:rPr>
              <a:t> work.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Let’s look at some key questions. See if you know the answer before looking under the box?   </a:t>
            </a:r>
          </a:p>
        </p:txBody>
      </p:sp>
    </p:spTree>
    <p:extLst>
      <p:ext uri="{BB962C8B-B14F-4D97-AF65-F5344CB8AC3E}">
        <p14:creationId xmlns:p14="http://schemas.microsoft.com/office/powerpoint/2010/main" val="400984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is a </a:t>
            </a:r>
            <a:r>
              <a:rPr lang="en-GB" b="1" u="sng" dirty="0">
                <a:solidFill>
                  <a:srgbClr val="0070C0"/>
                </a:solidFill>
              </a:rPr>
              <a:t>phrase</a:t>
            </a:r>
            <a:r>
              <a:rPr lang="en-GB" dirty="0">
                <a:solidFill>
                  <a:srgbClr val="0070C0"/>
                </a:solidFill>
              </a:rPr>
              <a:t>?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 group of words that form </a:t>
            </a:r>
            <a:r>
              <a:rPr lang="en-GB" u="sng" dirty="0">
                <a:solidFill>
                  <a:srgbClr val="0070C0"/>
                </a:solidFill>
              </a:rPr>
              <a:t>part </a:t>
            </a:r>
            <a:r>
              <a:rPr lang="en-GB" dirty="0">
                <a:solidFill>
                  <a:srgbClr val="0070C0"/>
                </a:solidFill>
              </a:rPr>
              <a:t>of a sentence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e.g. 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rgbClr val="0070C0"/>
                </a:solidFill>
              </a:rPr>
              <a:t>through the deep, dark wood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(it doesn’t make sense on its own and there is no subordinating conjunction) </a:t>
            </a:r>
          </a:p>
        </p:txBody>
      </p:sp>
      <p:sp>
        <p:nvSpPr>
          <p:cNvPr id="4" name="Rectangle 3"/>
          <p:cNvSpPr/>
          <p:nvPr/>
        </p:nvSpPr>
        <p:spPr>
          <a:xfrm>
            <a:off x="435674" y="2564904"/>
            <a:ext cx="7992888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725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is a clause?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 group of words that contains a subject and a verb e.g. 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rgbClr val="0070C0"/>
                </a:solidFill>
              </a:rPr>
              <a:t>The dog ran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Subject = dog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Verb = ran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761" y="2708325"/>
            <a:ext cx="7931224" cy="360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251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What is a </a:t>
            </a:r>
            <a:r>
              <a:rPr lang="en-GB" u="sng" dirty="0">
                <a:solidFill>
                  <a:srgbClr val="0070C0"/>
                </a:solidFill>
              </a:rPr>
              <a:t>main clause</a:t>
            </a:r>
            <a:r>
              <a:rPr lang="en-GB" dirty="0">
                <a:solidFill>
                  <a:srgbClr val="0070C0"/>
                </a:solidFill>
              </a:rPr>
              <a:t>? </a:t>
            </a:r>
          </a:p>
          <a:p>
            <a:endParaRPr lang="en-GB" dirty="0">
              <a:solidFill>
                <a:srgbClr val="0070C0"/>
              </a:solidFill>
            </a:endParaRPr>
          </a:p>
          <a:p>
            <a:r>
              <a:rPr lang="en-GB" dirty="0">
                <a:solidFill>
                  <a:srgbClr val="0070C0"/>
                </a:solidFill>
              </a:rPr>
              <a:t>A main clause contains a subject and a verb and can act as a sentence on its own e.g. 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rgbClr val="0070C0"/>
                </a:solidFill>
              </a:rPr>
              <a:t>We drove to the shop.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852936"/>
            <a:ext cx="8003232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015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1619</Words>
  <Application>Microsoft Office PowerPoint</Application>
  <PresentationFormat>On-screen Show (4:3)</PresentationFormat>
  <Paragraphs>183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Office Theme</vt:lpstr>
      <vt:lpstr>ENGLISH LESSONS MONDAY 11th MAY TO FRIDAY 15th MAY</vt:lpstr>
      <vt:lpstr>Spellings  for Friday 15th May</vt:lpstr>
      <vt:lpstr>Stories From Other Cultures</vt:lpstr>
      <vt:lpstr>Stories From Other Cultures</vt:lpstr>
      <vt:lpstr>Monday 11th May</vt:lpstr>
      <vt:lpstr>Stories From Other Cultures </vt:lpstr>
      <vt:lpstr>Stories From Other Cultures 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 </vt:lpstr>
      <vt:lpstr>Stories From Other Cultures</vt:lpstr>
      <vt:lpstr>Stories From Other Cultures</vt:lpstr>
      <vt:lpstr>Tuesday 12th May</vt:lpstr>
      <vt:lpstr>Tuesday 12th May</vt:lpstr>
      <vt:lpstr>Stories From Other Cultures Ananse and Turtle Story Mountain </vt:lpstr>
      <vt:lpstr>Tuesday 12th May</vt:lpstr>
      <vt:lpstr>Tuesday 12th May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Success Criteria  for your story</vt:lpstr>
      <vt:lpstr>Stories From Other Cultures</vt:lpstr>
      <vt:lpstr>Friday 16th May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jase</dc:creator>
  <cp:lastModifiedBy>Debbie Preston</cp:lastModifiedBy>
  <cp:revision>172</cp:revision>
  <dcterms:created xsi:type="dcterms:W3CDTF">2020-04-22T19:30:28Z</dcterms:created>
  <dcterms:modified xsi:type="dcterms:W3CDTF">2020-05-08T08:28:49Z</dcterms:modified>
</cp:coreProperties>
</file>