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7" r:id="rId3"/>
    <p:sldId id="288" r:id="rId4"/>
    <p:sldId id="289" r:id="rId5"/>
    <p:sldId id="290" r:id="rId6"/>
    <p:sldId id="279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392" autoAdjust="0"/>
    <p:restoredTop sz="94660"/>
  </p:normalViewPr>
  <p:slideViewPr>
    <p:cSldViewPr snapToGrid="0">
      <p:cViewPr>
        <p:scale>
          <a:sx n="70" d="100"/>
          <a:sy n="70" d="100"/>
        </p:scale>
        <p:origin x="-73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14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conjunctions and prepositions in my writing.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‘Hedgehog’ is a compound noun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6" name="Picture 2" descr="Compound Noun List in English - English Study P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0119" y="2035151"/>
            <a:ext cx="7492621" cy="4214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234519" y="3794078"/>
            <a:ext cx="1842448" cy="4367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788925" y="3864591"/>
            <a:ext cx="1842448" cy="4367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Hedgehogs Matter' Worksheets ~ Kathryn Rose Newey ~ Auth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6513" y="192381"/>
            <a:ext cx="2275275" cy="1425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Here are some other animals which are compound nouns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2648" cy="4861778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Dragonfly</a:t>
            </a:r>
          </a:p>
          <a:p>
            <a:r>
              <a:rPr lang="en-GB" dirty="0" smtClean="0">
                <a:latin typeface="Comic Sans MS" pitchFamily="66" charset="0"/>
              </a:rPr>
              <a:t>Rattlesnake</a:t>
            </a:r>
          </a:p>
          <a:p>
            <a:r>
              <a:rPr lang="en-GB" dirty="0" smtClean="0">
                <a:latin typeface="Comic Sans MS" pitchFamily="66" charset="0"/>
              </a:rPr>
              <a:t>Ladybird</a:t>
            </a:r>
          </a:p>
          <a:p>
            <a:r>
              <a:rPr lang="en-GB" dirty="0" smtClean="0">
                <a:latin typeface="Comic Sans MS" pitchFamily="66" charset="0"/>
              </a:rPr>
              <a:t>Greyhound</a:t>
            </a:r>
          </a:p>
          <a:p>
            <a:r>
              <a:rPr lang="en-GB" dirty="0" smtClean="0">
                <a:latin typeface="Comic Sans MS" pitchFamily="66" charset="0"/>
              </a:rPr>
              <a:t>Sheepdog </a:t>
            </a:r>
          </a:p>
          <a:p>
            <a:r>
              <a:rPr lang="en-GB" dirty="0" smtClean="0">
                <a:latin typeface="Comic Sans MS" pitchFamily="66" charset="0"/>
              </a:rPr>
              <a:t>Grasshopper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Can you think of anymore?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How might Max say these animals names if he muddles them up?  </a:t>
            </a:r>
            <a:r>
              <a:rPr lang="en-GB" dirty="0" smtClean="0">
                <a:solidFill>
                  <a:schemeClr val="accent5"/>
                </a:solidFill>
                <a:latin typeface="Comic Sans MS" pitchFamily="66" charset="0"/>
              </a:rPr>
              <a:t>He might change the vowels around so ladybird=</a:t>
            </a:r>
            <a:r>
              <a:rPr lang="en-GB" dirty="0" err="1" smtClean="0">
                <a:solidFill>
                  <a:schemeClr val="accent5"/>
                </a:solidFill>
                <a:latin typeface="Comic Sans MS" pitchFamily="66" charset="0"/>
              </a:rPr>
              <a:t>lidybard</a:t>
            </a:r>
            <a:endParaRPr lang="en-GB" dirty="0">
              <a:solidFill>
                <a:schemeClr val="accent5"/>
              </a:solidFill>
              <a:latin typeface="Comic Sans MS" pitchFamily="66" charset="0"/>
            </a:endParaRPr>
          </a:p>
        </p:txBody>
      </p:sp>
      <p:pic>
        <p:nvPicPr>
          <p:cNvPr id="23554" name="Picture 2" descr="7 things you never knew about dragonflies | MNN - Mother Nature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5840" y="1714500"/>
            <a:ext cx="1879802" cy="1252332"/>
          </a:xfrm>
          <a:prstGeom prst="rect">
            <a:avLst/>
          </a:prstGeom>
          <a:noFill/>
        </p:spPr>
      </p:pic>
      <p:pic>
        <p:nvPicPr>
          <p:cNvPr id="23556" name="Picture 4" descr="Italian Greyhound Dog Breed Information, Pictures, Characteristics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2107" y="4094328"/>
            <a:ext cx="1583887" cy="998538"/>
          </a:xfrm>
          <a:prstGeom prst="rect">
            <a:avLst/>
          </a:prstGeom>
          <a:noFill/>
        </p:spPr>
      </p:pic>
      <p:sp>
        <p:nvSpPr>
          <p:cNvPr id="23558" name="AutoShape 6" descr="Melanoplus femurrubrum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560" name="AutoShape 8" descr="Melanoplus femurrubrum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3562" name="Picture 10" descr="Grasshoppers: The Family Acridid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5770" y="1895347"/>
            <a:ext cx="1588168" cy="1191337"/>
          </a:xfrm>
          <a:prstGeom prst="rect">
            <a:avLst/>
          </a:prstGeom>
          <a:noFill/>
        </p:spPr>
      </p:pic>
      <p:pic>
        <p:nvPicPr>
          <p:cNvPr id="23564" name="Picture 12" descr="Ladybirds - Houses, Food and Lifecycle | Ark Wildlife U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8162" y="3934146"/>
            <a:ext cx="1612234" cy="8061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GB" dirty="0" smtClean="0">
                <a:solidFill>
                  <a:srgbClr val="00B050"/>
                </a:solidFill>
                <a:latin typeface="Comic Sans MS" pitchFamily="66" charset="0"/>
              </a:rPr>
              <a:t>Compound sentence</a:t>
            </a:r>
          </a:p>
          <a:p>
            <a:r>
              <a:rPr lang="en-GB" dirty="0" smtClean="0">
                <a:latin typeface="Comic Sans MS" pitchFamily="66" charset="0"/>
              </a:rPr>
              <a:t>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r>
              <a:rPr lang="en-GB" dirty="0" smtClean="0">
                <a:latin typeface="Comic Sans MS" pitchFamily="66" charset="0"/>
              </a:rPr>
              <a:t> has purple wings </a:t>
            </a:r>
            <a:r>
              <a:rPr lang="en-GB" u="sng" dirty="0" smtClean="0">
                <a:latin typeface="Comic Sans MS" pitchFamily="66" charset="0"/>
              </a:rPr>
              <a:t>and</a:t>
            </a:r>
            <a:r>
              <a:rPr lang="en-GB" dirty="0" smtClean="0">
                <a:latin typeface="Comic Sans MS" pitchFamily="66" charset="0"/>
              </a:rPr>
              <a:t> enjoys eating ants.</a:t>
            </a:r>
          </a:p>
          <a:p>
            <a:pPr>
              <a:buNone/>
            </a:pPr>
            <a:r>
              <a:rPr lang="en-GB" dirty="0" smtClean="0">
                <a:solidFill>
                  <a:srgbClr val="00B050"/>
                </a:solidFill>
                <a:latin typeface="Comic Sans MS" pitchFamily="66" charset="0"/>
              </a:rPr>
              <a:t>Complex sentence</a:t>
            </a:r>
          </a:p>
          <a:p>
            <a:r>
              <a:rPr lang="en-GB" u="sng" dirty="0" smtClean="0">
                <a:latin typeface="Comic Sans MS" pitchFamily="66" charset="0"/>
              </a:rPr>
              <a:t>When</a:t>
            </a:r>
            <a:r>
              <a:rPr lang="en-GB" dirty="0" smtClean="0">
                <a:latin typeface="Comic Sans MS" pitchFamily="66" charset="0"/>
              </a:rPr>
              <a:t> the rain stopped, 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r>
              <a:rPr lang="en-GB" dirty="0" smtClean="0">
                <a:latin typeface="Comic Sans MS" pitchFamily="66" charset="0"/>
              </a:rPr>
              <a:t> flew back into the garden.</a:t>
            </a:r>
          </a:p>
          <a:p>
            <a:r>
              <a:rPr lang="en-GB" dirty="0" smtClean="0">
                <a:latin typeface="Comic Sans MS" pitchFamily="66" charset="0"/>
              </a:rPr>
              <a:t>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r>
              <a:rPr lang="en-GB" dirty="0" smtClean="0">
                <a:latin typeface="Comic Sans MS" pitchFamily="66" charset="0"/>
              </a:rPr>
              <a:t> was dizzy </a:t>
            </a:r>
            <a:r>
              <a:rPr lang="en-GB" u="sng" dirty="0" smtClean="0">
                <a:latin typeface="Comic Sans MS" pitchFamily="66" charset="0"/>
              </a:rPr>
              <a:t>because</a:t>
            </a:r>
            <a:r>
              <a:rPr lang="en-GB" dirty="0" smtClean="0">
                <a:latin typeface="Comic Sans MS" pitchFamily="66" charset="0"/>
              </a:rPr>
              <a:t> she hit her head on the window.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Remember</a:t>
            </a:r>
            <a:r>
              <a:rPr lang="en-GB" dirty="0" smtClean="0">
                <a:latin typeface="Comic Sans MS" pitchFamily="66" charset="0"/>
              </a:rPr>
              <a:t>: when the subordinating conjunction is at the start, you need to use a comma.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455" y="1825624"/>
            <a:ext cx="6886432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r>
              <a:rPr lang="en-GB" dirty="0" smtClean="0">
                <a:latin typeface="Comic Sans MS" pitchFamily="66" charset="0"/>
              </a:rPr>
              <a:t> has soft, shiny wings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and</a:t>
            </a:r>
            <a:r>
              <a:rPr lang="en-GB" dirty="0" smtClean="0">
                <a:latin typeface="Comic Sans MS" pitchFamily="66" charset="0"/>
              </a:rPr>
              <a:t> large, sparkling eyes. He searches in the ground for food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due to the fact </a:t>
            </a:r>
            <a:r>
              <a:rPr lang="en-GB" dirty="0" smtClean="0">
                <a:latin typeface="Comic Sans MS" pitchFamily="66" charset="0"/>
              </a:rPr>
              <a:t>that he likes to eat ants. </a:t>
            </a: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When</a:t>
            </a:r>
            <a:r>
              <a:rPr lang="en-GB" dirty="0" smtClean="0">
                <a:latin typeface="Comic Sans MS" pitchFamily="66" charset="0"/>
              </a:rPr>
              <a:t> he wants to avoid the rain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,</a:t>
            </a:r>
            <a:r>
              <a:rPr lang="en-GB" dirty="0" smtClean="0">
                <a:latin typeface="Comic Sans MS" pitchFamily="66" charset="0"/>
              </a:rPr>
              <a:t> he sleeps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underneath</a:t>
            </a:r>
            <a:r>
              <a:rPr lang="en-GB" dirty="0" smtClean="0">
                <a:latin typeface="Comic Sans MS" pitchFamily="66" charset="0"/>
              </a:rPr>
              <a:t> leaves which shelter him. The </a:t>
            </a:r>
            <a:r>
              <a:rPr lang="en-GB" dirty="0" err="1" smtClean="0">
                <a:latin typeface="Comic Sans MS" pitchFamily="66" charset="0"/>
              </a:rPr>
              <a:t>lidybard</a:t>
            </a:r>
            <a:r>
              <a:rPr lang="en-GB" dirty="0" smtClean="0">
                <a:latin typeface="Comic Sans MS" pitchFamily="66" charset="0"/>
              </a:rPr>
              <a:t> is not nocturnal and likes to fly around forests </a:t>
            </a:r>
            <a:r>
              <a:rPr lang="en-GB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during </a:t>
            </a:r>
            <a:r>
              <a:rPr lang="en-GB" dirty="0" smtClean="0">
                <a:latin typeface="Comic Sans MS" pitchFamily="66" charset="0"/>
              </a:rPr>
              <a:t>the day.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54388" y="368489"/>
            <a:ext cx="305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FF0000"/>
                </a:solidFill>
                <a:latin typeface="Comic Sans MS" pitchFamily="66" charset="0"/>
              </a:rPr>
              <a:t>Coordinating conjunction to create a compound sentence </a:t>
            </a:r>
            <a:endParaRPr lang="en-GB" sz="2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206018" y="1433015"/>
            <a:ext cx="1228300" cy="4640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64842" y="5611504"/>
            <a:ext cx="3057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Preposition of time</a:t>
            </a:r>
            <a:endParaRPr lang="en-GB" sz="2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068" y="3618931"/>
            <a:ext cx="21836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  <a:latin typeface="Comic Sans MS" pitchFamily="66" charset="0"/>
              </a:rPr>
              <a:t>Preposition of place</a:t>
            </a:r>
            <a:endParaRPr lang="en-GB" sz="2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34902" y="1271517"/>
            <a:ext cx="3057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7030A0"/>
                </a:solidFill>
                <a:latin typeface="Comic Sans MS" pitchFamily="66" charset="0"/>
              </a:rPr>
              <a:t>Preposition of cause</a:t>
            </a:r>
            <a:endParaRPr lang="en-GB" sz="22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34902" y="2390633"/>
            <a:ext cx="305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accent6"/>
                </a:solidFill>
                <a:latin typeface="Comic Sans MS" pitchFamily="66" charset="0"/>
              </a:rPr>
              <a:t>Subordinating conjunction to create a complex sentence</a:t>
            </a:r>
            <a:endParaRPr lang="en-GB" sz="2200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34902" y="3564340"/>
            <a:ext cx="30570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accent2"/>
                </a:solidFill>
                <a:latin typeface="Comic Sans MS" pitchFamily="66" charset="0"/>
              </a:rPr>
              <a:t>Comma after the subordinate clause at the start of a sentence.</a:t>
            </a:r>
            <a:endParaRPr lang="en-GB" sz="220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517177" y="4053385"/>
            <a:ext cx="1103193" cy="841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5986818" y="5192974"/>
            <a:ext cx="680112" cy="2342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7861113" y="3370998"/>
            <a:ext cx="1230570" cy="159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8468436" y="1876569"/>
            <a:ext cx="1105471" cy="7642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>
            <a:off x="6591870" y="3753134"/>
            <a:ext cx="2583975" cy="454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pPr lvl="0"/>
            <a:r>
              <a:rPr lang="en-GB" dirty="0" smtClean="0">
                <a:latin typeface="Comic Sans MS" pitchFamily="66" charset="0"/>
              </a:rPr>
              <a:t>Draw and describe your own animal which is a compound noun. Change the name so that the sounds have been muddled too. </a:t>
            </a:r>
          </a:p>
          <a:p>
            <a:pPr lvl="0">
              <a:buNone/>
            </a:pPr>
            <a:r>
              <a:rPr lang="en-GB" dirty="0" smtClean="0">
                <a:latin typeface="Comic Sans MS" pitchFamily="66" charset="0"/>
              </a:rPr>
              <a:t>Include: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Compound sentences. Use FANBOYS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Complex sentences. Use ISAWAWABUB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Prepositions of place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Complex sentences with the correct punctuation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Prepositions of time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Prepositions of cause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17803" y="355641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4036359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4036360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561021" y="5059940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5062215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540340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43832" y="621166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Word mats can be found on the next slide</a:t>
            </a:r>
            <a:endParaRPr lang="en-GB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301552" y="3766782"/>
            <a:ext cx="61414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917976" y="4342262"/>
            <a:ext cx="61414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REE! - I SAW A WABUB Display Poster - Teaching Resource - Twinkl"/>
          <p:cNvPicPr>
            <a:picLocks noChangeAspect="1" noChangeArrowheads="1"/>
          </p:cNvPicPr>
          <p:nvPr/>
        </p:nvPicPr>
        <p:blipFill>
          <a:blip r:embed="rId2"/>
          <a:srcRect l="20924" t="24336" r="22445" b="19715"/>
          <a:stretch>
            <a:fillRect/>
          </a:stretch>
        </p:blipFill>
        <p:spPr bwMode="auto">
          <a:xfrm>
            <a:off x="6168788" y="371696"/>
            <a:ext cx="5800299" cy="2865209"/>
          </a:xfrm>
          <a:prstGeom prst="rect">
            <a:avLst/>
          </a:prstGeom>
          <a:noFill/>
        </p:spPr>
      </p:pic>
      <p:pic>
        <p:nvPicPr>
          <p:cNvPr id="5" name="Picture 2" descr="FANBOYS Coordinating Conjunctions Poster - Australia"/>
          <p:cNvPicPr>
            <a:picLocks noChangeAspect="1" noChangeArrowheads="1"/>
          </p:cNvPicPr>
          <p:nvPr/>
        </p:nvPicPr>
        <p:blipFill>
          <a:blip r:embed="rId3"/>
          <a:srcRect l="18649" t="25246" r="18579" b="17441"/>
          <a:stretch>
            <a:fillRect/>
          </a:stretch>
        </p:blipFill>
        <p:spPr bwMode="auto">
          <a:xfrm>
            <a:off x="272955" y="327546"/>
            <a:ext cx="5321329" cy="2429302"/>
          </a:xfrm>
          <a:prstGeom prst="rect">
            <a:avLst/>
          </a:prstGeom>
          <a:noFill/>
        </p:spPr>
      </p:pic>
      <p:pic>
        <p:nvPicPr>
          <p:cNvPr id="24578" name="Picture 2" descr="Cause and Effect Word Mat | Teaching Resources"/>
          <p:cNvPicPr>
            <a:picLocks noChangeAspect="1" noChangeArrowheads="1"/>
          </p:cNvPicPr>
          <p:nvPr/>
        </p:nvPicPr>
        <p:blipFill>
          <a:blip r:embed="rId4"/>
          <a:srcRect l="3038" t="31570" r="67159" b="3857"/>
          <a:stretch>
            <a:fillRect/>
          </a:stretch>
        </p:blipFill>
        <p:spPr bwMode="auto">
          <a:xfrm>
            <a:off x="9968114" y="3739487"/>
            <a:ext cx="1919087" cy="3118513"/>
          </a:xfrm>
          <a:prstGeom prst="rect">
            <a:avLst/>
          </a:prstGeom>
          <a:noFill/>
        </p:spPr>
      </p:pic>
      <p:pic>
        <p:nvPicPr>
          <p:cNvPr id="24582" name="Picture 6" descr="49 Prepositions learning mat | Teaching Resources"/>
          <p:cNvPicPr>
            <a:picLocks noChangeAspect="1" noChangeArrowheads="1"/>
          </p:cNvPicPr>
          <p:nvPr/>
        </p:nvPicPr>
        <p:blipFill>
          <a:blip r:embed="rId5"/>
          <a:srcRect l="3038" t="5222" r="2968"/>
          <a:stretch>
            <a:fillRect/>
          </a:stretch>
        </p:blipFill>
        <p:spPr bwMode="auto">
          <a:xfrm>
            <a:off x="245660" y="3127168"/>
            <a:ext cx="5240740" cy="3730832"/>
          </a:xfrm>
          <a:prstGeom prst="rect">
            <a:avLst/>
          </a:prstGeom>
          <a:noFill/>
        </p:spPr>
      </p:pic>
      <p:pic>
        <p:nvPicPr>
          <p:cNvPr id="24584" name="Picture 8" descr="Conjunctions, adverbs and prepositions to show time | Teaching ..."/>
          <p:cNvPicPr>
            <a:picLocks noChangeAspect="1" noChangeArrowheads="1"/>
          </p:cNvPicPr>
          <p:nvPr/>
        </p:nvPicPr>
        <p:blipFill>
          <a:blip r:embed="rId6"/>
          <a:srcRect l="63217" t="11310" r="8413" b="39170"/>
          <a:stretch>
            <a:fillRect/>
          </a:stretch>
        </p:blipFill>
        <p:spPr bwMode="auto">
          <a:xfrm>
            <a:off x="6496335" y="4049317"/>
            <a:ext cx="2279176" cy="280868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52950" y="3632579"/>
            <a:ext cx="3057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Preposition of time</a:t>
            </a:r>
            <a:endParaRPr lang="en-GB" sz="2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07857" y="3250443"/>
            <a:ext cx="3057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7030A0"/>
                </a:solidFill>
                <a:latin typeface="Comic Sans MS" pitchFamily="66" charset="0"/>
              </a:rPr>
              <a:t>Preposition of cause</a:t>
            </a:r>
            <a:endParaRPr lang="en-GB" sz="22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4525" y="2745475"/>
            <a:ext cx="31116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0070C0"/>
                </a:solidFill>
                <a:latin typeface="Comic Sans MS" pitchFamily="66" charset="0"/>
              </a:rPr>
              <a:t>Preposition of place</a:t>
            </a:r>
            <a:endParaRPr lang="en-GB" sz="2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2261" y="0"/>
            <a:ext cx="40806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FF0000"/>
                </a:solidFill>
                <a:latin typeface="Comic Sans MS" pitchFamily="66" charset="0"/>
              </a:rPr>
              <a:t>Coordinating conjunctions</a:t>
            </a:r>
            <a:endParaRPr lang="en-GB" sz="2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46795" y="0"/>
            <a:ext cx="421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accent6"/>
                </a:solidFill>
                <a:latin typeface="Comic Sans MS" pitchFamily="66" charset="0"/>
              </a:rPr>
              <a:t>Subordinating conjunctions</a:t>
            </a:r>
            <a:endParaRPr lang="en-GB" sz="2200" dirty="0">
              <a:solidFill>
                <a:schemeClr val="accent6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298</Words>
  <Application>Microsoft Office PowerPoint</Application>
  <PresentationFormat>Custom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Adventure stories  Miss Hurdman</vt:lpstr>
      <vt:lpstr>‘Hedgehog’ is a compound noun</vt:lpstr>
      <vt:lpstr>Here are some other animals which are compound nouns</vt:lpstr>
      <vt:lpstr>The Lidybard</vt:lpstr>
      <vt:lpstr>The Lidybard</vt:lpstr>
      <vt:lpstr>Today’s activity</vt:lpstr>
      <vt:lpstr>Slide 7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37</cp:revision>
  <dcterms:created xsi:type="dcterms:W3CDTF">2020-04-22T08:29:51Z</dcterms:created>
  <dcterms:modified xsi:type="dcterms:W3CDTF">2020-05-07T09:39:47Z</dcterms:modified>
</cp:coreProperties>
</file>