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5" r:id="rId3"/>
    <p:sldId id="258" r:id="rId4"/>
    <p:sldId id="259" r:id="rId5"/>
    <p:sldId id="261" r:id="rId6"/>
    <p:sldId id="265" r:id="rId7"/>
    <p:sldId id="266" r:id="rId8"/>
    <p:sldId id="268" r:id="rId9"/>
    <p:sldId id="267" r:id="rId10"/>
    <p:sldId id="269" r:id="rId11"/>
    <p:sldId id="262" r:id="rId12"/>
    <p:sldId id="264" r:id="rId13"/>
    <p:sldId id="263" r:id="rId14"/>
    <p:sldId id="271" r:id="rId15"/>
    <p:sldId id="273" r:id="rId16"/>
    <p:sldId id="272" r:id="rId17"/>
    <p:sldId id="27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A4523-7CB1-4693-B177-9388D1B837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1D03D1-A720-41D8-B21B-7A68327623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5A09E-595A-4597-ACBF-D9AD44711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8816BC-2CD0-457A-9798-71013CC53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6D209C-87CD-454D-BC75-55A6DC8A0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3415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34FAF-CE45-453B-B2E3-15A772C5E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38496F-0DD4-4C19-A354-034EA6117C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A5D3D-CF82-4EC4-AB78-CBB02B16F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56A510-0A50-4CB1-BE84-CA718AFE4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BE56C1-600D-4458-A06D-B300541A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024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F58398-97F4-4238-AE38-70D740F13D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CA5C0D-97BD-4220-96F0-C78A3982CC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761122-90D3-4F1C-A310-4F27FA0C9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08828-D534-4583-BF99-36FB10ACC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EAF36E-BB70-4D15-9AC7-73D96C9A1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4915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8B54E-BB89-47F2-B9B3-5125EB144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5CE127-0D6D-41F5-93B9-B0FC42ECBB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91E60-A8AB-48DA-97DC-3469C656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763573-14E3-41C8-BEA1-606BA9755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072A42-BBC8-4B21-B7DC-D3013F4B2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8345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C584A-9A2A-46D5-8228-BBAB9CF95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1A6A62-015D-47CC-89B8-0722EA1E71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AC4BD-918D-457F-BEC7-FBE32E4CD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566478-457B-4BF3-8D60-4D5B1DF1C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E8C2BF-747C-4544-8CEE-B46D9E4E3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352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6A741-9312-4539-8608-ABFE10041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C78BCB-20C1-4DF5-879B-2143FA362A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30DDF5-5C55-4060-907E-C9BD6DF57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342932-84F7-425B-B0D9-580657E56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4E91FE-1C3F-4075-A92D-21BE20F9F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DB1BAD-F7EA-4379-ACEA-A1009BA59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5744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5F414-2E8A-47A2-BBB4-64B293E37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2FD17-98B7-44B5-9E93-4FF92F293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C030B3-C6FB-4125-B150-631CE6834C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49E1D2-B5CD-406F-A73C-9586003CA3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6A2EDA-EB2B-4E4C-8656-238C5A9371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D6C083-0501-46F7-AF50-9D8FAF6AC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80838D-C529-455B-931D-4BF2513AF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768FD7-B932-4EFB-996A-686B5BAA0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571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165BC-4817-4C2F-B9F1-85F7848B5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71224B-DCE2-4E91-873F-F98CB2B5E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F6DCD7-A845-44DA-97CE-45497C313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169FFC-94D9-4636-9917-75155E861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160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1CD8B6-FE61-46DC-BD24-334051B99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8DE17B-C555-495A-AC2A-D8A861AC0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11AC49-E67F-48CE-BB68-B97392434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18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16FE7-4811-4BBC-99CF-3426B9BEF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EF52E-C4F7-48BA-92CE-967972DC12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5F1057-D74A-4C1C-AF33-20EBEC1A9E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5138FD-8B22-4F53-8D74-D75ED3422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4EED84-A270-4743-A6A5-8B26E5197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30BDCD-DB6E-476E-93B1-F83E456DD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23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6438F-9322-4B79-8FE8-58EED8227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3DDCEE-C7DC-409F-814B-0C495FDE2D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A5CBDB-6631-44B1-BCFF-15F0C698EE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05A636-958E-4CDA-AB4E-C4F704299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2953EA-00C8-4C7F-8A21-9F3CECAC7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C207DF-B7E4-4DB3-87EF-48B1D635A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9577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0AFEAA-37DD-4BE1-9D20-B0134AF53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AE05CD-DE87-4A90-8B98-D6BBBB162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062E77-D0BD-409A-9F9E-23225E05CC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EA0D8-24F5-4090-8721-D44E0136F410}" type="datetimeFigureOut">
              <a:rPr lang="en-GB" smtClean="0"/>
              <a:t>13/06/2020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201FA-EDB2-4946-B60F-8FEED0D43E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71EF2F-2D34-4679-AA4D-CC467AC30F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87A0A-3333-49AA-9230-2B9906E03B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142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mymaths.co.uk/1748-homework/translating" TargetMode="External"/><Relationship Id="rId2" Type="http://schemas.openxmlformats.org/officeDocument/2006/relationships/hyperlink" Target="https://app.mymaths.co.uk/1744-lesson/translating-and-reflecting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A83B42-DDBF-437A-A67E-31D8560C3FA4}"/>
              </a:ext>
            </a:extLst>
          </p:cNvPr>
          <p:cNvSpPr/>
          <p:nvPr/>
        </p:nvSpPr>
        <p:spPr>
          <a:xfrm>
            <a:off x="1106658" y="1474619"/>
            <a:ext cx="912402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Starter: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You have 2 minutes to answer the following questions:</a:t>
            </a:r>
          </a:p>
          <a:p>
            <a:r>
              <a:rPr lang="en-GB" sz="2800" b="1" dirty="0">
                <a:latin typeface="Comic Sans MS" panose="030F0702030302020204" pitchFamily="66" charset="0"/>
              </a:rPr>
              <a:t> </a:t>
            </a:r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12 x 80 =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9 x 300 =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8 x 800 =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13 x 70 =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70 x 90 =</a:t>
            </a:r>
          </a:p>
          <a:p>
            <a:pPr hangingPunct="0">
              <a:spcAft>
                <a:spcPts val="0"/>
              </a:spcAft>
            </a:pP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7DDC00-3DCF-4569-B580-E6924FF3C45F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translations</a:t>
            </a:r>
          </a:p>
        </p:txBody>
      </p:sp>
    </p:spTree>
    <p:extLst>
      <p:ext uri="{BB962C8B-B14F-4D97-AF65-F5344CB8AC3E}">
        <p14:creationId xmlns:p14="http://schemas.microsoft.com/office/powerpoint/2010/main" val="4062727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191E7E-2E9C-48CF-A38E-AC6A266FEFB4}"/>
              </a:ext>
            </a:extLst>
          </p:cNvPr>
          <p:cNvSpPr txBox="1"/>
          <p:nvPr/>
        </p:nvSpPr>
        <p:spPr>
          <a:xfrm>
            <a:off x="928469" y="1540137"/>
            <a:ext cx="9931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CB3BF5-B819-4B3A-AB7D-B97A297148DE}"/>
              </a:ext>
            </a:extLst>
          </p:cNvPr>
          <p:cNvSpPr txBox="1"/>
          <p:nvPr/>
        </p:nvSpPr>
        <p:spPr>
          <a:xfrm>
            <a:off x="772477" y="1770969"/>
            <a:ext cx="100877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Now complete the activities for your maths group which can be found on the following slides.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There is graph paper for you to print in the resources folder. Alternatively, you can use your blue times table book.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5408F6-4FC5-4FEC-A618-D49D04640C44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translations</a:t>
            </a:r>
          </a:p>
        </p:txBody>
      </p:sp>
    </p:spTree>
    <p:extLst>
      <p:ext uri="{BB962C8B-B14F-4D97-AF65-F5344CB8AC3E}">
        <p14:creationId xmlns:p14="http://schemas.microsoft.com/office/powerpoint/2010/main" val="1885974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6993A31-DF0A-4EB1-875C-69DCD8A283AE}"/>
              </a:ext>
            </a:extLst>
          </p:cNvPr>
          <p:cNvSpPr txBox="1"/>
          <p:nvPr/>
        </p:nvSpPr>
        <p:spPr>
          <a:xfrm>
            <a:off x="168813" y="187176"/>
            <a:ext cx="655003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Orange: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Draw the triangle A using the following coordinates: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(4,4), (6,4), (5,6)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Complete the following translations and record the new coordinates of A.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F59E7BA-3DEB-483B-B0E6-3305497D9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0286" y="-10161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56C4A6-0725-4722-83CB-03D376A2C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826" y="187176"/>
            <a:ext cx="4257614" cy="37752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821D20-297E-4365-9F42-339D44733C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13" y="3445930"/>
            <a:ext cx="6991527" cy="34120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42FEFC6-5FE3-467E-9A79-96299D226661}"/>
              </a:ext>
            </a:extLst>
          </p:cNvPr>
          <p:cNvSpPr txBox="1"/>
          <p:nvPr/>
        </p:nvSpPr>
        <p:spPr>
          <a:xfrm>
            <a:off x="7303454" y="3993168"/>
            <a:ext cx="488854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0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 copy of the table can be found in the resources folder or just write the answers down.</a:t>
            </a:r>
          </a:p>
        </p:txBody>
      </p:sp>
    </p:spTree>
    <p:extLst>
      <p:ext uri="{BB962C8B-B14F-4D97-AF65-F5344CB8AC3E}">
        <p14:creationId xmlns:p14="http://schemas.microsoft.com/office/powerpoint/2010/main" val="2093112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6993A31-DF0A-4EB1-875C-69DCD8A283AE}"/>
              </a:ext>
            </a:extLst>
          </p:cNvPr>
          <p:cNvSpPr txBox="1"/>
          <p:nvPr/>
        </p:nvSpPr>
        <p:spPr>
          <a:xfrm>
            <a:off x="168813" y="187176"/>
            <a:ext cx="4051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Yellow: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F59E7BA-3DEB-483B-B0E6-3305497D9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0286" y="-10161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CF1EA913-3DB7-45D6-A438-74FB351B0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108" y="228601"/>
            <a:ext cx="4719078" cy="431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6F6B95B4-F15B-442D-8F2A-20D943F8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813" y="1368516"/>
            <a:ext cx="11241309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Draw shape A </a:t>
            </a:r>
            <a:r>
              <a:rPr lang="en-US" altLang="en-US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using the following coordinates: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en-US" sz="2400" dirty="0"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(3,6), (3,8), (2,8), (2,9), (5,9), (5,8), (4,8), (4,6)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Translate shape A: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altLang="en-US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1. 6 squares right. 	Label it B.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2. 4 squares down. 	Label it C.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3. 3 squares right and 2 squares up. Label it D.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4. 2 squares left and 2 squares up. Label it E.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5. 5 squares right and 4 squares down.	Label it F.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6. 3 squares right and 6 squares down.	Label it 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024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6993A31-DF0A-4EB1-875C-69DCD8A283AE}"/>
              </a:ext>
            </a:extLst>
          </p:cNvPr>
          <p:cNvSpPr txBox="1"/>
          <p:nvPr/>
        </p:nvSpPr>
        <p:spPr>
          <a:xfrm>
            <a:off x="0" y="93139"/>
            <a:ext cx="4051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Green/Purple: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191E7E-2E9C-48CF-A38E-AC6A266FEFB4}"/>
              </a:ext>
            </a:extLst>
          </p:cNvPr>
          <p:cNvSpPr txBox="1"/>
          <p:nvPr/>
        </p:nvSpPr>
        <p:spPr>
          <a:xfrm>
            <a:off x="503582" y="710396"/>
            <a:ext cx="1121133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Mystery translations. 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Draw an 11 x 11 grid and plot a triangle using the following coordinates (4,6), (8,6), (6,8). </a:t>
            </a:r>
          </a:p>
          <a:p>
            <a:pPr hangingPunct="0"/>
            <a:endParaRPr lang="en-GB" sz="2400" dirty="0">
              <a:latin typeface="Comic Sans MS" panose="030F0702030302020204" pitchFamily="66" charset="0"/>
            </a:endParaRP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This triangle has been translated 3 squares </a:t>
            </a:r>
            <a:r>
              <a:rPr lang="en-GB" sz="2400" u="sng" dirty="0">
                <a:latin typeface="Comic Sans MS" panose="030F0702030302020204" pitchFamily="66" charset="0"/>
              </a:rPr>
              <a:t>to get to where it is now</a:t>
            </a:r>
            <a:r>
              <a:rPr lang="en-GB" sz="2400" dirty="0">
                <a:latin typeface="Comic Sans MS" panose="030F0702030302020204" pitchFamily="66" charset="0"/>
              </a:rPr>
              <a:t>. 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Your challenge is to identify all the possible starting positions for the triangle. The translation could have been up, down, left or right, or a combination of up/down and left/right</a:t>
            </a:r>
          </a:p>
          <a:p>
            <a:pPr hangingPunct="0"/>
            <a:endParaRPr lang="en-GB" sz="2400" dirty="0">
              <a:latin typeface="Comic Sans MS" panose="030F0702030302020204" pitchFamily="66" charset="0"/>
            </a:endParaRP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Write all of the possible starting coordinates </a:t>
            </a:r>
            <a:r>
              <a:rPr lang="en-GB" sz="2400" u="sng" dirty="0">
                <a:latin typeface="Comic Sans MS" panose="030F0702030302020204" pitchFamily="66" charset="0"/>
              </a:rPr>
              <a:t>and</a:t>
            </a:r>
            <a:r>
              <a:rPr lang="en-GB" sz="2400" dirty="0">
                <a:latin typeface="Comic Sans MS" panose="030F0702030302020204" pitchFamily="66" charset="0"/>
              </a:rPr>
              <a:t> the translation that has taken place. Work systematically – there are 12 possibilities. Check each answer by moving the identified translation. If you need a clue to get you started,  I have done the first one on the next page.</a:t>
            </a:r>
          </a:p>
        </p:txBody>
      </p:sp>
    </p:spTree>
    <p:extLst>
      <p:ext uri="{BB962C8B-B14F-4D97-AF65-F5344CB8AC3E}">
        <p14:creationId xmlns:p14="http://schemas.microsoft.com/office/powerpoint/2010/main" val="3386433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6993A31-DF0A-4EB1-875C-69DCD8A283AE}"/>
              </a:ext>
            </a:extLst>
          </p:cNvPr>
          <p:cNvSpPr txBox="1"/>
          <p:nvPr/>
        </p:nvSpPr>
        <p:spPr>
          <a:xfrm>
            <a:off x="0" y="93139"/>
            <a:ext cx="4051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Green/Purple: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191E7E-2E9C-48CF-A38E-AC6A266FEFB4}"/>
              </a:ext>
            </a:extLst>
          </p:cNvPr>
          <p:cNvSpPr txBox="1"/>
          <p:nvPr/>
        </p:nvSpPr>
        <p:spPr>
          <a:xfrm>
            <a:off x="195398" y="1068205"/>
            <a:ext cx="755373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The final position of the triangle is shown in red.</a:t>
            </a:r>
          </a:p>
          <a:p>
            <a:pPr hangingPunct="0"/>
            <a:endParaRPr lang="en-GB" sz="2400" dirty="0">
              <a:latin typeface="Comic Sans MS" panose="030F0702030302020204" pitchFamily="66" charset="0"/>
            </a:endParaRP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If there has been a translation of 3 squares it could have been translated 2 right and 1 up. </a:t>
            </a:r>
          </a:p>
          <a:p>
            <a:pPr hangingPunct="0"/>
            <a:endParaRPr lang="en-GB" sz="2400" dirty="0">
              <a:latin typeface="Comic Sans MS" panose="030F0702030302020204" pitchFamily="66" charset="0"/>
            </a:endParaRP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This would mean the original triangle was 2 squares to the left and 1 square down. This triangle is shown in black.</a:t>
            </a:r>
          </a:p>
          <a:p>
            <a:pPr hangingPunct="0"/>
            <a:endParaRPr lang="en-GB" sz="2400" dirty="0">
              <a:latin typeface="Comic Sans MS" panose="030F0702030302020204" pitchFamily="66" charset="0"/>
            </a:endParaRP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Translation 1: 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2 right, 1 up. Original coordinates (2,5), (6,5), (4,7)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543B06-4096-4811-9580-EC7C11A9C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458" y="1166832"/>
            <a:ext cx="4199144" cy="395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042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6993A31-DF0A-4EB1-875C-69DCD8A283AE}"/>
              </a:ext>
            </a:extLst>
          </p:cNvPr>
          <p:cNvSpPr txBox="1"/>
          <p:nvPr/>
        </p:nvSpPr>
        <p:spPr>
          <a:xfrm>
            <a:off x="168813" y="187176"/>
            <a:ext cx="655003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Orange: ANSWERS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Complete the following translations and record the new coordinates of A.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F59E7BA-3DEB-483B-B0E6-3305497D9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0286" y="-10161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821D20-297E-4365-9F42-339D44733C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13" y="2117916"/>
            <a:ext cx="6991527" cy="34120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CB89A7-5D2E-4CA9-8CE1-1728319EA8D7}"/>
              </a:ext>
            </a:extLst>
          </p:cNvPr>
          <p:cNvSpPr txBox="1"/>
          <p:nvPr/>
        </p:nvSpPr>
        <p:spPr>
          <a:xfrm>
            <a:off x="4257006" y="2677031"/>
            <a:ext cx="246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(6,4), (8,4), (7,6)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25D39F-EE9A-476D-8C00-A450C03E164D}"/>
              </a:ext>
            </a:extLst>
          </p:cNvPr>
          <p:cNvSpPr txBox="1"/>
          <p:nvPr/>
        </p:nvSpPr>
        <p:spPr>
          <a:xfrm>
            <a:off x="4257006" y="3145795"/>
            <a:ext cx="246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(0,4), (2,4), (1,6)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619B4D-8E26-483F-BC33-9B214D9B5FB4}"/>
              </a:ext>
            </a:extLst>
          </p:cNvPr>
          <p:cNvSpPr txBox="1"/>
          <p:nvPr/>
        </p:nvSpPr>
        <p:spPr>
          <a:xfrm>
            <a:off x="4257006" y="3636256"/>
            <a:ext cx="246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(4,1), (6,1), (5,3)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570389-BD99-4F9E-964C-2CDCF6170BEA}"/>
              </a:ext>
            </a:extLst>
          </p:cNvPr>
          <p:cNvSpPr txBox="1"/>
          <p:nvPr/>
        </p:nvSpPr>
        <p:spPr>
          <a:xfrm>
            <a:off x="4257006" y="4109131"/>
            <a:ext cx="246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(4,7), (6,7), (5,9)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5607F1-98AF-43C6-8489-46F8EE55E020}"/>
              </a:ext>
            </a:extLst>
          </p:cNvPr>
          <p:cNvSpPr txBox="1"/>
          <p:nvPr/>
        </p:nvSpPr>
        <p:spPr>
          <a:xfrm>
            <a:off x="4257006" y="4554879"/>
            <a:ext cx="246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(8,4), (10,4), (9,6)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CAB657-E1C8-4FCF-9EC2-7B034CFE497B}"/>
              </a:ext>
            </a:extLst>
          </p:cNvPr>
          <p:cNvSpPr txBox="1"/>
          <p:nvPr/>
        </p:nvSpPr>
        <p:spPr>
          <a:xfrm>
            <a:off x="4257006" y="5038769"/>
            <a:ext cx="246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(7,1), (9,1), (8,3)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4EAAB2A-B40F-4C1B-A876-360920716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2159" y="897115"/>
            <a:ext cx="4436286" cy="4057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105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6993A31-DF0A-4EB1-875C-69DCD8A283AE}"/>
              </a:ext>
            </a:extLst>
          </p:cNvPr>
          <p:cNvSpPr txBox="1"/>
          <p:nvPr/>
        </p:nvSpPr>
        <p:spPr>
          <a:xfrm>
            <a:off x="168813" y="187176"/>
            <a:ext cx="4051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Yellow: ANSWERS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F6B95B4-F15B-442D-8F2A-20D943F8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813" y="1351507"/>
            <a:ext cx="9090991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Translate shape A: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altLang="en-US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1. 6 squares right. 	Label it B.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2. 4 squares down. 	Label it C.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3. 3 squares right and 2 squares up. Label it D.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4. 2 squares left and 2 squares up. Label it E.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5. 5 squares right and 4 squares down.	Label it F.</a:t>
            </a:r>
            <a:endParaRPr kumimoji="0" lang="en-GB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6. 3 squares right and 6 squares down.	Label it 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400" dirty="0">
              <a:latin typeface="Comic Sans MS" panose="030F0702030302020204" pitchFamily="66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203F71-9B10-4E49-A99C-4472CE253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2631" y="812034"/>
            <a:ext cx="4086661" cy="38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57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6993A31-DF0A-4EB1-875C-69DCD8A283AE}"/>
              </a:ext>
            </a:extLst>
          </p:cNvPr>
          <p:cNvSpPr txBox="1"/>
          <p:nvPr/>
        </p:nvSpPr>
        <p:spPr>
          <a:xfrm>
            <a:off x="168813" y="187176"/>
            <a:ext cx="4051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Green/Purple: Answers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191E7E-2E9C-48CF-A38E-AC6A266FEFB4}"/>
              </a:ext>
            </a:extLst>
          </p:cNvPr>
          <p:cNvSpPr txBox="1"/>
          <p:nvPr/>
        </p:nvSpPr>
        <p:spPr>
          <a:xfrm>
            <a:off x="168813" y="1412761"/>
            <a:ext cx="99317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3 right. Original coordinates: (1,6), (5,6), (3, 8)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2 right, 1 up. Original coordinates (2,5), (6,5), (4,7) 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1 right, 2 up. Original coordinates: (3,4), (7,4), (5,6)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2 right, 1 down. Original coordinates: (2,7), (6,7), (4,9)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1 right, 2 down. Original coordinates: (3,8), (7,8), (5,10)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3 left. Original coordinates: (7,6), (11,6), (9,8)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2 left, 1 up. Original coordinates (6,5), (10,5), (8,7)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1 left, 2 up. Original coordinates (5,4), (9,4), (7,6)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2 left, 1 down. Original coordinates (6,7), (10,7), (8,9)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1 left, 2 down. Original coordinates (5,8), (9,8), (7,10)</a:t>
            </a: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3 up. Original coordinates (4,3), (8,3), (6,5)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 down. Original coordinates (4,9), (8,9), (6,11)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27A33C-AC31-4D4C-93C8-B7A7F9B97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104" y="1689601"/>
            <a:ext cx="3690998" cy="347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22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A83B42-DDBF-437A-A67E-31D8560C3FA4}"/>
              </a:ext>
            </a:extLst>
          </p:cNvPr>
          <p:cNvSpPr/>
          <p:nvPr/>
        </p:nvSpPr>
        <p:spPr>
          <a:xfrm>
            <a:off x="1106658" y="1474619"/>
            <a:ext cx="912402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  <a:latin typeface="Comic Sans MS" panose="030F0702030302020204" pitchFamily="66" charset="0"/>
              </a:rPr>
              <a:t>Starter: ANSWERS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You have 2 minutes to answer the following questions:</a:t>
            </a:r>
          </a:p>
          <a:p>
            <a:r>
              <a:rPr lang="en-GB" sz="2800" b="1" dirty="0">
                <a:latin typeface="Comic Sans MS" panose="030F0702030302020204" pitchFamily="66" charset="0"/>
              </a:rPr>
              <a:t> </a:t>
            </a:r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12 x 80 = 12 x 8 x 10 = 960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9 x 300 = 9 x 3 x 100 = 2700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8 x 800 = 8 x 8 x 100 = 6400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13 x 70 = 13 x 7 x 10 = 910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70 x 90 = 9 x 7 x 10 x 10 = 6300</a:t>
            </a:r>
          </a:p>
          <a:p>
            <a:pPr hangingPunct="0">
              <a:spcAft>
                <a:spcPts val="0"/>
              </a:spcAft>
            </a:pP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7DDC00-3DCF-4569-B580-E6924FF3C45F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translations</a:t>
            </a:r>
          </a:p>
        </p:txBody>
      </p:sp>
    </p:spTree>
    <p:extLst>
      <p:ext uri="{BB962C8B-B14F-4D97-AF65-F5344CB8AC3E}">
        <p14:creationId xmlns:p14="http://schemas.microsoft.com/office/powerpoint/2010/main" val="2106177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A83B42-DDBF-437A-A67E-31D8560C3FA4}"/>
              </a:ext>
            </a:extLst>
          </p:cNvPr>
          <p:cNvSpPr/>
          <p:nvPr/>
        </p:nvSpPr>
        <p:spPr>
          <a:xfrm>
            <a:off x="1106658" y="1807424"/>
            <a:ext cx="99786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800" dirty="0">
                <a:solidFill>
                  <a:srgbClr val="1D2228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What do we mean by translation? </a:t>
            </a:r>
          </a:p>
          <a:p>
            <a:pPr hangingPunct="0">
              <a:spcAft>
                <a:spcPts val="0"/>
              </a:spcAft>
            </a:pP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7DDC00-3DCF-4569-B580-E6924FF3C45F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translations</a:t>
            </a:r>
          </a:p>
        </p:txBody>
      </p:sp>
    </p:spTree>
    <p:extLst>
      <p:ext uri="{BB962C8B-B14F-4D97-AF65-F5344CB8AC3E}">
        <p14:creationId xmlns:p14="http://schemas.microsoft.com/office/powerpoint/2010/main" val="2405329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A83B42-DDBF-437A-A67E-31D8560C3FA4}"/>
              </a:ext>
            </a:extLst>
          </p:cNvPr>
          <p:cNvSpPr/>
          <p:nvPr/>
        </p:nvSpPr>
        <p:spPr>
          <a:xfrm>
            <a:off x="1106658" y="1554205"/>
            <a:ext cx="997868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800" dirty="0">
                <a:solidFill>
                  <a:srgbClr val="1D2228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What do we mean by translation? </a:t>
            </a:r>
          </a:p>
          <a:p>
            <a:pPr hangingPunct="0">
              <a:spcAft>
                <a:spcPts val="0"/>
              </a:spcAft>
            </a:pPr>
            <a:endParaRPr lang="en-GB" sz="24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800" dirty="0">
                <a:solidFill>
                  <a:srgbClr val="1D2228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A translation is when we move a polygon/2D shape from one position on a grid to a different part of the grid (left and right, up and down). </a:t>
            </a:r>
          </a:p>
          <a:p>
            <a:pPr hangingPunct="0">
              <a:spcAft>
                <a:spcPts val="0"/>
              </a:spcAft>
            </a:pPr>
            <a:endParaRPr lang="en-GB" sz="2800" dirty="0">
              <a:solidFill>
                <a:srgbClr val="1D2228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2800" dirty="0">
                <a:solidFill>
                  <a:srgbClr val="1D2228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Every point of the shape moves the same distance in the same direction. The polygon remains the same size and in the same orientation.</a:t>
            </a:r>
            <a:endParaRPr lang="en-GB" sz="2800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3F6094-9E57-4469-AF8A-9CF6D55933E2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translations</a:t>
            </a:r>
          </a:p>
        </p:txBody>
      </p:sp>
    </p:spTree>
    <p:extLst>
      <p:ext uri="{BB962C8B-B14F-4D97-AF65-F5344CB8AC3E}">
        <p14:creationId xmlns:p14="http://schemas.microsoft.com/office/powerpoint/2010/main" val="731428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191E7E-2E9C-48CF-A38E-AC6A266FEFB4}"/>
              </a:ext>
            </a:extLst>
          </p:cNvPr>
          <p:cNvSpPr txBox="1"/>
          <p:nvPr/>
        </p:nvSpPr>
        <p:spPr>
          <a:xfrm>
            <a:off x="928469" y="1540137"/>
            <a:ext cx="993179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Work through p1-6 of the following </a:t>
            </a:r>
            <a:r>
              <a:rPr lang="en-GB" sz="2800" dirty="0" err="1">
                <a:latin typeface="Comic Sans MS" panose="030F0702030302020204" pitchFamily="66" charset="0"/>
              </a:rPr>
              <a:t>MyMaths</a:t>
            </a:r>
            <a:r>
              <a:rPr lang="en-GB" sz="2800" dirty="0">
                <a:latin typeface="Comic Sans MS" panose="030F0702030302020204" pitchFamily="66" charset="0"/>
              </a:rPr>
              <a:t> lesson to recap how to translate 2D shapes: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https://app.mymaths.co.uk/1744-lesson/translating-and-reflecting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complete this task to check your understanding of translating single points/coordinates: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3"/>
              </a:rPr>
              <a:t>https://app.mymaths.co.uk/1748-homework/translating</a:t>
            </a: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750C2D-116C-4BD4-814A-0885D506CB7A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translations</a:t>
            </a:r>
          </a:p>
        </p:txBody>
      </p:sp>
    </p:spTree>
    <p:extLst>
      <p:ext uri="{BB962C8B-B14F-4D97-AF65-F5344CB8AC3E}">
        <p14:creationId xmlns:p14="http://schemas.microsoft.com/office/powerpoint/2010/main" val="3429208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EB0D624-3C2A-4501-847B-4F3D075C9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970" y="954107"/>
            <a:ext cx="5207692" cy="52378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CB3BF5-B819-4B3A-AB7D-B97A297148DE}"/>
              </a:ext>
            </a:extLst>
          </p:cNvPr>
          <p:cNvSpPr txBox="1"/>
          <p:nvPr/>
        </p:nvSpPr>
        <p:spPr>
          <a:xfrm>
            <a:off x="222410" y="1879148"/>
            <a:ext cx="63369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What is the translation from A to B?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Write your answer and then go to the next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slide to check.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42B900-1F48-4CAC-BE7F-70FA8436469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translations</a:t>
            </a:r>
          </a:p>
        </p:txBody>
      </p:sp>
    </p:spTree>
    <p:extLst>
      <p:ext uri="{BB962C8B-B14F-4D97-AF65-F5344CB8AC3E}">
        <p14:creationId xmlns:p14="http://schemas.microsoft.com/office/powerpoint/2010/main" val="2736538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191E7E-2E9C-48CF-A38E-AC6A266FEFB4}"/>
              </a:ext>
            </a:extLst>
          </p:cNvPr>
          <p:cNvSpPr txBox="1"/>
          <p:nvPr/>
        </p:nvSpPr>
        <p:spPr>
          <a:xfrm>
            <a:off x="928469" y="1540137"/>
            <a:ext cx="9931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B0D624-3C2A-4501-847B-4F3D075C9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970" y="954107"/>
            <a:ext cx="5207692" cy="52378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CB3BF5-B819-4B3A-AB7D-B97A297148DE}"/>
              </a:ext>
            </a:extLst>
          </p:cNvPr>
          <p:cNvSpPr txBox="1"/>
          <p:nvPr/>
        </p:nvSpPr>
        <p:spPr>
          <a:xfrm>
            <a:off x="242518" y="1309304"/>
            <a:ext cx="549862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What is the translation from A to B?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It has translated: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3 squares to the right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 squares down.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7EC3BB9-D1E0-4026-8C8B-5131FC822591}"/>
              </a:ext>
            </a:extLst>
          </p:cNvPr>
          <p:cNvCxnSpPr/>
          <p:nvPr/>
        </p:nvCxnSpPr>
        <p:spPr>
          <a:xfrm>
            <a:off x="7566991" y="2623930"/>
            <a:ext cx="109993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DA14444-27E4-4D0B-B302-23BE12A2C680}"/>
              </a:ext>
            </a:extLst>
          </p:cNvPr>
          <p:cNvCxnSpPr>
            <a:cxnSpLocks/>
          </p:cNvCxnSpPr>
          <p:nvPr/>
        </p:nvCxnSpPr>
        <p:spPr>
          <a:xfrm>
            <a:off x="8666922" y="2623930"/>
            <a:ext cx="0" cy="1603513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A35B932-41E2-4212-8B4D-1C4CC6F18E66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translations</a:t>
            </a:r>
          </a:p>
        </p:txBody>
      </p:sp>
    </p:spTree>
    <p:extLst>
      <p:ext uri="{BB962C8B-B14F-4D97-AF65-F5344CB8AC3E}">
        <p14:creationId xmlns:p14="http://schemas.microsoft.com/office/powerpoint/2010/main" val="3436744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AD2A8E8-5051-4535-ABE8-1B2F69401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934" y="954107"/>
            <a:ext cx="5144308" cy="51741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43545C-7FBB-49B0-9C97-9B71EFBB5724}"/>
              </a:ext>
            </a:extLst>
          </p:cNvPr>
          <p:cNvSpPr txBox="1"/>
          <p:nvPr/>
        </p:nvSpPr>
        <p:spPr>
          <a:xfrm>
            <a:off x="209158" y="1614105"/>
            <a:ext cx="63369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What is the translation from A to B?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Write your answer and then go to the next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slide to check.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07DC80-0ACF-41BC-B835-A274B8853A73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translations</a:t>
            </a:r>
          </a:p>
        </p:txBody>
      </p:sp>
    </p:spTree>
    <p:extLst>
      <p:ext uri="{BB962C8B-B14F-4D97-AF65-F5344CB8AC3E}">
        <p14:creationId xmlns:p14="http://schemas.microsoft.com/office/powerpoint/2010/main" val="1337660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191E7E-2E9C-48CF-A38E-AC6A266FEFB4}"/>
              </a:ext>
            </a:extLst>
          </p:cNvPr>
          <p:cNvSpPr txBox="1"/>
          <p:nvPr/>
        </p:nvSpPr>
        <p:spPr>
          <a:xfrm>
            <a:off x="928469" y="1540137"/>
            <a:ext cx="9931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CB3BF5-B819-4B3A-AB7D-B97A297148DE}"/>
              </a:ext>
            </a:extLst>
          </p:cNvPr>
          <p:cNvSpPr txBox="1"/>
          <p:nvPr/>
        </p:nvSpPr>
        <p:spPr>
          <a:xfrm>
            <a:off x="222410" y="1879148"/>
            <a:ext cx="549862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What is the translation from A to B?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It has translated: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3 squares left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 squares up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D2A8E8-5051-4535-ABE8-1B2F69401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934" y="954107"/>
            <a:ext cx="5144308" cy="5174131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F214093-7E08-436C-84ED-82DD156D470F}"/>
              </a:ext>
            </a:extLst>
          </p:cNvPr>
          <p:cNvCxnSpPr/>
          <p:nvPr/>
        </p:nvCxnSpPr>
        <p:spPr>
          <a:xfrm flipV="1">
            <a:off x="7580244" y="2160104"/>
            <a:ext cx="0" cy="126889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024E7DB-FDC7-476C-BEE7-CCA09CE5EA7A}"/>
              </a:ext>
            </a:extLst>
          </p:cNvPr>
          <p:cNvCxnSpPr>
            <a:cxnSpLocks/>
          </p:cNvCxnSpPr>
          <p:nvPr/>
        </p:nvCxnSpPr>
        <p:spPr>
          <a:xfrm flipH="1">
            <a:off x="7566991" y="3429000"/>
            <a:ext cx="116619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4C556EF-0ACF-4494-A1EE-671F9802A6DC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15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translations</a:t>
            </a:r>
          </a:p>
        </p:txBody>
      </p:sp>
    </p:spTree>
    <p:extLst>
      <p:ext uri="{BB962C8B-B14F-4D97-AF65-F5344CB8AC3E}">
        <p14:creationId xmlns:p14="http://schemas.microsoft.com/office/powerpoint/2010/main" val="3633410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1236</Words>
  <Application>Microsoft Office PowerPoint</Application>
  <PresentationFormat>Widescreen</PresentationFormat>
  <Paragraphs>145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31</cp:revision>
  <dcterms:created xsi:type="dcterms:W3CDTF">2020-05-26T18:15:02Z</dcterms:created>
  <dcterms:modified xsi:type="dcterms:W3CDTF">2020-06-13T11:01:26Z</dcterms:modified>
</cp:coreProperties>
</file>