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3" r:id="rId2"/>
    <p:sldId id="264" r:id="rId3"/>
    <p:sldId id="265" r:id="rId4"/>
    <p:sldId id="258" r:id="rId5"/>
    <p:sldId id="259" r:id="rId6"/>
    <p:sldId id="260" r:id="rId7"/>
    <p:sldId id="261" r:id="rId8"/>
    <p:sldId id="266" r:id="rId9"/>
    <p:sldId id="268" r:id="rId10"/>
    <p:sldId id="262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4FE0DA-A62F-4408-85F4-F3B16130B792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2B9C8-EE80-4D29-A91D-590B561042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72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Pre-requisite skills – to use this starter, drag this slide to the start of Day 1</a:t>
            </a:r>
          </a:p>
          <a:p>
            <a:r>
              <a:rPr lang="en-GB" dirty="0">
                <a:solidFill>
                  <a:srgbClr val="253746"/>
                </a:solidFill>
              </a:rPr>
              <a:t>Play Soccer Maths (www.math-play.com/soccer-math-adding-one-digit-numbers/adding-one-digit-numbers.html). Divide class into 2; each team has a team captain. The captain enters the most common answer after the rest of their team have written the answer they think is correct on their individual whiteboards.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527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404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297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776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 Add three or four 2-digit numbers, using expanded and compact addition methods OR Estimate the total when adding three or four 2-digit numbers, then find the answer using compact addition.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9727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WT/ARE/GD:  Add three or four 2-digit numbers, using expanded and compact addition methods OR Estimate the total when adding three or four 2-digit numbers, then find the answer using compact addition.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709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Adding three and four 2-digit numbers Sheet 1, use expanded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Adding three and four 2-digit numbers Sheet 1, start at question 5 and do as many as they can using expanded or compact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Adding three and four 2-digit numbers Sheet 1, start at question 10 and use compact addition.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67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9454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376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5119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70810" y="6221406"/>
            <a:ext cx="12262811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80650" y="6367376"/>
            <a:ext cx="959895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1080546" y="6380189"/>
            <a:ext cx="3029116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44" y="6091748"/>
            <a:ext cx="1034461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24803" y="6367377"/>
            <a:ext cx="41148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371034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34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957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922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529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6341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19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2266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641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660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oa0n3zcl80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latin typeface="Comic Sans MS" panose="030F0702030302020204" pitchFamily="66" charset="0"/>
              </a:rPr>
              <a:t>Week 4 Day 3</a:t>
            </a:r>
            <a:br>
              <a:rPr lang="en-GB" b="1" dirty="0" smtClean="0">
                <a:latin typeface="Comic Sans MS" panose="030F0702030302020204" pitchFamily="66" charset="0"/>
              </a:rPr>
            </a:br>
            <a:r>
              <a:rPr lang="en-GB" b="1" dirty="0" smtClean="0">
                <a:latin typeface="Comic Sans MS" panose="030F0702030302020204" pitchFamily="66" charset="0"/>
              </a:rPr>
              <a:t>Expanded and </a:t>
            </a:r>
            <a:r>
              <a:rPr lang="en-GB" b="1" dirty="0">
                <a:latin typeface="Comic Sans MS" panose="030F0702030302020204" pitchFamily="66" charset="0"/>
              </a:rPr>
              <a:t>C</a:t>
            </a:r>
            <a:r>
              <a:rPr lang="en-GB" b="1" dirty="0" smtClean="0">
                <a:latin typeface="Comic Sans MS" panose="030F0702030302020204" pitchFamily="66" charset="0"/>
              </a:rPr>
              <a:t>ompact Addition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latin typeface="Comic Sans MS" panose="030F0702030302020204" pitchFamily="66" charset="0"/>
              </a:rPr>
              <a:t>Look at the link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t</a:t>
            </a:r>
            <a:r>
              <a:rPr lang="en-GB" dirty="0" smtClean="0">
                <a:latin typeface="Comic Sans MS" panose="030F0702030302020204" pitchFamily="66" charset="0"/>
              </a:rPr>
              <a:t>o help you get </a:t>
            </a:r>
          </a:p>
          <a:p>
            <a:pPr marL="0" indent="0">
              <a:buNone/>
            </a:pPr>
            <a:r>
              <a:rPr lang="en-GB" dirty="0">
                <a:latin typeface="Comic Sans MS" panose="030F0702030302020204" pitchFamily="66" charset="0"/>
              </a:rPr>
              <a:t>s</a:t>
            </a:r>
            <a:r>
              <a:rPr lang="en-GB" dirty="0" smtClean="0">
                <a:latin typeface="Comic Sans MS" panose="030F0702030302020204" pitchFamily="66" charset="0"/>
              </a:rPr>
              <a:t>tarted.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4483" y="580763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 descr="Free Stock Photo 8950 cartoon eyes 1 | freeimagesliv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21567"/>
            <a:ext cx="728213" cy="64325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8200" y="6075146"/>
            <a:ext cx="48425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www.youtube.com/watch?v=noa0n3zcl80</a:t>
            </a:r>
            <a:endParaRPr lang="en-GB" dirty="0" smtClean="0"/>
          </a:p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895" y="1900327"/>
            <a:ext cx="6161905" cy="3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69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10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914339-CA02-49AD-9A37-91EC7079C7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8008" y="947297"/>
            <a:ext cx="6926376" cy="5062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987101" y="151430"/>
            <a:ext cx="5704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 </a:t>
            </a:r>
            <a:r>
              <a:rPr lang="en-GB" sz="3200" dirty="0" smtClean="0">
                <a:latin typeface="Comic Sans MS" panose="030F0702030302020204" pitchFamily="66" charset="0"/>
              </a:rPr>
              <a:t>            </a:t>
            </a:r>
            <a:r>
              <a:rPr lang="en-GB" sz="3200" u="sng" dirty="0" smtClean="0">
                <a:latin typeface="Comic Sans MS" panose="030F0702030302020204" pitchFamily="66" charset="0"/>
              </a:rPr>
              <a:t>Hot Activity</a:t>
            </a:r>
            <a:r>
              <a:rPr lang="en-GB" sz="2400" u="sng" dirty="0" smtClean="0">
                <a:latin typeface="Comic Sans MS" panose="030F0702030302020204" pitchFamily="66" charset="0"/>
              </a:rPr>
              <a:t>.</a:t>
            </a:r>
            <a:endParaRPr lang="en-GB" sz="2400" u="sng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Fire Flames Hot · Free vector graphic on Pixabay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132" y="151430"/>
            <a:ext cx="437606" cy="6035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2886" y="151430"/>
            <a:ext cx="438950" cy="60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21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Challenge.</a:t>
            </a:r>
            <a:endParaRPr lang="en-GB" b="1" u="sng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838" y="503606"/>
            <a:ext cx="1042506" cy="10486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34" y="1829168"/>
            <a:ext cx="2506295" cy="17438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100" y="4533978"/>
            <a:ext cx="1806199" cy="1806199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5344" y="1987054"/>
            <a:ext cx="4953691" cy="3429479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344495" y="1829168"/>
            <a:ext cx="5266106" cy="3813985"/>
          </a:xfrm>
          <a:ln w="38100">
            <a:solidFill>
              <a:srgbClr val="0070C0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70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2004193" y="278216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ED7D31"/>
              </a:buClr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Starter</a:t>
            </a:r>
          </a:p>
        </p:txBody>
      </p:sp>
      <p:pic>
        <p:nvPicPr>
          <p:cNvPr id="3074" name="Picture 2" descr="N:\Documents\Website\Wagtail Website\User Manuel for HT\Alarm-clock---wake-up-your-maths-brain-FINA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775" y="1322920"/>
            <a:ext cx="1505418" cy="142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12597" y="1512191"/>
            <a:ext cx="6096000" cy="3046988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To subtract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single-digit numbers </a:t>
            </a:r>
            <a:endParaRPr lang="en-GB" sz="2400" b="1" dirty="0" smtClean="0">
              <a:solidFill>
                <a:srgbClr val="FF0000"/>
              </a:solidFill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GB" sz="2400" i="1" dirty="0"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Roll dice </a:t>
            </a:r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and </a:t>
            </a:r>
            <a:r>
              <a:rPr lang="en-GB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subtract </a:t>
            </a:r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the number rolled from 100. </a:t>
            </a:r>
            <a:endParaRPr lang="en-GB" sz="2400" dirty="0" smtClean="0">
              <a:solidFill>
                <a:srgbClr val="000000"/>
              </a:solidFill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0000"/>
              </a:solidFill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See if you can get below 10.</a:t>
            </a: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0000"/>
              </a:solidFill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Repeat</a:t>
            </a:r>
            <a:r>
              <a:rPr lang="en-GB" sz="2400" dirty="0">
                <a:solidFill>
                  <a:srgbClr val="000000"/>
                </a:solidFill>
                <a:latin typeface="Comic Sans MS" panose="030F0702030302020204" pitchFamily="66" charset="0"/>
                <a:ea typeface="MS Mincho"/>
                <a:cs typeface="Times New Roman" panose="02020603050405020304" pitchFamily="18" charset="0"/>
              </a:rPr>
              <a:t>.</a:t>
            </a:r>
            <a:endParaRPr lang="en-GB" sz="2400" dirty="0">
              <a:effectLst/>
              <a:latin typeface="Comic Sans MS" panose="030F0702030302020204" pitchFamily="66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50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751825" y="1575794"/>
            <a:ext cx="8772664" cy="286232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8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Day </a:t>
            </a:r>
            <a:r>
              <a:rPr kumimoji="0" lang="en-GB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3  </a:t>
            </a:r>
            <a:endParaRPr kumimoji="0" lang="en-GB" sz="2800" b="1" i="0" u="sng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 defTabSz="457200">
              <a:buClr>
                <a:srgbClr val="EA7600"/>
              </a:buClr>
              <a:buSzPct val="120000"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LO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: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To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add 3 or four 2-digit numbers using </a:t>
            </a:r>
            <a:endParaRPr lang="en-GB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 defTabSz="457200">
              <a:buClr>
                <a:srgbClr val="EA7600"/>
              </a:buClr>
              <a:buSzPct val="120000"/>
            </a:pP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expanded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or compact addition.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614401" y="223088"/>
            <a:ext cx="8910088" cy="52322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Expanded and Compact Addition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4317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4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640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  <a:latin typeface="Calibri"/>
              </a:rPr>
              <a:t>Day 3: </a:t>
            </a:r>
            <a:r>
              <a:rPr lang="en-GB" sz="2000" b="1" dirty="0" smtClean="0">
                <a:solidFill>
                  <a:srgbClr val="FF0000"/>
                </a:solidFill>
                <a:latin typeface="Calibri"/>
              </a:rPr>
              <a:t>To add </a:t>
            </a:r>
            <a:r>
              <a:rPr lang="en-GB" sz="2000" b="1" dirty="0">
                <a:solidFill>
                  <a:srgbClr val="FF0000"/>
                </a:solidFill>
                <a:latin typeface="Calibri"/>
              </a:rPr>
              <a:t>3 or four 2-digit numbers using expanded or compact addition.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2739500" y="741766"/>
            <a:ext cx="1879086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48 + 26 + 35 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7221000" y="2681541"/>
            <a:ext cx="2268000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8053543" y="4186797"/>
            <a:ext cx="828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981543" y="415256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83937" y="415256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15937" y="303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83937" y="303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15937" y="267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83937" y="267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77661" y="4928522"/>
            <a:ext cx="1580882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457200"/>
            <a:r>
              <a:rPr lang="en-GB" sz="2000" b="1" dirty="0">
                <a:solidFill>
                  <a:prstClr val="black"/>
                </a:solidFill>
                <a:latin typeface="Calibri"/>
              </a:rPr>
              <a:t>100 + 9 = 109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14951" y="375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14743" y="339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82743" y="339479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73544" y="3394797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2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52452" y="705007"/>
            <a:ext cx="5268373" cy="1529477"/>
          </a:xfrm>
          <a:prstGeom prst="wedgeEllipseCallout">
            <a:avLst>
              <a:gd name="adj1" fmla="val 55276"/>
              <a:gd name="adj2" fmla="val -320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If we’ve got lots of numbers to add it can be efficient and reliable to use a written method.</a:t>
            </a:r>
          </a:p>
        </p:txBody>
      </p: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852457" y="2337740"/>
            <a:ext cx="4040616" cy="1034775"/>
          </a:xfrm>
          <a:prstGeom prst="wedgeEllipseCallout">
            <a:avLst>
              <a:gd name="adj1" fmla="val 14304"/>
              <a:gd name="adj2" fmla="val -6434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try with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expanded addition.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Don’t forget to set it out neatly!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959942" y="2360022"/>
            <a:ext cx="4040616" cy="1034775"/>
          </a:xfrm>
          <a:prstGeom prst="wedgeEllipseCallout">
            <a:avLst>
              <a:gd name="adj1" fmla="val 14304"/>
              <a:gd name="adj2" fmla="val -6434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Now let’s try it with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addition.</a:t>
            </a:r>
          </a:p>
        </p:txBody>
      </p:sp>
      <p:sp>
        <p:nvSpPr>
          <p:cNvPr id="51" name="Folded Corner 50"/>
          <p:cNvSpPr/>
          <p:nvPr/>
        </p:nvSpPr>
        <p:spPr>
          <a:xfrm>
            <a:off x="7250868" y="2653003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52" name="Straight Connector 51"/>
          <p:cNvCxnSpPr/>
          <p:nvPr/>
        </p:nvCxnSpPr>
        <p:spPr>
          <a:xfrm>
            <a:off x="8171684" y="4112068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297039" y="4083986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8477992" y="4083986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9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297992" y="296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8477992" y="296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297992" y="260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8477992" y="260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297684" y="368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297039" y="332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477684" y="33276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081685" y="3327675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117039" y="4083986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6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852457" y="3717406"/>
            <a:ext cx="4040616" cy="1504306"/>
          </a:xfrm>
          <a:prstGeom prst="wedgeEllipseCallout">
            <a:avLst>
              <a:gd name="adj1" fmla="val -65930"/>
              <a:gd name="adj2" fmla="val -356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8 + 6 + 5 = 19; put 9 in the answer line and 10 in the waiting line under the 10s.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519058" y="3758561"/>
            <a:ext cx="4481500" cy="1662074"/>
          </a:xfrm>
          <a:prstGeom prst="wedgeEllipseCallout">
            <a:avLst>
              <a:gd name="adj1" fmla="val -48763"/>
              <a:gd name="adj2" fmla="val -4634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40 + 20 + 30 + 10 = 100; Put 100 in the answer line, then recombine 100 and 9.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037568" y="3903118"/>
            <a:ext cx="4719849" cy="1275704"/>
          </a:xfrm>
          <a:prstGeom prst="wedgeEllipseCallout">
            <a:avLst>
              <a:gd name="adj1" fmla="val 40370"/>
              <a:gd name="adj2" fmla="val 4903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Add the 1s. Put 9 in the answer line and 1 in the waiting line under the 10s. 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7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141956" y="4129408"/>
            <a:ext cx="4719849" cy="717442"/>
          </a:xfrm>
          <a:prstGeom prst="wedgeEllipseCallout">
            <a:avLst>
              <a:gd name="adj1" fmla="val -39589"/>
              <a:gd name="adj2" fmla="val 9555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Then add the 10s. </a:t>
            </a:r>
            <a:endParaRPr lang="en-GB" b="1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790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8" grpId="0"/>
      <p:bldP spid="8" grpId="1"/>
      <p:bldP spid="9" grpId="0"/>
      <p:bldP spid="9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6" grpId="1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 animBg="1"/>
      <p:bldP spid="22" grpId="0" animBg="1"/>
      <p:bldP spid="22" grpId="1" animBg="1"/>
      <p:bldP spid="23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5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5" name="Rectangle 4"/>
          <p:cNvSpPr/>
          <p:nvPr/>
        </p:nvSpPr>
        <p:spPr>
          <a:xfrm>
            <a:off x="1912914" y="741767"/>
            <a:ext cx="1879086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32 + 47 + 25 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3167622" y="3818939"/>
            <a:ext cx="2268000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000165" y="5324195"/>
            <a:ext cx="828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28165" y="5289963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30559" y="5289963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2559" y="417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30559" y="417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2559" y="381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30559" y="381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51188" y="5757651"/>
            <a:ext cx="1580882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457200"/>
            <a:r>
              <a:rPr lang="en-GB" sz="2000" b="1" dirty="0">
                <a:solidFill>
                  <a:prstClr val="black"/>
                </a:solidFill>
                <a:latin typeface="Calibri"/>
              </a:rPr>
              <a:t>100 + 4 = 104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61573" y="489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61365" y="453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29365" y="453219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820166" y="4532195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2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360465" y="538755"/>
            <a:ext cx="5268373" cy="1529477"/>
          </a:xfrm>
          <a:prstGeom prst="wedgeEllipseCallout">
            <a:avLst>
              <a:gd name="adj1" fmla="val 55276"/>
              <a:gd name="adj2" fmla="val -3206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On your whiteboards use either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expanded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 or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 addition to add these numbers.</a:t>
            </a:r>
          </a:p>
        </p:txBody>
      </p: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042251" y="2277073"/>
            <a:ext cx="4040616" cy="1034775"/>
          </a:xfrm>
          <a:prstGeom prst="wedgeEllipseCallout">
            <a:avLst>
              <a:gd name="adj1" fmla="val -53175"/>
              <a:gd name="adj2" fmla="val 4651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compare, who can talk us through the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expanded addition?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407073" y="2515013"/>
            <a:ext cx="4040616" cy="1034775"/>
          </a:xfrm>
          <a:prstGeom prst="wedgeEllipseCallout">
            <a:avLst>
              <a:gd name="adj1" fmla="val 34877"/>
              <a:gd name="adj2" fmla="val -8201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Who can talk us through the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addition?</a:t>
            </a:r>
          </a:p>
        </p:txBody>
      </p:sp>
      <p:sp>
        <p:nvSpPr>
          <p:cNvPr id="37" name="Folded Corner 36"/>
          <p:cNvSpPr/>
          <p:nvPr/>
        </p:nvSpPr>
        <p:spPr>
          <a:xfrm>
            <a:off x="6511943" y="3812195"/>
            <a:ext cx="2005942" cy="2069343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7432759" y="5271260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557600" y="5243178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739067" y="5243178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59067" y="412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739067" y="412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7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559067" y="376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739067" y="376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558759" y="484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558114" y="448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38759" y="4486867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342760" y="4486867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377600" y="5243178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44530" y="1162880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57857" y="85155"/>
            <a:ext cx="85181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</a:rPr>
              <a:t>Day 3: To add 3 or four 2-digit numbers using expanded or compact addition.</a:t>
            </a:r>
          </a:p>
        </p:txBody>
      </p:sp>
    </p:spTree>
    <p:extLst>
      <p:ext uri="{BB962C8B-B14F-4D97-AF65-F5344CB8AC3E}">
        <p14:creationId xmlns:p14="http://schemas.microsoft.com/office/powerpoint/2010/main" val="163789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  <p:bldP spid="9" grpId="0"/>
      <p:bldP spid="11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37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6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7290644" y="1907174"/>
            <a:ext cx="2005942" cy="2304000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8159075" y="3778062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303075" y="3743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83075" y="3743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03383" y="262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83383" y="262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03383" y="226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83383" y="226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03075" y="334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03075" y="298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83075" y="298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87076" y="2987175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21460" y="374460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	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03075" y="190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075" y="190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195658" y="741934"/>
            <a:ext cx="4992684" cy="81254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try both methods with four</a:t>
            </a:r>
          </a:p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2-digit numbers!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809198" y="4667706"/>
            <a:ext cx="3679425" cy="632460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FF0000"/>
                </a:solidFill>
                <a:latin typeface="Calibri"/>
              </a:rPr>
              <a:t>5 + 8 + 3 + 8  = ?</a:t>
            </a:r>
          </a:p>
        </p:txBody>
      </p:sp>
      <p:sp>
        <p:nvSpPr>
          <p:cNvPr id="2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525054" y="5392062"/>
            <a:ext cx="4064064" cy="632460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FF0000"/>
                </a:solidFill>
                <a:latin typeface="Calibri"/>
              </a:rPr>
              <a:t>40 + 20 + 60 + 30 + 20 = 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576404" y="864384"/>
            <a:ext cx="2303836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45 + 28 + 63 + 38</a:t>
            </a:r>
          </a:p>
        </p:txBody>
      </p:sp>
      <p:sp>
        <p:nvSpPr>
          <p:cNvPr id="27" name="Folded Corner 26"/>
          <p:cNvSpPr/>
          <p:nvPr/>
        </p:nvSpPr>
        <p:spPr>
          <a:xfrm>
            <a:off x="3904543" y="1908000"/>
            <a:ext cx="2268000" cy="2304000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4692000" y="3780001"/>
            <a:ext cx="828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65086" y="3744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170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67480" y="3744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99480" y="226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67480" y="226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99480" y="190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67480" y="190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352156" y="4127294"/>
            <a:ext cx="1580882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457200"/>
            <a:r>
              <a:rPr lang="en-GB" sz="2000" b="1" dirty="0">
                <a:solidFill>
                  <a:prstClr val="black"/>
                </a:solidFill>
                <a:latin typeface="Calibri"/>
              </a:rPr>
              <a:t>170 + 4 = 174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98494" y="334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798286" y="262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266286" y="262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57087" y="2988001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00000" y="298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557086" y="962360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4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6331352" y="4487620"/>
            <a:ext cx="3548888" cy="81254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Which do you prefer?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626" y="52310"/>
            <a:ext cx="8388823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24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5" grpId="0" animBg="1"/>
      <p:bldP spid="26" grpId="0" animBg="1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BA0EE811-478C-4958-8104-2A70B5A19611}" type="slidenum">
              <a:rPr lang="en-GB">
                <a:latin typeface="Calibri"/>
              </a:rPr>
              <a:pPr defTabSz="457200"/>
              <a:t>7</a:t>
            </a:fld>
            <a:endParaRPr lang="en-GB" dirty="0">
              <a:latin typeface="Calibri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9926" y="6367377"/>
            <a:ext cx="3723776" cy="365125"/>
          </a:xfrm>
        </p:spPr>
        <p:txBody>
          <a:bodyPr/>
          <a:lstStyle/>
          <a:p>
            <a:pPr algn="r" defTabSz="457200"/>
            <a:r>
              <a:rPr lang="en-GB" dirty="0">
                <a:latin typeface="Calibri"/>
              </a:rPr>
              <a:t>Year 3</a:t>
            </a:r>
          </a:p>
        </p:txBody>
      </p:sp>
      <p:sp>
        <p:nvSpPr>
          <p:cNvPr id="6" name="Folded Corner 5"/>
          <p:cNvSpPr/>
          <p:nvPr/>
        </p:nvSpPr>
        <p:spPr>
          <a:xfrm>
            <a:off x="7290644" y="1907174"/>
            <a:ext cx="2005942" cy="2304000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8159075" y="3778062"/>
            <a:ext cx="612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303075" y="3743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83075" y="3743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03383" y="262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483383" y="262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03383" y="226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83383" y="226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03075" y="334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03075" y="298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483075" y="298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87076" y="2987175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21460" y="3744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	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03075" y="190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075" y="1907175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2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488622" y="741933"/>
            <a:ext cx="4542605" cy="81254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Try this one on your whiteboards.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195658" y="917375"/>
            <a:ext cx="2303836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en-GB" sz="2400" b="1" dirty="0">
                <a:solidFill>
                  <a:prstClr val="black"/>
                </a:solidFill>
                <a:latin typeface="Calibri"/>
              </a:rPr>
              <a:t>36 + 45 + 58 + 23</a:t>
            </a:r>
          </a:p>
        </p:txBody>
      </p:sp>
      <p:sp>
        <p:nvSpPr>
          <p:cNvPr id="27" name="Folded Corner 26"/>
          <p:cNvSpPr/>
          <p:nvPr/>
        </p:nvSpPr>
        <p:spPr>
          <a:xfrm>
            <a:off x="3904543" y="1908000"/>
            <a:ext cx="2268000" cy="2304000"/>
          </a:xfrm>
          <a:prstGeom prst="foldedCorner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endParaRPr lang="en-GB" sz="2200" b="1" dirty="0">
              <a:solidFill>
                <a:srgbClr val="253746"/>
              </a:solidFill>
              <a:latin typeface="Calibri"/>
            </a:endParaRP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    </a:t>
            </a:r>
          </a:p>
          <a:p>
            <a:pPr defTabSz="457200"/>
            <a:r>
              <a:rPr lang="en-GB" sz="2200" b="1" dirty="0">
                <a:solidFill>
                  <a:srgbClr val="253746"/>
                </a:solidFill>
                <a:latin typeface="Calibri"/>
              </a:rPr>
              <a:t>         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4692000" y="3780001"/>
            <a:ext cx="828000" cy="23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65086" y="3744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160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67480" y="3744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99480" y="226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40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67480" y="226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99480" y="190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67480" y="190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352156" y="4127294"/>
            <a:ext cx="1580882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ffectLst>
            <a:outerShdw blurRad="50800" dist="38100" dir="60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457200"/>
            <a:r>
              <a:rPr lang="en-GB" sz="2000" b="1" dirty="0">
                <a:solidFill>
                  <a:prstClr val="black"/>
                </a:solidFill>
                <a:latin typeface="Calibri"/>
              </a:rPr>
              <a:t>160 + 2 = 162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98494" y="334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srgbClr val="C00000"/>
                </a:solidFill>
                <a:latin typeface="Calibri"/>
              </a:rPr>
              <a:t>20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798286" y="262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50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266286" y="262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57087" y="2988001"/>
            <a:ext cx="344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+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00000" y="298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20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68000" y="2988001"/>
            <a:ext cx="6886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2200" b="1" dirty="0">
                <a:solidFill>
                  <a:prstClr val="black"/>
                </a:solidFill>
                <a:latin typeface="Calibri"/>
              </a:rPr>
              <a:t>3</a:t>
            </a: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95281" y="851186"/>
            <a:ext cx="623389" cy="62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631947" y="2292614"/>
            <a:ext cx="2016963" cy="812546"/>
          </a:xfrm>
          <a:prstGeom prst="wedgeEllipseCallout">
            <a:avLst>
              <a:gd name="adj1" fmla="val 50281"/>
              <a:gd name="adj2" fmla="val -6210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Let’s check…</a:t>
            </a:r>
          </a:p>
        </p:txBody>
      </p:sp>
      <p:sp>
        <p:nvSpPr>
          <p:cNvPr id="4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920211" y="4667706"/>
            <a:ext cx="3679425" cy="1415594"/>
          </a:xfrm>
          <a:prstGeom prst="wedgeEllipseCallout">
            <a:avLst>
              <a:gd name="adj1" fmla="val 2416"/>
              <a:gd name="adj2" fmla="val -89651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Who can talk us through the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compact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method?</a:t>
            </a:r>
          </a:p>
        </p:txBody>
      </p:sp>
      <p:sp>
        <p:nvSpPr>
          <p:cNvPr id="2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809198" y="4667706"/>
            <a:ext cx="3679425" cy="1415594"/>
          </a:xfrm>
          <a:prstGeom prst="wedgeEllipseCallout">
            <a:avLst>
              <a:gd name="adj1" fmla="val 11875"/>
              <a:gd name="adj2" fmla="val -86325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b="1" dirty="0">
                <a:solidFill>
                  <a:srgbClr val="253746"/>
                </a:solidFill>
                <a:latin typeface="Calibri"/>
              </a:rPr>
              <a:t>Who can talk us through the </a:t>
            </a:r>
            <a:r>
              <a:rPr lang="en-GB" b="1" dirty="0">
                <a:solidFill>
                  <a:srgbClr val="FF0000"/>
                </a:solidFill>
                <a:latin typeface="Calibri"/>
              </a:rPr>
              <a:t>expanded </a:t>
            </a:r>
            <a:r>
              <a:rPr lang="en-GB" b="1" dirty="0">
                <a:solidFill>
                  <a:srgbClr val="253746"/>
                </a:solidFill>
                <a:latin typeface="Calibri"/>
              </a:rPr>
              <a:t>method?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947" y="65137"/>
            <a:ext cx="8388823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5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6" grpId="0" animBg="1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4" grpId="0" animBg="1"/>
      <p:bldP spid="45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7400" y="504320"/>
            <a:ext cx="7229517" cy="1225845"/>
          </a:xfrm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Activities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50" y="2067299"/>
            <a:ext cx="7886700" cy="3938586"/>
          </a:xfrm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If you want to do the Mild activity, then have a look at slide 9.</a:t>
            </a:r>
          </a:p>
          <a:p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/>
            <a:r>
              <a:rPr lang="en-GB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If you are feeling brave then try slide 10 for today’s Hot </a:t>
            </a:r>
            <a:r>
              <a:rPr lang="en-GB" dirty="0">
                <a:solidFill>
                  <a:prstClr val="black"/>
                </a:solidFill>
                <a:latin typeface="Comic Sans MS" panose="030F0702030302020204" pitchFamily="66" charset="0"/>
              </a:rPr>
              <a:t>Activity. </a:t>
            </a: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en-GB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If you have whizzed through or find these too easy, you might want to try the today’s challenge – it’s problem </a:t>
            </a: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solving on slide 11.</a:t>
            </a:r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 descr="File:Smiley.svg - Wikipedi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954" y="594596"/>
            <a:ext cx="1045291" cy="104529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1257" y="3409405"/>
            <a:ext cx="1463040" cy="17314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 the whiteboard at the top to remind you of the method.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490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u="sng" dirty="0" smtClean="0">
                <a:latin typeface="Comic Sans MS" panose="030F0702030302020204" pitchFamily="66" charset="0"/>
              </a:rPr>
              <a:t>Mild Activity.</a:t>
            </a:r>
            <a:endParaRPr lang="en-GB" sz="3200" u="sng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8937" y="1690690"/>
            <a:ext cx="10515600" cy="4351338"/>
          </a:xfrm>
          <a:ln w="38100">
            <a:solidFill>
              <a:srgbClr val="00B0F0"/>
            </a:solidFill>
          </a:ln>
        </p:spPr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Get a die 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Roll the die three times, write down the numbers and then add them up.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Then try rolling your die twice to get a two digit number. Roll twice again for another two digit number and then again for a third two digit, E.G. 24+43+21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Now add this up to – it will be a harder challenge.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9</a:t>
            </a:fld>
            <a:endParaRPr lang="en-GB" dirty="0"/>
          </a:p>
        </p:txBody>
      </p:sp>
      <p:pic>
        <p:nvPicPr>
          <p:cNvPr id="6" name="Picture 5" descr="Dice - Wikipedi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525" y="365127"/>
            <a:ext cx="1807350" cy="124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9082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934</Words>
  <Application>Microsoft Office PowerPoint</Application>
  <PresentationFormat>Widescreen</PresentationFormat>
  <Paragraphs>230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MS Mincho</vt:lpstr>
      <vt:lpstr>Times New Roman</vt:lpstr>
      <vt:lpstr>1_Office Theme</vt:lpstr>
      <vt:lpstr>Week 4 Day 3 Expanded and Compact Addition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Activities.</vt:lpstr>
      <vt:lpstr>Mild Activity.</vt:lpstr>
      <vt:lpstr>PowerPoint Presentation</vt:lpstr>
      <vt:lpstr>Challenge.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KJones</dc:creator>
  <cp:lastModifiedBy>KJones</cp:lastModifiedBy>
  <cp:revision>6</cp:revision>
  <dcterms:created xsi:type="dcterms:W3CDTF">2020-05-05T13:03:00Z</dcterms:created>
  <dcterms:modified xsi:type="dcterms:W3CDTF">2020-05-12T11:19:11Z</dcterms:modified>
</cp:coreProperties>
</file>