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9" r:id="rId2"/>
    <p:sldId id="257" r:id="rId3"/>
    <p:sldId id="258" r:id="rId4"/>
    <p:sldId id="259" r:id="rId5"/>
    <p:sldId id="270" r:id="rId6"/>
    <p:sldId id="271" r:id="rId7"/>
    <p:sldId id="272" r:id="rId8"/>
    <p:sldId id="273" r:id="rId9"/>
    <p:sldId id="275" r:id="rId10"/>
    <p:sldId id="278" r:id="rId11"/>
    <p:sldId id="276" r:id="rId12"/>
    <p:sldId id="277" r:id="rId13"/>
    <p:sldId id="279" r:id="rId14"/>
    <p:sldId id="28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4F0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12EA18-2750-483F-AEFB-984305916957}" type="datetimeFigureOut">
              <a:rPr lang="en-GB" smtClean="0"/>
              <a:t>01/05/2020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6C5CAC-4EDD-4C61-84C8-F87403F31EC8}" type="slidenum">
              <a:rPr lang="en-GB" smtClean="0"/>
              <a:t>‹#›</a:t>
            </a:fld>
            <a:endParaRPr lang="en-GB"/>
          </a:p>
        </p:txBody>
      </p:sp>
    </p:spTree>
    <p:extLst>
      <p:ext uri="{BB962C8B-B14F-4D97-AF65-F5344CB8AC3E}">
        <p14:creationId xmlns:p14="http://schemas.microsoft.com/office/powerpoint/2010/main" val="891768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8AB6-9AAF-47C0-BB6E-C2B90FD254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2914B59-4A0B-422E-A4D9-900772C4C8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8A9EF18-CEBB-45FF-A12A-03A2F09C26EB}"/>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31D0DE3B-8FF0-46FC-9B62-7FF9E80947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69CF71-4BA1-4B4F-A13E-6B52268233D1}"/>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336266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8E176-F970-47B3-BD39-DAA4B598AE0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1D209FB-4D4B-4A4D-B0B6-203E7EDE9C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90F1C2-C425-4AE6-B479-CD4B8A8B2674}"/>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3AD917CD-9A74-4FF6-82B5-C8DFDA88C8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EFEE7C-CAC6-4386-8955-2A78344833A8}"/>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4205791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F7D1A3-BBB4-418D-B836-443A2197DC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FE41D1E-F111-40A2-8A81-33C8167243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91056A-D737-4899-ACAE-B141E34BB81B}"/>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97BB627A-536F-4943-9D7D-0421B6E6CC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3DC7F3-48A1-4F78-89CA-E599FCFA3747}"/>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16224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B042D-9774-414C-BC4B-25083A5317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13949C-B136-4CA8-8D57-07C8FE9482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AE17376-FD41-4996-BB63-38D404B310FC}"/>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82A9E063-64D3-4306-9A3B-42B7AF10C8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EFC3459-AB56-415A-B8D8-EBAC36C407B7}"/>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717800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81282-58A2-450A-A163-644875F0CB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636B90-F22B-455B-B188-229D0FD549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DEC86F-1F6C-4135-9B1F-B7A826F3B98E}"/>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D3FE8F86-3499-43D5-98DA-5E13A64BF36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01229A-DF7E-45D3-9003-3BB7AFA3EB4E}"/>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22113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A9A62-F342-498A-A807-C313FB23BE1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948E30A-7549-4520-B27E-74548248B8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48C6071-D873-41C9-AC73-F591A7C65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164B434-A157-4CEA-95AE-C88601DFE292}"/>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D01C05FE-D11E-468E-9F90-8333395C98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EF75FE7-8170-4527-A8AE-15FC136A477A}"/>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361544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84812-6B6C-45C2-B47B-3F2C091B87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5864162-9DCE-44AF-B8F9-7EA92ECE35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BD3292-0685-478B-8218-E5BC9DCF20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48B6E9-F4FE-4259-B4B0-208933A0CB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265180-7A2F-423B-90AD-3BD75B9603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0BDC075-EA1D-4FD2-90F2-1B33B61B7965}"/>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8" name="Footer Placeholder 7">
            <a:extLst>
              <a:ext uri="{FF2B5EF4-FFF2-40B4-BE49-F238E27FC236}">
                <a16:creationId xmlns:a16="http://schemas.microsoft.com/office/drawing/2014/main" id="{1EBFE642-3EB9-41E4-81BB-8EBBACC14AE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B7BE8B9-D4AC-4BD1-A961-992C3A9C3BF1}"/>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566793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E7FDA-2BAF-4563-8C62-48FCF8DED24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2886600-B424-4988-BDFE-0C4410322406}"/>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4" name="Footer Placeholder 3">
            <a:extLst>
              <a:ext uri="{FF2B5EF4-FFF2-40B4-BE49-F238E27FC236}">
                <a16:creationId xmlns:a16="http://schemas.microsoft.com/office/drawing/2014/main" id="{87AF5032-9C38-4827-B0F8-E0D6336DA29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0AA0858-3CA4-4BF6-9A2C-DF8149BAF0AC}"/>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673699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17F26F-F2C4-4597-877A-CA12076B77B4}"/>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3" name="Footer Placeholder 2">
            <a:extLst>
              <a:ext uri="{FF2B5EF4-FFF2-40B4-BE49-F238E27FC236}">
                <a16:creationId xmlns:a16="http://schemas.microsoft.com/office/drawing/2014/main" id="{056D96DC-84EF-4684-BBFF-776230AC0D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1DAE81D-E54C-4F8F-B66C-38E43FF30AD9}"/>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812890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602E8-575F-4330-9B9F-67C16CFC16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5448D23-F9B2-4239-B30F-2450BCD9A3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6E4F389-EB5C-4DE3-9EB4-413A648B6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E5BC3B-6A36-4DDF-B827-10F34D34FB2C}"/>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C7CFB2E2-5269-44FE-9532-CA4CFF3C41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99D8CEA-8782-4771-B449-DC7B38B9FB93}"/>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776765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8B3AC-5D5E-4ED7-8159-6255CBF346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E4AA125-468F-404D-9533-753394D89E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B2C7BDE-3065-4340-92D7-8B60312B9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45C482-0EF0-44B9-9FF2-801DE2976D8A}"/>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53EECB60-FFF3-4536-ACE2-E82B49E1BA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1105B4B-7ED3-4D30-889D-3D9693FB2A59}"/>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1880192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72C4DB-B095-4720-80D7-8790951DBD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FDC24C2-41BF-4A0F-A0C5-0F2F6ACB29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1F906F-1E3E-4F81-A7F3-C9A9C14D67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2F255CDB-1917-43AB-95CA-D2FD536EFA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D93D84E-03B4-473C-A369-356C8F0168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A75DCF-D442-4808-A844-0E809B0C83AB}" type="slidenum">
              <a:rPr lang="en-GB" smtClean="0"/>
              <a:t>‹#›</a:t>
            </a:fld>
            <a:endParaRPr lang="en-GB"/>
          </a:p>
        </p:txBody>
      </p:sp>
    </p:spTree>
    <p:extLst>
      <p:ext uri="{BB962C8B-B14F-4D97-AF65-F5344CB8AC3E}">
        <p14:creationId xmlns:p14="http://schemas.microsoft.com/office/powerpoint/2010/main" val="1587206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1569660"/>
          </a:xfrm>
          <a:prstGeom prst="rect">
            <a:avLst/>
          </a:prstGeom>
          <a:noFill/>
        </p:spPr>
        <p:txBody>
          <a:bodyPr wrap="square" rtlCol="0">
            <a:spAutoFit/>
          </a:bodyPr>
          <a:lstStyle/>
          <a:p>
            <a:r>
              <a:rPr lang="en-GB" sz="3200" dirty="0">
                <a:latin typeface="Comic Sans MS" panose="030F0702030302020204" pitchFamily="66" charset="0"/>
              </a:rPr>
              <a:t>When you are watching via YouTube, the presentation will move to the next slide after 10 seconds so don’t forget to keep pausing the video until you have completed each slide.</a:t>
            </a:r>
          </a:p>
        </p:txBody>
      </p:sp>
      <p:sp>
        <p:nvSpPr>
          <p:cNvPr id="4" name="TextBox 3">
            <a:extLst>
              <a:ext uri="{FF2B5EF4-FFF2-40B4-BE49-F238E27FC236}">
                <a16:creationId xmlns:a16="http://schemas.microsoft.com/office/drawing/2014/main" id="{6D690344-F966-4355-8647-3CF4226A38D7}"/>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Tree>
    <p:extLst>
      <p:ext uri="{BB962C8B-B14F-4D97-AF65-F5344CB8AC3E}">
        <p14:creationId xmlns:p14="http://schemas.microsoft.com/office/powerpoint/2010/main" val="2651765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3909164504"/>
              </p:ext>
            </p:extLst>
          </p:nvPr>
        </p:nvGraphicFramePr>
        <p:xfrm>
          <a:off x="1730136" y="4572000"/>
          <a:ext cx="8731728" cy="2286000"/>
        </p:xfrm>
        <a:graphic>
          <a:graphicData uri="http://schemas.openxmlformats.org/drawingml/2006/table">
            <a:tbl>
              <a:tblPr/>
              <a:tblGrid>
                <a:gridCol w="8731728">
                  <a:extLst>
                    <a:ext uri="{9D8B030D-6E8A-4147-A177-3AD203B41FA5}">
                      <a16:colId xmlns:a16="http://schemas.microsoft.com/office/drawing/2014/main" val="112236131"/>
                    </a:ext>
                  </a:extLst>
                </a:gridCol>
              </a:tblGrid>
              <a:tr h="2255519">
                <a:tc>
                  <a:txBody>
                    <a:bodyPr/>
                    <a:lstStyle/>
                    <a:p>
                      <a:r>
                        <a:rPr lang="en-GB" sz="2400" dirty="0">
                          <a:effectLst/>
                          <a:latin typeface="Comic Sans MS" panose="030F0702030302020204" pitchFamily="66" charset="0"/>
                        </a:rPr>
                        <a:t>5428 + 3100		4257 + 2010		5783 - 3847</a:t>
                      </a:r>
                    </a:p>
                    <a:p>
                      <a:r>
                        <a:rPr lang="en-GB" sz="2400" dirty="0">
                          <a:effectLst/>
                          <a:latin typeface="Comic Sans MS" panose="030F0702030302020204" pitchFamily="66" charset="0"/>
                        </a:rPr>
                        <a:t>1999 + 2374		4345 – 1998		5478 – 310</a:t>
                      </a:r>
                    </a:p>
                    <a:p>
                      <a:r>
                        <a:rPr lang="en-GB" sz="2400" dirty="0">
                          <a:effectLst/>
                          <a:latin typeface="Comic Sans MS" panose="030F0702030302020204" pitchFamily="66" charset="0"/>
                        </a:rPr>
                        <a:t>4872 - 203		4783 + 5368		3245 + 2311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Comic Sans MS" panose="030F0702030302020204" pitchFamily="66" charset="0"/>
                        </a:rPr>
                        <a:t>8387 - 3246		3004 – 2997		5782 + 759</a:t>
                      </a:r>
                    </a:p>
                    <a:p>
                      <a:r>
                        <a:rPr lang="en-GB" sz="2400" dirty="0">
                          <a:effectLst/>
                          <a:latin typeface="Comic Sans MS" panose="030F0702030302020204" pitchFamily="66" charset="0"/>
                        </a:rPr>
                        <a:t>8748 - 3004		4158 + 320		4572 + 3728	</a:t>
                      </a:r>
                    </a:p>
                    <a:p>
                      <a:r>
                        <a:rPr lang="en-GB" sz="2400" dirty="0">
                          <a:effectLst/>
                          <a:latin typeface="Comic Sans MS" panose="030F0702030302020204" pitchFamily="66" charset="0"/>
                        </a:rPr>
                        <a:t>5748 – 2341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5" name="Table 4">
            <a:extLst>
              <a:ext uri="{FF2B5EF4-FFF2-40B4-BE49-F238E27FC236}">
                <a16:creationId xmlns:a16="http://schemas.microsoft.com/office/drawing/2014/main" id="{3C98DB9C-BF61-4DBA-B4B4-626832A5C66E}"/>
              </a:ext>
            </a:extLst>
          </p:cNvPr>
          <p:cNvGraphicFramePr>
            <a:graphicFrameLocks noGrp="1"/>
          </p:cNvGraphicFramePr>
          <p:nvPr>
            <p:extLst>
              <p:ext uri="{D42A27DB-BD31-4B8C-83A1-F6EECF244321}">
                <p14:modId xmlns:p14="http://schemas.microsoft.com/office/powerpoint/2010/main" val="805991665"/>
              </p:ext>
            </p:extLst>
          </p:nvPr>
        </p:nvGraphicFramePr>
        <p:xfrm>
          <a:off x="379829" y="1292662"/>
          <a:ext cx="11812171" cy="3108960"/>
        </p:xfrm>
        <a:graphic>
          <a:graphicData uri="http://schemas.openxmlformats.org/drawingml/2006/table">
            <a:tbl>
              <a:tblPr/>
              <a:tblGrid>
                <a:gridCol w="11812171">
                  <a:extLst>
                    <a:ext uri="{9D8B030D-6E8A-4147-A177-3AD203B41FA5}">
                      <a16:colId xmlns:a16="http://schemas.microsoft.com/office/drawing/2014/main" val="112236131"/>
                    </a:ext>
                  </a:extLst>
                </a:gridCol>
              </a:tblGrid>
              <a:tr h="0">
                <a:tc>
                  <a:txBody>
                    <a:bodyPr/>
                    <a:lstStyle/>
                    <a:p>
                      <a:r>
                        <a:rPr lang="en-GB" sz="2200" dirty="0">
                          <a:effectLst/>
                          <a:highlight>
                            <a:srgbClr val="FFFF00"/>
                          </a:highlight>
                          <a:latin typeface="Comic Sans MS" panose="030F0702030302020204" pitchFamily="66" charset="0"/>
                        </a:rPr>
                        <a:t>Look at each calculation carefully and then sort them into the following groups showing which method is the most efficient way to solve it:</a:t>
                      </a:r>
                    </a:p>
                    <a:p>
                      <a:endParaRPr lang="en-GB" sz="2200" dirty="0">
                        <a:effectLst/>
                        <a:highlight>
                          <a:srgbClr val="FFFF00"/>
                        </a:highlight>
                        <a:latin typeface="Comic Sans MS" panose="030F0702030302020204" pitchFamily="66" charset="0"/>
                      </a:endParaRPr>
                    </a:p>
                    <a:p>
                      <a:r>
                        <a:rPr lang="en-GB" sz="2200" dirty="0">
                          <a:effectLst/>
                          <a:latin typeface="Comic Sans MS" panose="030F0702030302020204" pitchFamily="66" charset="0"/>
                        </a:rPr>
                        <a:t>Place value	   Counting on/back	  Near multiple &amp; adjust	Column </a:t>
                      </a:r>
                    </a:p>
                    <a:p>
                      <a:endParaRPr lang="en-GB" sz="2200" dirty="0">
                        <a:effectLst/>
                        <a:latin typeface="Comic Sans MS" panose="030F0702030302020204" pitchFamily="66" charset="0"/>
                      </a:endParaRPr>
                    </a:p>
                    <a:p>
                      <a:r>
                        <a:rPr lang="en-GB" sz="2200" dirty="0">
                          <a:effectLst/>
                          <a:highlight>
                            <a:srgbClr val="FFFF00"/>
                          </a:highlight>
                          <a:latin typeface="Comic Sans MS" panose="030F0702030302020204" pitchFamily="66" charset="0"/>
                        </a:rPr>
                        <a:t>Yellow</a:t>
                      </a:r>
                      <a:r>
                        <a:rPr lang="en-GB" sz="2200" dirty="0">
                          <a:effectLst/>
                          <a:latin typeface="Comic Sans MS" panose="030F0702030302020204" pitchFamily="66" charset="0"/>
                        </a:rPr>
                        <a:t>: Once you have sorted them, pick two calculations from each group to solve – one addition and one subtraction if you can.</a:t>
                      </a:r>
                    </a:p>
                    <a:p>
                      <a:r>
                        <a:rPr lang="en-GB" sz="2200" dirty="0">
                          <a:effectLst/>
                          <a:latin typeface="Comic Sans MS" panose="030F0702030302020204" pitchFamily="66" charset="0"/>
                        </a:rPr>
                        <a:t> </a:t>
                      </a:r>
                    </a:p>
                    <a:p>
                      <a:r>
                        <a:rPr lang="en-GB" sz="2200" dirty="0">
                          <a:effectLst/>
                          <a:highlight>
                            <a:srgbClr val="FFFF00"/>
                          </a:highlight>
                          <a:latin typeface="Comic Sans MS" panose="030F0702030302020204" pitchFamily="66" charset="0"/>
                        </a:rPr>
                        <a:t>Green/Purple</a:t>
                      </a:r>
                      <a:r>
                        <a:rPr lang="en-GB" sz="2200" dirty="0">
                          <a:effectLst/>
                          <a:latin typeface="Comic Sans MS" panose="030F0702030302020204" pitchFamily="66" charset="0"/>
                        </a:rPr>
                        <a:t>: Once you have sorted them, try to solve all of the calculations.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3" name="Rectangle 2">
            <a:extLst>
              <a:ext uri="{FF2B5EF4-FFF2-40B4-BE49-F238E27FC236}">
                <a16:creationId xmlns:a16="http://schemas.microsoft.com/office/drawing/2014/main" id="{438C9019-72C9-4F33-8EB3-EDE70A241010}"/>
              </a:ext>
            </a:extLst>
          </p:cNvPr>
          <p:cNvSpPr/>
          <p:nvPr/>
        </p:nvSpPr>
        <p:spPr>
          <a:xfrm>
            <a:off x="379827" y="830997"/>
            <a:ext cx="3514839" cy="461665"/>
          </a:xfrm>
          <a:prstGeom prst="rect">
            <a:avLst/>
          </a:prstGeom>
        </p:spPr>
        <p:txBody>
          <a:bodyPr wrap="square">
            <a:spAutoFit/>
          </a:bodyPr>
          <a:lstStyle/>
          <a:p>
            <a:r>
              <a:rPr lang="en-GB" sz="2400" dirty="0">
                <a:solidFill>
                  <a:schemeClr val="accent4"/>
                </a:solidFill>
                <a:latin typeface="Comic Sans MS" panose="030F0702030302020204" pitchFamily="66" charset="0"/>
              </a:rPr>
              <a:t>Yellow</a:t>
            </a:r>
            <a:r>
              <a:rPr lang="en-GB" sz="2400" dirty="0">
                <a:latin typeface="Comic Sans MS" panose="030F0702030302020204" pitchFamily="66" charset="0"/>
              </a:rPr>
              <a:t>/</a:t>
            </a:r>
            <a:r>
              <a:rPr lang="en-GB" sz="2400" dirty="0">
                <a:solidFill>
                  <a:schemeClr val="accent6"/>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dirty="0">
                <a:solidFill>
                  <a:schemeClr val="accent4"/>
                </a:solidFill>
                <a:latin typeface="Comic Sans MS" panose="030F0702030302020204" pitchFamily="66" charset="0"/>
              </a:rPr>
              <a:t>:</a:t>
            </a:r>
          </a:p>
        </p:txBody>
      </p:sp>
    </p:spTree>
    <p:extLst>
      <p:ext uri="{BB962C8B-B14F-4D97-AF65-F5344CB8AC3E}">
        <p14:creationId xmlns:p14="http://schemas.microsoft.com/office/powerpoint/2010/main" val="4055592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222156361"/>
              </p:ext>
            </p:extLst>
          </p:nvPr>
        </p:nvGraphicFramePr>
        <p:xfrm>
          <a:off x="524150" y="1957938"/>
          <a:ext cx="1913280" cy="487680"/>
        </p:xfrm>
        <a:graphic>
          <a:graphicData uri="http://schemas.openxmlformats.org/drawingml/2006/table">
            <a:tbl>
              <a:tblPr/>
              <a:tblGrid>
                <a:gridCol w="191328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435 + 203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1761690811"/>
              </p:ext>
            </p:extLst>
          </p:nvPr>
        </p:nvGraphicFramePr>
        <p:xfrm>
          <a:off x="9615422" y="2505453"/>
          <a:ext cx="1913280" cy="487680"/>
        </p:xfrm>
        <a:graphic>
          <a:graphicData uri="http://schemas.openxmlformats.org/drawingml/2006/table">
            <a:tbl>
              <a:tblPr/>
              <a:tblGrid>
                <a:gridCol w="1913280">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875 + 564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1359017491"/>
              </p:ext>
            </p:extLst>
          </p:nvPr>
        </p:nvGraphicFramePr>
        <p:xfrm>
          <a:off x="388089" y="2542600"/>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2475 + 2002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526137682"/>
              </p:ext>
            </p:extLst>
          </p:nvPr>
        </p:nvGraphicFramePr>
        <p:xfrm>
          <a:off x="3293805" y="1929710"/>
          <a:ext cx="1981199" cy="487680"/>
        </p:xfrm>
        <a:graphic>
          <a:graphicData uri="http://schemas.openxmlformats.org/drawingml/2006/table">
            <a:tbl>
              <a:tblPr/>
              <a:tblGrid>
                <a:gridCol w="1981199">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502 - 498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465100557"/>
              </p:ext>
            </p:extLst>
          </p:nvPr>
        </p:nvGraphicFramePr>
        <p:xfrm>
          <a:off x="9615422" y="1929710"/>
          <a:ext cx="2052428" cy="487680"/>
        </p:xfrm>
        <a:graphic>
          <a:graphicData uri="http://schemas.openxmlformats.org/drawingml/2006/table">
            <a:tbl>
              <a:tblPr/>
              <a:tblGrid>
                <a:gridCol w="2052428">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457 – 348*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38915872"/>
              </p:ext>
            </p:extLst>
          </p:nvPr>
        </p:nvGraphicFramePr>
        <p:xfrm>
          <a:off x="3123377" y="2435024"/>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4002 - 3987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706667145"/>
              </p:ext>
            </p:extLst>
          </p:nvPr>
        </p:nvGraphicFramePr>
        <p:xfrm>
          <a:off x="6663323" y="1941793"/>
          <a:ext cx="1981200" cy="487680"/>
        </p:xfrm>
        <a:graphic>
          <a:graphicData uri="http://schemas.openxmlformats.org/drawingml/2006/table">
            <a:tbl>
              <a:tblPr/>
              <a:tblGrid>
                <a:gridCol w="1981200">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653 - 199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2448609274"/>
              </p:ext>
            </p:extLst>
          </p:nvPr>
        </p:nvGraphicFramePr>
        <p:xfrm>
          <a:off x="6581015" y="2445618"/>
          <a:ext cx="2493169" cy="487680"/>
        </p:xfrm>
        <a:graphic>
          <a:graphicData uri="http://schemas.openxmlformats.org/drawingml/2006/table">
            <a:tbl>
              <a:tblPr/>
              <a:tblGrid>
                <a:gridCol w="249316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4635 + 199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2033764293"/>
              </p:ext>
            </p:extLst>
          </p:nvPr>
        </p:nvGraphicFramePr>
        <p:xfrm>
          <a:off x="422617" y="3093070"/>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4321 + 2432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61454" y="1467675"/>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2914933" y="1455966"/>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906086" y="14559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9919286" y="143739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2577716717"/>
              </p:ext>
            </p:extLst>
          </p:nvPr>
        </p:nvGraphicFramePr>
        <p:xfrm>
          <a:off x="422617" y="364354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8765 - 2341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4260147038"/>
              </p:ext>
            </p:extLst>
          </p:nvPr>
        </p:nvGraphicFramePr>
        <p:xfrm>
          <a:off x="9578873" y="3627201"/>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4578 - 2624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3483842620"/>
              </p:ext>
            </p:extLst>
          </p:nvPr>
        </p:nvGraphicFramePr>
        <p:xfrm>
          <a:off x="9536084" y="309307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4758 + 2164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598788"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 Answers</a:t>
            </a:r>
            <a:r>
              <a:rPr lang="en-GB" dirty="0">
                <a:solidFill>
                  <a:schemeClr val="accent2"/>
                </a:solidFill>
                <a:latin typeface="Comic Sans MS" panose="030F0702030302020204" pitchFamily="66" charset="0"/>
              </a:rPr>
              <a:t>:</a:t>
            </a:r>
          </a:p>
        </p:txBody>
      </p:sp>
      <p:graphicFrame>
        <p:nvGraphicFramePr>
          <p:cNvPr id="22" name="Table 21">
            <a:extLst>
              <a:ext uri="{FF2B5EF4-FFF2-40B4-BE49-F238E27FC236}">
                <a16:creationId xmlns:a16="http://schemas.microsoft.com/office/drawing/2014/main" id="{3F58E3AB-0015-47F0-9B60-519BC08DBC93}"/>
              </a:ext>
            </a:extLst>
          </p:cNvPr>
          <p:cNvGraphicFramePr>
            <a:graphicFrameLocks noGrp="1"/>
          </p:cNvGraphicFramePr>
          <p:nvPr>
            <p:extLst>
              <p:ext uri="{D42A27DB-BD31-4B8C-83A1-F6EECF244321}">
                <p14:modId xmlns:p14="http://schemas.microsoft.com/office/powerpoint/2010/main" val="799964207"/>
              </p:ext>
            </p:extLst>
          </p:nvPr>
        </p:nvGraphicFramePr>
        <p:xfrm>
          <a:off x="303822" y="5009128"/>
          <a:ext cx="11246242" cy="1554480"/>
        </p:xfrm>
        <a:graphic>
          <a:graphicData uri="http://schemas.openxmlformats.org/drawingml/2006/table">
            <a:tbl>
              <a:tblPr/>
              <a:tblGrid>
                <a:gridCol w="1124624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If you sorted them differently to me, look again at the calculations and see if you recognise why I sorted them in this way.</a:t>
                      </a:r>
                    </a:p>
                    <a:p>
                      <a:endParaRPr lang="en-GB" sz="2400" dirty="0">
                        <a:effectLst/>
                        <a:latin typeface="Comic Sans MS" panose="030F0702030302020204" pitchFamily="66" charset="0"/>
                      </a:endParaRPr>
                    </a:p>
                    <a:p>
                      <a:r>
                        <a:rPr lang="en-GB" sz="2400" dirty="0">
                          <a:effectLst/>
                          <a:latin typeface="Comic Sans MS" panose="030F0702030302020204" pitchFamily="66" charset="0"/>
                        </a:rPr>
                        <a:t>The answers to the calculations are on the next slide.</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3" name="TextBox 22">
            <a:extLst>
              <a:ext uri="{FF2B5EF4-FFF2-40B4-BE49-F238E27FC236}">
                <a16:creationId xmlns:a16="http://schemas.microsoft.com/office/drawing/2014/main" id="{FD44EC89-D1E1-45BB-82D8-1C1CF7500C63}"/>
              </a:ext>
            </a:extLst>
          </p:cNvPr>
          <p:cNvSpPr txBox="1"/>
          <p:nvPr/>
        </p:nvSpPr>
        <p:spPr>
          <a:xfrm>
            <a:off x="9207745" y="4170054"/>
            <a:ext cx="2772051" cy="615553"/>
          </a:xfrm>
          <a:prstGeom prst="rect">
            <a:avLst/>
          </a:prstGeom>
          <a:noFill/>
        </p:spPr>
        <p:txBody>
          <a:bodyPr wrap="square" rtlCol="0">
            <a:spAutoFit/>
          </a:bodyPr>
          <a:lstStyle/>
          <a:p>
            <a:pPr algn="ctr"/>
            <a:r>
              <a:rPr lang="en-GB" dirty="0">
                <a:latin typeface="Comic Sans MS" panose="030F0702030302020204" pitchFamily="66" charset="0"/>
              </a:rPr>
              <a:t>* </a:t>
            </a:r>
            <a:r>
              <a:rPr lang="en-GB" sz="1600" dirty="0">
                <a:latin typeface="Comic Sans MS" panose="030F0702030302020204" pitchFamily="66" charset="0"/>
              </a:rPr>
              <a:t>Could use counting on </a:t>
            </a:r>
          </a:p>
          <a:p>
            <a:pPr algn="ctr"/>
            <a:r>
              <a:rPr lang="en-GB" sz="1600" dirty="0">
                <a:latin typeface="Comic Sans MS" panose="030F0702030302020204" pitchFamily="66" charset="0"/>
              </a:rPr>
              <a:t>if confident</a:t>
            </a:r>
          </a:p>
        </p:txBody>
      </p:sp>
    </p:spTree>
    <p:extLst>
      <p:ext uri="{BB962C8B-B14F-4D97-AF65-F5344CB8AC3E}">
        <p14:creationId xmlns:p14="http://schemas.microsoft.com/office/powerpoint/2010/main" val="593624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889783908"/>
              </p:ext>
            </p:extLst>
          </p:nvPr>
        </p:nvGraphicFramePr>
        <p:xfrm>
          <a:off x="550455" y="1742476"/>
          <a:ext cx="3133450" cy="487680"/>
        </p:xfrm>
        <a:graphic>
          <a:graphicData uri="http://schemas.openxmlformats.org/drawingml/2006/table">
            <a:tbl>
              <a:tblPr/>
              <a:tblGrid>
                <a:gridCol w="313345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435 + 203 = 638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432372834"/>
              </p:ext>
            </p:extLst>
          </p:nvPr>
        </p:nvGraphicFramePr>
        <p:xfrm>
          <a:off x="6124254" y="4552912"/>
          <a:ext cx="2985021" cy="487680"/>
        </p:xfrm>
        <a:graphic>
          <a:graphicData uri="http://schemas.openxmlformats.org/drawingml/2006/table">
            <a:tbl>
              <a:tblPr/>
              <a:tblGrid>
                <a:gridCol w="2985021">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875 + 564 = 1,439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2655205394"/>
              </p:ext>
            </p:extLst>
          </p:nvPr>
        </p:nvGraphicFramePr>
        <p:xfrm>
          <a:off x="422617" y="2505453"/>
          <a:ext cx="3543543" cy="487680"/>
        </p:xfrm>
        <a:graphic>
          <a:graphicData uri="http://schemas.openxmlformats.org/drawingml/2006/table">
            <a:tbl>
              <a:tblPr/>
              <a:tblGrid>
                <a:gridCol w="3543543">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2475 + 2002 = 4477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3442174504"/>
              </p:ext>
            </p:extLst>
          </p:nvPr>
        </p:nvGraphicFramePr>
        <p:xfrm>
          <a:off x="486610" y="5155650"/>
          <a:ext cx="4214848" cy="883920"/>
        </p:xfrm>
        <a:graphic>
          <a:graphicData uri="http://schemas.openxmlformats.org/drawingml/2006/table">
            <a:tbl>
              <a:tblPr/>
              <a:tblGrid>
                <a:gridCol w="4214848">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502 – 498 = 4</a:t>
                      </a:r>
                    </a:p>
                    <a:p>
                      <a:r>
                        <a:rPr lang="en-GB" sz="2600" dirty="0">
                          <a:solidFill>
                            <a:srgbClr val="000000"/>
                          </a:solidFill>
                          <a:effectLst/>
                          <a:latin typeface="Comic Sans MS" panose="030F0702030302020204" pitchFamily="66" charset="0"/>
                        </a:rPr>
                        <a:t>498 </a:t>
                      </a:r>
                      <a:r>
                        <a:rPr lang="en-GB" sz="2600" dirty="0">
                          <a:solidFill>
                            <a:srgbClr val="FF0000"/>
                          </a:solidFill>
                          <a:effectLst/>
                          <a:latin typeface="Comic Sans MS" panose="030F0702030302020204" pitchFamily="66" charset="0"/>
                        </a:rPr>
                        <a:t>+ 2 + 2   </a:t>
                      </a:r>
                      <a:r>
                        <a:rPr lang="en-GB" sz="2600" dirty="0">
                          <a:solidFill>
                            <a:schemeClr val="tx1"/>
                          </a:solidFill>
                          <a:effectLst/>
                          <a:latin typeface="Comic Sans MS" panose="030F0702030302020204" pitchFamily="66" charset="0"/>
                        </a:rPr>
                        <a:t>2 + 2 = 4</a:t>
                      </a:r>
                      <a:endParaRPr lang="en-GB" dirty="0">
                        <a:solidFill>
                          <a:schemeClr val="tx1"/>
                        </a:solidFill>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126960422"/>
              </p:ext>
            </p:extLst>
          </p:nvPr>
        </p:nvGraphicFramePr>
        <p:xfrm>
          <a:off x="6124255" y="6286582"/>
          <a:ext cx="3650714" cy="487680"/>
        </p:xfrm>
        <a:graphic>
          <a:graphicData uri="http://schemas.openxmlformats.org/drawingml/2006/table">
            <a:tbl>
              <a:tblPr/>
              <a:tblGrid>
                <a:gridCol w="3650714">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457 – 348 = 109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294527124"/>
              </p:ext>
            </p:extLst>
          </p:nvPr>
        </p:nvGraphicFramePr>
        <p:xfrm>
          <a:off x="486610" y="6054579"/>
          <a:ext cx="4536946" cy="883920"/>
        </p:xfrm>
        <a:graphic>
          <a:graphicData uri="http://schemas.openxmlformats.org/drawingml/2006/table">
            <a:tbl>
              <a:tblPr/>
              <a:tblGrid>
                <a:gridCol w="4536946">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4002 – 3987 = 15</a:t>
                      </a:r>
                    </a:p>
                    <a:p>
                      <a:r>
                        <a:rPr lang="en-GB" sz="2600" dirty="0">
                          <a:solidFill>
                            <a:srgbClr val="000000"/>
                          </a:solidFill>
                          <a:effectLst/>
                          <a:latin typeface="Comic Sans MS" panose="030F0702030302020204" pitchFamily="66" charset="0"/>
                        </a:rPr>
                        <a:t>3987 </a:t>
                      </a:r>
                      <a:r>
                        <a:rPr lang="en-GB" sz="2600" dirty="0">
                          <a:solidFill>
                            <a:srgbClr val="FF0000"/>
                          </a:solidFill>
                          <a:effectLst/>
                          <a:latin typeface="Comic Sans MS" panose="030F0702030302020204" pitchFamily="66" charset="0"/>
                        </a:rPr>
                        <a:t>+ 13 + 2  13 + 2 = 15</a:t>
                      </a:r>
                      <a:endParaRPr lang="en-GB" dirty="0">
                        <a:solidFill>
                          <a:srgbClr val="FF0000"/>
                        </a:solidFill>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3320908626"/>
              </p:ext>
            </p:extLst>
          </p:nvPr>
        </p:nvGraphicFramePr>
        <p:xfrm>
          <a:off x="5798686" y="1624422"/>
          <a:ext cx="3509387" cy="883920"/>
        </p:xfrm>
        <a:graphic>
          <a:graphicData uri="http://schemas.openxmlformats.org/drawingml/2006/table">
            <a:tbl>
              <a:tblPr/>
              <a:tblGrid>
                <a:gridCol w="3509387">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653 – 199 = 454</a:t>
                      </a:r>
                    </a:p>
                    <a:p>
                      <a:r>
                        <a:rPr lang="en-GB" sz="2600" dirty="0">
                          <a:solidFill>
                            <a:srgbClr val="000000"/>
                          </a:solidFill>
                          <a:effectLst/>
                          <a:latin typeface="Comic Sans MS" panose="030F0702030302020204" pitchFamily="66" charset="0"/>
                        </a:rPr>
                        <a:t>653 – 200 + 1 = 454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4090117813"/>
              </p:ext>
            </p:extLst>
          </p:nvPr>
        </p:nvGraphicFramePr>
        <p:xfrm>
          <a:off x="5738741" y="2770607"/>
          <a:ext cx="3650714" cy="883920"/>
        </p:xfrm>
        <a:graphic>
          <a:graphicData uri="http://schemas.openxmlformats.org/drawingml/2006/table">
            <a:tbl>
              <a:tblPr/>
              <a:tblGrid>
                <a:gridCol w="3650714">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4635 + 199</a:t>
                      </a:r>
                    </a:p>
                    <a:p>
                      <a:r>
                        <a:rPr lang="en-GB" sz="2600" dirty="0">
                          <a:solidFill>
                            <a:srgbClr val="000000"/>
                          </a:solidFill>
                          <a:effectLst/>
                          <a:latin typeface="Comic Sans MS" panose="030F0702030302020204" pitchFamily="66" charset="0"/>
                        </a:rPr>
                        <a:t>4635 + 200 - 1 = 4834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647850377"/>
              </p:ext>
            </p:extLst>
          </p:nvPr>
        </p:nvGraphicFramePr>
        <p:xfrm>
          <a:off x="439221" y="3166847"/>
          <a:ext cx="3543543" cy="487680"/>
        </p:xfrm>
        <a:graphic>
          <a:graphicData uri="http://schemas.openxmlformats.org/drawingml/2006/table">
            <a:tbl>
              <a:tblPr/>
              <a:tblGrid>
                <a:gridCol w="3543543">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4321 + 2432 = 6753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87759" y="1252213"/>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372820" y="4731431"/>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519099" y="1034463"/>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6385570" y="395628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704035464"/>
              </p:ext>
            </p:extLst>
          </p:nvPr>
        </p:nvGraphicFramePr>
        <p:xfrm>
          <a:off x="422617" y="3892627"/>
          <a:ext cx="3560147" cy="487680"/>
        </p:xfrm>
        <a:graphic>
          <a:graphicData uri="http://schemas.openxmlformats.org/drawingml/2006/table">
            <a:tbl>
              <a:tblPr/>
              <a:tblGrid>
                <a:gridCol w="356014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8765 – 2341 = 6424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2277837413"/>
              </p:ext>
            </p:extLst>
          </p:nvPr>
        </p:nvGraphicFramePr>
        <p:xfrm>
          <a:off x="5964245" y="5708692"/>
          <a:ext cx="3558076" cy="487680"/>
        </p:xfrm>
        <a:graphic>
          <a:graphicData uri="http://schemas.openxmlformats.org/drawingml/2006/table">
            <a:tbl>
              <a:tblPr/>
              <a:tblGrid>
                <a:gridCol w="3558076">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4578 – 2624 = 1,954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3610507217"/>
              </p:ext>
            </p:extLst>
          </p:nvPr>
        </p:nvGraphicFramePr>
        <p:xfrm>
          <a:off x="5964244" y="5130802"/>
          <a:ext cx="3558077" cy="487680"/>
        </p:xfrm>
        <a:graphic>
          <a:graphicData uri="http://schemas.openxmlformats.org/drawingml/2006/table">
            <a:tbl>
              <a:tblPr/>
              <a:tblGrid>
                <a:gridCol w="355807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4758 + 2164 = 6922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598788"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 Answers</a:t>
            </a:r>
            <a:r>
              <a:rPr lang="en-GB" dirty="0">
                <a:solidFill>
                  <a:schemeClr val="accent2"/>
                </a:solidFill>
                <a:latin typeface="Comic Sans MS" panose="030F0702030302020204" pitchFamily="66" charset="0"/>
              </a:rPr>
              <a:t>:</a:t>
            </a:r>
          </a:p>
        </p:txBody>
      </p:sp>
      <p:sp>
        <p:nvSpPr>
          <p:cNvPr id="13" name="Arrow: Curved Up 12">
            <a:extLst>
              <a:ext uri="{FF2B5EF4-FFF2-40B4-BE49-F238E27FC236}">
                <a16:creationId xmlns:a16="http://schemas.microsoft.com/office/drawing/2014/main" id="{7C811084-1C08-4FF0-A3D8-0F022832CB61}"/>
              </a:ext>
            </a:extLst>
          </p:cNvPr>
          <p:cNvSpPr/>
          <p:nvPr/>
        </p:nvSpPr>
        <p:spPr>
          <a:xfrm>
            <a:off x="689603" y="2105456"/>
            <a:ext cx="1007458" cy="25587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Arrow: Curved Up 22">
            <a:extLst>
              <a:ext uri="{FF2B5EF4-FFF2-40B4-BE49-F238E27FC236}">
                <a16:creationId xmlns:a16="http://schemas.microsoft.com/office/drawing/2014/main" id="{DB96A01D-5894-485A-A7F7-8C621BCAC36F}"/>
              </a:ext>
            </a:extLst>
          </p:cNvPr>
          <p:cNvSpPr/>
          <p:nvPr/>
        </p:nvSpPr>
        <p:spPr>
          <a:xfrm>
            <a:off x="917939" y="2087466"/>
            <a:ext cx="1007458" cy="255874"/>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Arrow: Curved Up 23">
            <a:extLst>
              <a:ext uri="{FF2B5EF4-FFF2-40B4-BE49-F238E27FC236}">
                <a16:creationId xmlns:a16="http://schemas.microsoft.com/office/drawing/2014/main" id="{4B772693-9F46-4C33-BAE7-260066725855}"/>
              </a:ext>
            </a:extLst>
          </p:cNvPr>
          <p:cNvSpPr/>
          <p:nvPr/>
        </p:nvSpPr>
        <p:spPr>
          <a:xfrm>
            <a:off x="1114121" y="2099751"/>
            <a:ext cx="1007458" cy="255874"/>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5" name="Arrow: Curved Up 24">
            <a:extLst>
              <a:ext uri="{FF2B5EF4-FFF2-40B4-BE49-F238E27FC236}">
                <a16:creationId xmlns:a16="http://schemas.microsoft.com/office/drawing/2014/main" id="{69A67F08-8BE0-42C8-B5E0-7EA22CD37813}"/>
              </a:ext>
            </a:extLst>
          </p:cNvPr>
          <p:cNvSpPr/>
          <p:nvPr/>
        </p:nvSpPr>
        <p:spPr>
          <a:xfrm>
            <a:off x="610391" y="2902825"/>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Arrow: Curved Up 25">
            <a:extLst>
              <a:ext uri="{FF2B5EF4-FFF2-40B4-BE49-F238E27FC236}">
                <a16:creationId xmlns:a16="http://schemas.microsoft.com/office/drawing/2014/main" id="{071D1C09-05F7-40DE-9FAC-31846FD9463F}"/>
              </a:ext>
            </a:extLst>
          </p:cNvPr>
          <p:cNvSpPr/>
          <p:nvPr/>
        </p:nvSpPr>
        <p:spPr>
          <a:xfrm>
            <a:off x="610391" y="3552815"/>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7" name="Arrow: Curved Up 26">
            <a:extLst>
              <a:ext uri="{FF2B5EF4-FFF2-40B4-BE49-F238E27FC236}">
                <a16:creationId xmlns:a16="http://schemas.microsoft.com/office/drawing/2014/main" id="{1F9C5CA1-16B5-4F95-895F-BAE42AF86297}"/>
              </a:ext>
            </a:extLst>
          </p:cNvPr>
          <p:cNvSpPr/>
          <p:nvPr/>
        </p:nvSpPr>
        <p:spPr>
          <a:xfrm>
            <a:off x="643103" y="4294770"/>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9" name="Arrow: Curved Up 28">
            <a:extLst>
              <a:ext uri="{FF2B5EF4-FFF2-40B4-BE49-F238E27FC236}">
                <a16:creationId xmlns:a16="http://schemas.microsoft.com/office/drawing/2014/main" id="{DEE9F5BC-5025-42FA-9478-033B1840CB46}"/>
              </a:ext>
            </a:extLst>
          </p:cNvPr>
          <p:cNvSpPr/>
          <p:nvPr/>
        </p:nvSpPr>
        <p:spPr>
          <a:xfrm>
            <a:off x="864294" y="2908506"/>
            <a:ext cx="1122171" cy="268737"/>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Arrow: Curved Up 29">
            <a:extLst>
              <a:ext uri="{FF2B5EF4-FFF2-40B4-BE49-F238E27FC236}">
                <a16:creationId xmlns:a16="http://schemas.microsoft.com/office/drawing/2014/main" id="{34C25E84-BFEE-4906-822C-2B58C4EB7ADD}"/>
              </a:ext>
            </a:extLst>
          </p:cNvPr>
          <p:cNvSpPr/>
          <p:nvPr/>
        </p:nvSpPr>
        <p:spPr>
          <a:xfrm>
            <a:off x="860582" y="3580756"/>
            <a:ext cx="1125883" cy="26678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Arrow: Curved Up 30">
            <a:extLst>
              <a:ext uri="{FF2B5EF4-FFF2-40B4-BE49-F238E27FC236}">
                <a16:creationId xmlns:a16="http://schemas.microsoft.com/office/drawing/2014/main" id="{CD0E11C2-669F-4AE3-B4ED-FA3327A605F8}"/>
              </a:ext>
            </a:extLst>
          </p:cNvPr>
          <p:cNvSpPr/>
          <p:nvPr/>
        </p:nvSpPr>
        <p:spPr>
          <a:xfrm>
            <a:off x="860582" y="4296668"/>
            <a:ext cx="1125883" cy="226680"/>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Arrow: Curved Up 32">
            <a:extLst>
              <a:ext uri="{FF2B5EF4-FFF2-40B4-BE49-F238E27FC236}">
                <a16:creationId xmlns:a16="http://schemas.microsoft.com/office/drawing/2014/main" id="{D72EADC4-0D53-485D-AFB9-E36D7B6D764F}"/>
              </a:ext>
            </a:extLst>
          </p:cNvPr>
          <p:cNvSpPr/>
          <p:nvPr/>
        </p:nvSpPr>
        <p:spPr>
          <a:xfrm>
            <a:off x="1022844" y="2907273"/>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4" name="Arrow: Curved Up 33">
            <a:extLst>
              <a:ext uri="{FF2B5EF4-FFF2-40B4-BE49-F238E27FC236}">
                <a16:creationId xmlns:a16="http://schemas.microsoft.com/office/drawing/2014/main" id="{02B0E424-0D24-4D4F-9680-954E82051C0E}"/>
              </a:ext>
            </a:extLst>
          </p:cNvPr>
          <p:cNvSpPr/>
          <p:nvPr/>
        </p:nvSpPr>
        <p:spPr>
          <a:xfrm>
            <a:off x="1037100" y="3590575"/>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5" name="Arrow: Curved Up 34">
            <a:extLst>
              <a:ext uri="{FF2B5EF4-FFF2-40B4-BE49-F238E27FC236}">
                <a16:creationId xmlns:a16="http://schemas.microsoft.com/office/drawing/2014/main" id="{5631B034-CF74-4500-B80A-EC7592F9EB1E}"/>
              </a:ext>
            </a:extLst>
          </p:cNvPr>
          <p:cNvSpPr/>
          <p:nvPr/>
        </p:nvSpPr>
        <p:spPr>
          <a:xfrm>
            <a:off x="1029787" y="4291384"/>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7" name="Arrow: Curved Up 36">
            <a:extLst>
              <a:ext uri="{FF2B5EF4-FFF2-40B4-BE49-F238E27FC236}">
                <a16:creationId xmlns:a16="http://schemas.microsoft.com/office/drawing/2014/main" id="{3BE2E0C0-676E-4BF9-AB85-2B20F2432950}"/>
              </a:ext>
            </a:extLst>
          </p:cNvPr>
          <p:cNvSpPr/>
          <p:nvPr/>
        </p:nvSpPr>
        <p:spPr>
          <a:xfrm>
            <a:off x="1221282" y="2904407"/>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8" name="Arrow: Curved Up 37">
            <a:extLst>
              <a:ext uri="{FF2B5EF4-FFF2-40B4-BE49-F238E27FC236}">
                <a16:creationId xmlns:a16="http://schemas.microsoft.com/office/drawing/2014/main" id="{4C4C7A07-4808-46F9-B9CE-0D9180AC0215}"/>
              </a:ext>
            </a:extLst>
          </p:cNvPr>
          <p:cNvSpPr/>
          <p:nvPr/>
        </p:nvSpPr>
        <p:spPr>
          <a:xfrm>
            <a:off x="1226380" y="3565989"/>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9" name="Arrow: Curved Up 38">
            <a:extLst>
              <a:ext uri="{FF2B5EF4-FFF2-40B4-BE49-F238E27FC236}">
                <a16:creationId xmlns:a16="http://schemas.microsoft.com/office/drawing/2014/main" id="{50FC0F02-94F2-4819-92BC-B8475BB977D0}"/>
              </a:ext>
            </a:extLst>
          </p:cNvPr>
          <p:cNvSpPr/>
          <p:nvPr/>
        </p:nvSpPr>
        <p:spPr>
          <a:xfrm>
            <a:off x="1225460" y="4292599"/>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720487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572236274"/>
              </p:ext>
            </p:extLst>
          </p:nvPr>
        </p:nvGraphicFramePr>
        <p:xfrm>
          <a:off x="524149" y="1957938"/>
          <a:ext cx="2228417" cy="487680"/>
        </p:xfrm>
        <a:graphic>
          <a:graphicData uri="http://schemas.openxmlformats.org/drawingml/2006/table">
            <a:tbl>
              <a:tblPr/>
              <a:tblGrid>
                <a:gridCol w="2228417">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5428 + 3100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1009741402"/>
              </p:ext>
            </p:extLst>
          </p:nvPr>
        </p:nvGraphicFramePr>
        <p:xfrm>
          <a:off x="9615422" y="2505453"/>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4572 + 3728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4274569242"/>
              </p:ext>
            </p:extLst>
          </p:nvPr>
        </p:nvGraphicFramePr>
        <p:xfrm>
          <a:off x="422617" y="2493630"/>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4257 + 2010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2098115724"/>
              </p:ext>
            </p:extLst>
          </p:nvPr>
        </p:nvGraphicFramePr>
        <p:xfrm>
          <a:off x="3293805" y="1929710"/>
          <a:ext cx="2269610" cy="487680"/>
        </p:xfrm>
        <a:graphic>
          <a:graphicData uri="http://schemas.openxmlformats.org/drawingml/2006/table">
            <a:tbl>
              <a:tblPr/>
              <a:tblGrid>
                <a:gridCol w="2269610">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3004 - 2997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1927231011"/>
              </p:ext>
            </p:extLst>
          </p:nvPr>
        </p:nvGraphicFramePr>
        <p:xfrm>
          <a:off x="9615422" y="1929710"/>
          <a:ext cx="2228416" cy="487680"/>
        </p:xfrm>
        <a:graphic>
          <a:graphicData uri="http://schemas.openxmlformats.org/drawingml/2006/table">
            <a:tbl>
              <a:tblPr/>
              <a:tblGrid>
                <a:gridCol w="2228416">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4783 + 5368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1295624029"/>
              </p:ext>
            </p:extLst>
          </p:nvPr>
        </p:nvGraphicFramePr>
        <p:xfrm>
          <a:off x="391772" y="4511995"/>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5748 - 2341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907667618"/>
              </p:ext>
            </p:extLst>
          </p:nvPr>
        </p:nvGraphicFramePr>
        <p:xfrm>
          <a:off x="6581015" y="1917631"/>
          <a:ext cx="2228417" cy="487680"/>
        </p:xfrm>
        <a:graphic>
          <a:graphicData uri="http://schemas.openxmlformats.org/drawingml/2006/table">
            <a:tbl>
              <a:tblPr/>
              <a:tblGrid>
                <a:gridCol w="2228417">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1999 + 2374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1640416214"/>
              </p:ext>
            </p:extLst>
          </p:nvPr>
        </p:nvGraphicFramePr>
        <p:xfrm>
          <a:off x="6602013" y="2401240"/>
          <a:ext cx="2207419" cy="487680"/>
        </p:xfrm>
        <a:graphic>
          <a:graphicData uri="http://schemas.openxmlformats.org/drawingml/2006/table">
            <a:tbl>
              <a:tblPr/>
              <a:tblGrid>
                <a:gridCol w="220741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4345 - 1998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479975131"/>
              </p:ext>
            </p:extLst>
          </p:nvPr>
        </p:nvGraphicFramePr>
        <p:xfrm>
          <a:off x="391772" y="3477633"/>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8748 - 3004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61454" y="1467675"/>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2914933" y="1455966"/>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906086" y="14559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9919286" y="143739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4021837081"/>
              </p:ext>
            </p:extLst>
          </p:nvPr>
        </p:nvGraphicFramePr>
        <p:xfrm>
          <a:off x="398668" y="3003973"/>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8387 - 3246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4141016654"/>
              </p:ext>
            </p:extLst>
          </p:nvPr>
        </p:nvGraphicFramePr>
        <p:xfrm>
          <a:off x="3293805" y="241739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4872 - 203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2908619493"/>
              </p:ext>
            </p:extLst>
          </p:nvPr>
        </p:nvGraphicFramePr>
        <p:xfrm>
          <a:off x="374720" y="3993055"/>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4158 + 320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4450257" cy="461665"/>
          </a:xfrm>
          <a:prstGeom prst="rect">
            <a:avLst/>
          </a:prstGeom>
        </p:spPr>
        <p:txBody>
          <a:bodyPr wrap="none">
            <a:spAutoFit/>
          </a:bodyPr>
          <a:lstStyle/>
          <a:p>
            <a:r>
              <a:rPr lang="en-GB" sz="2400" dirty="0">
                <a:solidFill>
                  <a:schemeClr val="accent4"/>
                </a:solidFill>
                <a:latin typeface="Comic Sans MS" panose="030F0702030302020204" pitchFamily="66" charset="0"/>
              </a:rPr>
              <a:t>Yellow</a:t>
            </a:r>
            <a:r>
              <a:rPr lang="en-GB" sz="2400" dirty="0">
                <a:latin typeface="Comic Sans MS" panose="030F0702030302020204" pitchFamily="66" charset="0"/>
              </a:rPr>
              <a:t>/</a:t>
            </a:r>
            <a:r>
              <a:rPr lang="en-GB" sz="2400" dirty="0">
                <a:solidFill>
                  <a:schemeClr val="accent6"/>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r>
              <a:rPr lang="en-GB" sz="2400" dirty="0">
                <a:latin typeface="Comic Sans MS" panose="030F0702030302020204" pitchFamily="66" charset="0"/>
              </a:rPr>
              <a:t>answers</a:t>
            </a:r>
            <a:r>
              <a:rPr lang="en-GB" dirty="0">
                <a:latin typeface="Comic Sans MS" panose="030F0702030302020204" pitchFamily="66" charset="0"/>
              </a:rPr>
              <a:t>:</a:t>
            </a:r>
          </a:p>
        </p:txBody>
      </p:sp>
      <p:graphicFrame>
        <p:nvGraphicFramePr>
          <p:cNvPr id="22" name="Table 21">
            <a:extLst>
              <a:ext uri="{FF2B5EF4-FFF2-40B4-BE49-F238E27FC236}">
                <a16:creationId xmlns:a16="http://schemas.microsoft.com/office/drawing/2014/main" id="{3F58E3AB-0015-47F0-9B60-519BC08DBC93}"/>
              </a:ext>
            </a:extLst>
          </p:cNvPr>
          <p:cNvGraphicFramePr>
            <a:graphicFrameLocks noGrp="1"/>
          </p:cNvGraphicFramePr>
          <p:nvPr>
            <p:extLst>
              <p:ext uri="{D42A27DB-BD31-4B8C-83A1-F6EECF244321}">
                <p14:modId xmlns:p14="http://schemas.microsoft.com/office/powerpoint/2010/main" val="3529349166"/>
              </p:ext>
            </p:extLst>
          </p:nvPr>
        </p:nvGraphicFramePr>
        <p:xfrm>
          <a:off x="2963677" y="4418022"/>
          <a:ext cx="8134137" cy="1920240"/>
        </p:xfrm>
        <a:graphic>
          <a:graphicData uri="http://schemas.openxmlformats.org/drawingml/2006/table">
            <a:tbl>
              <a:tblPr/>
              <a:tblGrid>
                <a:gridCol w="8134137">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If you sorted them differently to me, look again at the calculations and see if you recognise why I sorted them in this way.</a:t>
                      </a:r>
                    </a:p>
                    <a:p>
                      <a:endParaRPr lang="en-GB" sz="2400" dirty="0">
                        <a:effectLst/>
                        <a:latin typeface="Comic Sans MS" panose="030F0702030302020204" pitchFamily="66" charset="0"/>
                      </a:endParaRPr>
                    </a:p>
                    <a:p>
                      <a:r>
                        <a:rPr lang="en-GB" sz="2400" dirty="0">
                          <a:effectLst/>
                          <a:latin typeface="Comic Sans MS" panose="030F0702030302020204" pitchFamily="66" charset="0"/>
                        </a:rPr>
                        <a:t>The answers to the calculations are on the next slide.</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5" name="Table 24">
            <a:extLst>
              <a:ext uri="{FF2B5EF4-FFF2-40B4-BE49-F238E27FC236}">
                <a16:creationId xmlns:a16="http://schemas.microsoft.com/office/drawing/2014/main" id="{CC8526CD-608B-4DC6-AC5E-AE89DBDA41AC}"/>
              </a:ext>
            </a:extLst>
          </p:cNvPr>
          <p:cNvGraphicFramePr>
            <a:graphicFrameLocks noGrp="1"/>
          </p:cNvGraphicFramePr>
          <p:nvPr>
            <p:extLst>
              <p:ext uri="{D42A27DB-BD31-4B8C-83A1-F6EECF244321}">
                <p14:modId xmlns:p14="http://schemas.microsoft.com/office/powerpoint/2010/main" val="2935941088"/>
              </p:ext>
            </p:extLst>
          </p:nvPr>
        </p:nvGraphicFramePr>
        <p:xfrm>
          <a:off x="9691622" y="3574361"/>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5782 + 759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6" name="Table 25">
            <a:extLst>
              <a:ext uri="{FF2B5EF4-FFF2-40B4-BE49-F238E27FC236}">
                <a16:creationId xmlns:a16="http://schemas.microsoft.com/office/drawing/2014/main" id="{B05FF482-007E-4E17-A46C-6486720143D9}"/>
              </a:ext>
            </a:extLst>
          </p:cNvPr>
          <p:cNvGraphicFramePr>
            <a:graphicFrameLocks noGrp="1"/>
          </p:cNvGraphicFramePr>
          <p:nvPr>
            <p:extLst>
              <p:ext uri="{D42A27DB-BD31-4B8C-83A1-F6EECF244321}">
                <p14:modId xmlns:p14="http://schemas.microsoft.com/office/powerpoint/2010/main" val="3318136843"/>
              </p:ext>
            </p:extLst>
          </p:nvPr>
        </p:nvGraphicFramePr>
        <p:xfrm>
          <a:off x="9691622" y="2981310"/>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5783 - 3847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7" name="Table 26">
            <a:extLst>
              <a:ext uri="{FF2B5EF4-FFF2-40B4-BE49-F238E27FC236}">
                <a16:creationId xmlns:a16="http://schemas.microsoft.com/office/drawing/2014/main" id="{439DB41F-0D56-4F17-A9C4-E0989DD3C5EC}"/>
              </a:ext>
            </a:extLst>
          </p:cNvPr>
          <p:cNvGraphicFramePr>
            <a:graphicFrameLocks noGrp="1"/>
          </p:cNvGraphicFramePr>
          <p:nvPr>
            <p:extLst>
              <p:ext uri="{D42A27DB-BD31-4B8C-83A1-F6EECF244321}">
                <p14:modId xmlns:p14="http://schemas.microsoft.com/office/powerpoint/2010/main" val="1586731549"/>
              </p:ext>
            </p:extLst>
          </p:nvPr>
        </p:nvGraphicFramePr>
        <p:xfrm>
          <a:off x="398668" y="5575257"/>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5478 - 310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8" name="Table 27">
            <a:extLst>
              <a:ext uri="{FF2B5EF4-FFF2-40B4-BE49-F238E27FC236}">
                <a16:creationId xmlns:a16="http://schemas.microsoft.com/office/drawing/2014/main" id="{13FDCDA2-EBD5-471E-9932-A60787706803}"/>
              </a:ext>
            </a:extLst>
          </p:cNvPr>
          <p:cNvGraphicFramePr>
            <a:graphicFrameLocks noGrp="1"/>
          </p:cNvGraphicFramePr>
          <p:nvPr>
            <p:extLst>
              <p:ext uri="{D42A27DB-BD31-4B8C-83A1-F6EECF244321}">
                <p14:modId xmlns:p14="http://schemas.microsoft.com/office/powerpoint/2010/main" val="3011971747"/>
              </p:ext>
            </p:extLst>
          </p:nvPr>
        </p:nvGraphicFramePr>
        <p:xfrm>
          <a:off x="398668" y="5059835"/>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3245 + 2311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spTree>
    <p:extLst>
      <p:ext uri="{BB962C8B-B14F-4D97-AF65-F5344CB8AC3E}">
        <p14:creationId xmlns:p14="http://schemas.microsoft.com/office/powerpoint/2010/main" val="9636528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2286267"/>
              </p:ext>
            </p:extLst>
          </p:nvPr>
        </p:nvGraphicFramePr>
        <p:xfrm>
          <a:off x="211764" y="2014485"/>
          <a:ext cx="3545319" cy="487680"/>
        </p:xfrm>
        <a:graphic>
          <a:graphicData uri="http://schemas.openxmlformats.org/drawingml/2006/table">
            <a:tbl>
              <a:tblPr/>
              <a:tblGrid>
                <a:gridCol w="3545319">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5428 + 3100 = 8528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388401979"/>
              </p:ext>
            </p:extLst>
          </p:nvPr>
        </p:nvGraphicFramePr>
        <p:xfrm>
          <a:off x="3757082" y="5830970"/>
          <a:ext cx="3512961" cy="487680"/>
        </p:xfrm>
        <a:graphic>
          <a:graphicData uri="http://schemas.openxmlformats.org/drawingml/2006/table">
            <a:tbl>
              <a:tblPr/>
              <a:tblGrid>
                <a:gridCol w="3512961">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4572 + 3728 = 8300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1456366569"/>
              </p:ext>
            </p:extLst>
          </p:nvPr>
        </p:nvGraphicFramePr>
        <p:xfrm>
          <a:off x="76851" y="2799248"/>
          <a:ext cx="3680232" cy="487680"/>
        </p:xfrm>
        <a:graphic>
          <a:graphicData uri="http://schemas.openxmlformats.org/drawingml/2006/table">
            <a:tbl>
              <a:tblPr/>
              <a:tblGrid>
                <a:gridCol w="368023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4257 + 2010 = 6267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4006507342"/>
              </p:ext>
            </p:extLst>
          </p:nvPr>
        </p:nvGraphicFramePr>
        <p:xfrm>
          <a:off x="8121230" y="1919593"/>
          <a:ext cx="3829197" cy="883920"/>
        </p:xfrm>
        <a:graphic>
          <a:graphicData uri="http://schemas.openxmlformats.org/drawingml/2006/table">
            <a:tbl>
              <a:tblPr/>
              <a:tblGrid>
                <a:gridCol w="3829197">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3004 – 2997</a:t>
                      </a:r>
                    </a:p>
                    <a:p>
                      <a:r>
                        <a:rPr lang="en-GB" sz="2600" dirty="0">
                          <a:solidFill>
                            <a:srgbClr val="000000"/>
                          </a:solidFill>
                          <a:effectLst/>
                          <a:latin typeface="Comic Sans MS" panose="030F0702030302020204" pitchFamily="66" charset="0"/>
                        </a:rPr>
                        <a:t>2997 </a:t>
                      </a:r>
                      <a:r>
                        <a:rPr lang="en-GB" sz="2600" dirty="0">
                          <a:solidFill>
                            <a:srgbClr val="FF0000"/>
                          </a:solidFill>
                          <a:effectLst/>
                          <a:latin typeface="Comic Sans MS" panose="030F0702030302020204" pitchFamily="66" charset="0"/>
                        </a:rPr>
                        <a:t>+ 3 + 4    </a:t>
                      </a:r>
                      <a:r>
                        <a:rPr lang="en-GB" sz="2600" dirty="0">
                          <a:solidFill>
                            <a:srgbClr val="000000"/>
                          </a:solidFill>
                          <a:effectLst/>
                          <a:latin typeface="Comic Sans MS" panose="030F0702030302020204" pitchFamily="66" charset="0"/>
                        </a:rPr>
                        <a:t>3 + 4 = 7</a:t>
                      </a: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075763003"/>
              </p:ext>
            </p:extLst>
          </p:nvPr>
        </p:nvGraphicFramePr>
        <p:xfrm>
          <a:off x="3851194" y="4179921"/>
          <a:ext cx="3547416" cy="487680"/>
        </p:xfrm>
        <a:graphic>
          <a:graphicData uri="http://schemas.openxmlformats.org/drawingml/2006/table">
            <a:tbl>
              <a:tblPr/>
              <a:tblGrid>
                <a:gridCol w="3547416">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4783 + 5368 = 10,151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750461685"/>
              </p:ext>
            </p:extLst>
          </p:nvPr>
        </p:nvGraphicFramePr>
        <p:xfrm>
          <a:off x="95056" y="5830970"/>
          <a:ext cx="3280322" cy="487680"/>
        </p:xfrm>
        <a:graphic>
          <a:graphicData uri="http://schemas.openxmlformats.org/drawingml/2006/table">
            <a:tbl>
              <a:tblPr/>
              <a:tblGrid>
                <a:gridCol w="3280322">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5748 – 2341 = 3407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4240051920"/>
              </p:ext>
            </p:extLst>
          </p:nvPr>
        </p:nvGraphicFramePr>
        <p:xfrm>
          <a:off x="7954438" y="4418249"/>
          <a:ext cx="4160711" cy="883920"/>
        </p:xfrm>
        <a:graphic>
          <a:graphicData uri="http://schemas.openxmlformats.org/drawingml/2006/table">
            <a:tbl>
              <a:tblPr/>
              <a:tblGrid>
                <a:gridCol w="4160711">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1999 + 2374</a:t>
                      </a:r>
                    </a:p>
                    <a:p>
                      <a:r>
                        <a:rPr lang="en-GB" sz="2600" dirty="0">
                          <a:solidFill>
                            <a:srgbClr val="000000"/>
                          </a:solidFill>
                          <a:effectLst/>
                          <a:latin typeface="Comic Sans MS" panose="030F0702030302020204" pitchFamily="66" charset="0"/>
                        </a:rPr>
                        <a:t>2374 + 2000 – 1 = 4373</a:t>
                      </a: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4235297049"/>
              </p:ext>
            </p:extLst>
          </p:nvPr>
        </p:nvGraphicFramePr>
        <p:xfrm>
          <a:off x="7959117" y="5364205"/>
          <a:ext cx="4021119" cy="883920"/>
        </p:xfrm>
        <a:graphic>
          <a:graphicData uri="http://schemas.openxmlformats.org/drawingml/2006/table">
            <a:tbl>
              <a:tblPr/>
              <a:tblGrid>
                <a:gridCol w="402111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4345 – 1998</a:t>
                      </a:r>
                    </a:p>
                    <a:p>
                      <a:r>
                        <a:rPr lang="en-GB" sz="2600" dirty="0">
                          <a:solidFill>
                            <a:srgbClr val="000000"/>
                          </a:solidFill>
                          <a:effectLst/>
                          <a:latin typeface="Comic Sans MS" panose="030F0702030302020204" pitchFamily="66" charset="0"/>
                        </a:rPr>
                        <a:t>4345 – 2000 + 2 = 2347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460489004"/>
              </p:ext>
            </p:extLst>
          </p:nvPr>
        </p:nvGraphicFramePr>
        <p:xfrm>
          <a:off x="99575" y="3574361"/>
          <a:ext cx="3377740" cy="487680"/>
        </p:xfrm>
        <a:graphic>
          <a:graphicData uri="http://schemas.openxmlformats.org/drawingml/2006/table">
            <a:tbl>
              <a:tblPr/>
              <a:tblGrid>
                <a:gridCol w="3377740">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8748 – 3004 = 5744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122585" y="1534974"/>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8482364" y="1347104"/>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7902275" y="39255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4744284" y="369555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2061346571"/>
              </p:ext>
            </p:extLst>
          </p:nvPr>
        </p:nvGraphicFramePr>
        <p:xfrm>
          <a:off x="76851" y="4308228"/>
          <a:ext cx="3298527" cy="487680"/>
        </p:xfrm>
        <a:graphic>
          <a:graphicData uri="http://schemas.openxmlformats.org/drawingml/2006/table">
            <a:tbl>
              <a:tblPr/>
              <a:tblGrid>
                <a:gridCol w="329852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8387 – 3246 = 5141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226688320"/>
              </p:ext>
            </p:extLst>
          </p:nvPr>
        </p:nvGraphicFramePr>
        <p:xfrm>
          <a:off x="8121230" y="2779621"/>
          <a:ext cx="3646525" cy="883920"/>
        </p:xfrm>
        <a:graphic>
          <a:graphicData uri="http://schemas.openxmlformats.org/drawingml/2006/table">
            <a:tbl>
              <a:tblPr/>
              <a:tblGrid>
                <a:gridCol w="3646525">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4872 – 203</a:t>
                      </a:r>
                    </a:p>
                    <a:p>
                      <a:r>
                        <a:rPr lang="en-GB" sz="2600" dirty="0">
                          <a:solidFill>
                            <a:srgbClr val="000000"/>
                          </a:solidFill>
                          <a:effectLst/>
                          <a:latin typeface="Comic Sans MS" panose="030F0702030302020204" pitchFamily="66" charset="0"/>
                        </a:rPr>
                        <a:t>4872 – 200 - 3 = 4669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2408188808"/>
              </p:ext>
            </p:extLst>
          </p:nvPr>
        </p:nvGraphicFramePr>
        <p:xfrm>
          <a:off x="3697686" y="1972137"/>
          <a:ext cx="3448181" cy="487680"/>
        </p:xfrm>
        <a:graphic>
          <a:graphicData uri="http://schemas.openxmlformats.org/drawingml/2006/table">
            <a:tbl>
              <a:tblPr/>
              <a:tblGrid>
                <a:gridCol w="3448181">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4158 + 320 = 4478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393604" cy="461665"/>
          </a:xfrm>
          <a:prstGeom prst="rect">
            <a:avLst/>
          </a:prstGeom>
        </p:spPr>
        <p:txBody>
          <a:bodyPr wrap="none">
            <a:spAutoFit/>
          </a:bodyPr>
          <a:lstStyle/>
          <a:p>
            <a:r>
              <a:rPr lang="en-GB" sz="2400" dirty="0">
                <a:solidFill>
                  <a:schemeClr val="accent4"/>
                </a:solidFill>
                <a:latin typeface="Comic Sans MS" panose="030F0702030302020204" pitchFamily="66" charset="0"/>
              </a:rPr>
              <a:t>Yellow answers</a:t>
            </a:r>
            <a:r>
              <a:rPr lang="en-GB" dirty="0">
                <a:solidFill>
                  <a:schemeClr val="accent4"/>
                </a:solidFill>
                <a:latin typeface="Comic Sans MS" panose="030F0702030302020204" pitchFamily="66" charset="0"/>
              </a:rPr>
              <a:t>:</a:t>
            </a:r>
          </a:p>
        </p:txBody>
      </p:sp>
      <p:graphicFrame>
        <p:nvGraphicFramePr>
          <p:cNvPr id="25" name="Table 24">
            <a:extLst>
              <a:ext uri="{FF2B5EF4-FFF2-40B4-BE49-F238E27FC236}">
                <a16:creationId xmlns:a16="http://schemas.microsoft.com/office/drawing/2014/main" id="{CC8526CD-608B-4DC6-AC5E-AE89DBDA41AC}"/>
              </a:ext>
            </a:extLst>
          </p:cNvPr>
          <p:cNvGraphicFramePr>
            <a:graphicFrameLocks noGrp="1"/>
          </p:cNvGraphicFramePr>
          <p:nvPr>
            <p:extLst>
              <p:ext uri="{D42A27DB-BD31-4B8C-83A1-F6EECF244321}">
                <p14:modId xmlns:p14="http://schemas.microsoft.com/office/powerpoint/2010/main" val="2960426081"/>
              </p:ext>
            </p:extLst>
          </p:nvPr>
        </p:nvGraphicFramePr>
        <p:xfrm>
          <a:off x="3818533" y="4731799"/>
          <a:ext cx="3720753" cy="487680"/>
        </p:xfrm>
        <a:graphic>
          <a:graphicData uri="http://schemas.openxmlformats.org/drawingml/2006/table">
            <a:tbl>
              <a:tblPr/>
              <a:tblGrid>
                <a:gridCol w="372075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5782 + 759 = 6541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6" name="Table 25">
            <a:extLst>
              <a:ext uri="{FF2B5EF4-FFF2-40B4-BE49-F238E27FC236}">
                <a16:creationId xmlns:a16="http://schemas.microsoft.com/office/drawing/2014/main" id="{B05FF482-007E-4E17-A46C-6486720143D9}"/>
              </a:ext>
            </a:extLst>
          </p:cNvPr>
          <p:cNvGraphicFramePr>
            <a:graphicFrameLocks noGrp="1"/>
          </p:cNvGraphicFramePr>
          <p:nvPr>
            <p:extLst>
              <p:ext uri="{D42A27DB-BD31-4B8C-83A1-F6EECF244321}">
                <p14:modId xmlns:p14="http://schemas.microsoft.com/office/powerpoint/2010/main" val="1469598955"/>
              </p:ext>
            </p:extLst>
          </p:nvPr>
        </p:nvGraphicFramePr>
        <p:xfrm>
          <a:off x="3809810" y="5331095"/>
          <a:ext cx="3720753" cy="487680"/>
        </p:xfrm>
        <a:graphic>
          <a:graphicData uri="http://schemas.openxmlformats.org/drawingml/2006/table">
            <a:tbl>
              <a:tblPr/>
              <a:tblGrid>
                <a:gridCol w="372075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5783 – 3847 = 1936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7" name="Table 26">
            <a:extLst>
              <a:ext uri="{FF2B5EF4-FFF2-40B4-BE49-F238E27FC236}">
                <a16:creationId xmlns:a16="http://schemas.microsoft.com/office/drawing/2014/main" id="{439DB41F-0D56-4F17-A9C4-E0989DD3C5EC}"/>
              </a:ext>
            </a:extLst>
          </p:cNvPr>
          <p:cNvGraphicFramePr>
            <a:graphicFrameLocks noGrp="1"/>
          </p:cNvGraphicFramePr>
          <p:nvPr>
            <p:extLst>
              <p:ext uri="{D42A27DB-BD31-4B8C-83A1-F6EECF244321}">
                <p14:modId xmlns:p14="http://schemas.microsoft.com/office/powerpoint/2010/main" val="1646053088"/>
              </p:ext>
            </p:extLst>
          </p:nvPr>
        </p:nvGraphicFramePr>
        <p:xfrm>
          <a:off x="3650543" y="2900766"/>
          <a:ext cx="3076899" cy="487680"/>
        </p:xfrm>
        <a:graphic>
          <a:graphicData uri="http://schemas.openxmlformats.org/drawingml/2006/table">
            <a:tbl>
              <a:tblPr/>
              <a:tblGrid>
                <a:gridCol w="3076899">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5478 – 310 = 5168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8" name="Table 27">
            <a:extLst>
              <a:ext uri="{FF2B5EF4-FFF2-40B4-BE49-F238E27FC236}">
                <a16:creationId xmlns:a16="http://schemas.microsoft.com/office/drawing/2014/main" id="{13FDCDA2-EBD5-471E-9932-A60787706803}"/>
              </a:ext>
            </a:extLst>
          </p:cNvPr>
          <p:cNvGraphicFramePr>
            <a:graphicFrameLocks noGrp="1"/>
          </p:cNvGraphicFramePr>
          <p:nvPr>
            <p:extLst>
              <p:ext uri="{D42A27DB-BD31-4B8C-83A1-F6EECF244321}">
                <p14:modId xmlns:p14="http://schemas.microsoft.com/office/powerpoint/2010/main" val="4101442383"/>
              </p:ext>
            </p:extLst>
          </p:nvPr>
        </p:nvGraphicFramePr>
        <p:xfrm>
          <a:off x="95014" y="5079303"/>
          <a:ext cx="3377739" cy="487680"/>
        </p:xfrm>
        <a:graphic>
          <a:graphicData uri="http://schemas.openxmlformats.org/drawingml/2006/table">
            <a:tbl>
              <a:tblPr/>
              <a:tblGrid>
                <a:gridCol w="3377739">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3245 + 2311 = 5556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sp>
        <p:nvSpPr>
          <p:cNvPr id="29" name="Arrow: Curved Up 28">
            <a:extLst>
              <a:ext uri="{FF2B5EF4-FFF2-40B4-BE49-F238E27FC236}">
                <a16:creationId xmlns:a16="http://schemas.microsoft.com/office/drawing/2014/main" id="{CAACF21E-1EA1-45E9-BFDA-0C71DBDBB71A}"/>
              </a:ext>
            </a:extLst>
          </p:cNvPr>
          <p:cNvSpPr/>
          <p:nvPr/>
        </p:nvSpPr>
        <p:spPr>
          <a:xfrm>
            <a:off x="628435" y="3152320"/>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Arrow: Curved Up 29">
            <a:extLst>
              <a:ext uri="{FF2B5EF4-FFF2-40B4-BE49-F238E27FC236}">
                <a16:creationId xmlns:a16="http://schemas.microsoft.com/office/drawing/2014/main" id="{2C2B102E-387F-4F42-A9CE-A448ECC4C546}"/>
              </a:ext>
            </a:extLst>
          </p:cNvPr>
          <p:cNvSpPr/>
          <p:nvPr/>
        </p:nvSpPr>
        <p:spPr>
          <a:xfrm>
            <a:off x="862184" y="3145535"/>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Arrow: Curved Up 30">
            <a:extLst>
              <a:ext uri="{FF2B5EF4-FFF2-40B4-BE49-F238E27FC236}">
                <a16:creationId xmlns:a16="http://schemas.microsoft.com/office/drawing/2014/main" id="{C1A040B0-EFB3-4C55-930D-DB4C8FAAAAF9}"/>
              </a:ext>
            </a:extLst>
          </p:cNvPr>
          <p:cNvSpPr/>
          <p:nvPr/>
        </p:nvSpPr>
        <p:spPr>
          <a:xfrm>
            <a:off x="424245" y="3159822"/>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5" name="Arrow: Curved Up 34">
            <a:extLst>
              <a:ext uri="{FF2B5EF4-FFF2-40B4-BE49-F238E27FC236}">
                <a16:creationId xmlns:a16="http://schemas.microsoft.com/office/drawing/2014/main" id="{9A6E139F-1353-4C24-8BC5-55E118BABDAF}"/>
              </a:ext>
            </a:extLst>
          </p:cNvPr>
          <p:cNvSpPr/>
          <p:nvPr/>
        </p:nvSpPr>
        <p:spPr>
          <a:xfrm>
            <a:off x="185280" y="3151179"/>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6" name="Arrow: Curved Up 35">
            <a:extLst>
              <a:ext uri="{FF2B5EF4-FFF2-40B4-BE49-F238E27FC236}">
                <a16:creationId xmlns:a16="http://schemas.microsoft.com/office/drawing/2014/main" id="{D14E6D9E-6168-4454-AABB-EB73033E2C47}"/>
              </a:ext>
            </a:extLst>
          </p:cNvPr>
          <p:cNvSpPr/>
          <p:nvPr/>
        </p:nvSpPr>
        <p:spPr>
          <a:xfrm>
            <a:off x="751099" y="2412776"/>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7" name="Arrow: Curved Up 36">
            <a:extLst>
              <a:ext uri="{FF2B5EF4-FFF2-40B4-BE49-F238E27FC236}">
                <a16:creationId xmlns:a16="http://schemas.microsoft.com/office/drawing/2014/main" id="{C232A136-F49C-45FF-A25D-F8FB1B77D9E9}"/>
              </a:ext>
            </a:extLst>
          </p:cNvPr>
          <p:cNvSpPr/>
          <p:nvPr/>
        </p:nvSpPr>
        <p:spPr>
          <a:xfrm>
            <a:off x="984848" y="2405991"/>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8" name="Arrow: Curved Up 37">
            <a:extLst>
              <a:ext uri="{FF2B5EF4-FFF2-40B4-BE49-F238E27FC236}">
                <a16:creationId xmlns:a16="http://schemas.microsoft.com/office/drawing/2014/main" id="{A059289C-1881-4D12-8CFF-17B60903FCCF}"/>
              </a:ext>
            </a:extLst>
          </p:cNvPr>
          <p:cNvSpPr/>
          <p:nvPr/>
        </p:nvSpPr>
        <p:spPr>
          <a:xfrm>
            <a:off x="546909" y="2420278"/>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9" name="Arrow: Curved Up 38">
            <a:extLst>
              <a:ext uri="{FF2B5EF4-FFF2-40B4-BE49-F238E27FC236}">
                <a16:creationId xmlns:a16="http://schemas.microsoft.com/office/drawing/2014/main" id="{C3A276F0-D673-4FD6-9D9E-027A0BEACFB4}"/>
              </a:ext>
            </a:extLst>
          </p:cNvPr>
          <p:cNvSpPr/>
          <p:nvPr/>
        </p:nvSpPr>
        <p:spPr>
          <a:xfrm>
            <a:off x="307944" y="2411635"/>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0" name="Arrow: Curved Up 39">
            <a:extLst>
              <a:ext uri="{FF2B5EF4-FFF2-40B4-BE49-F238E27FC236}">
                <a16:creationId xmlns:a16="http://schemas.microsoft.com/office/drawing/2014/main" id="{02A3AEEA-BFCB-4240-9412-19984EAEB199}"/>
              </a:ext>
            </a:extLst>
          </p:cNvPr>
          <p:cNvSpPr/>
          <p:nvPr/>
        </p:nvSpPr>
        <p:spPr>
          <a:xfrm>
            <a:off x="628435" y="3959573"/>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1" name="Arrow: Curved Up 40">
            <a:extLst>
              <a:ext uri="{FF2B5EF4-FFF2-40B4-BE49-F238E27FC236}">
                <a16:creationId xmlns:a16="http://schemas.microsoft.com/office/drawing/2014/main" id="{55A45A33-28B9-499E-A48E-0EADAD5F0325}"/>
              </a:ext>
            </a:extLst>
          </p:cNvPr>
          <p:cNvSpPr/>
          <p:nvPr/>
        </p:nvSpPr>
        <p:spPr>
          <a:xfrm>
            <a:off x="862184" y="3952788"/>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Arrow: Curved Up 41">
            <a:extLst>
              <a:ext uri="{FF2B5EF4-FFF2-40B4-BE49-F238E27FC236}">
                <a16:creationId xmlns:a16="http://schemas.microsoft.com/office/drawing/2014/main" id="{F08DFDB4-0483-495F-BDC5-A55BB34C7596}"/>
              </a:ext>
            </a:extLst>
          </p:cNvPr>
          <p:cNvSpPr/>
          <p:nvPr/>
        </p:nvSpPr>
        <p:spPr>
          <a:xfrm>
            <a:off x="424245" y="3967075"/>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3" name="Arrow: Curved Up 42">
            <a:extLst>
              <a:ext uri="{FF2B5EF4-FFF2-40B4-BE49-F238E27FC236}">
                <a16:creationId xmlns:a16="http://schemas.microsoft.com/office/drawing/2014/main" id="{FAB3F0A1-A368-4124-90C4-10523D96562E}"/>
              </a:ext>
            </a:extLst>
          </p:cNvPr>
          <p:cNvSpPr/>
          <p:nvPr/>
        </p:nvSpPr>
        <p:spPr>
          <a:xfrm>
            <a:off x="185280" y="3958432"/>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4" name="Arrow: Curved Up 43">
            <a:extLst>
              <a:ext uri="{FF2B5EF4-FFF2-40B4-BE49-F238E27FC236}">
                <a16:creationId xmlns:a16="http://schemas.microsoft.com/office/drawing/2014/main" id="{06FB7A92-96FE-4E82-ACE2-2349F2288D55}"/>
              </a:ext>
            </a:extLst>
          </p:cNvPr>
          <p:cNvSpPr/>
          <p:nvPr/>
        </p:nvSpPr>
        <p:spPr>
          <a:xfrm>
            <a:off x="625515" y="4679489"/>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5" name="Arrow: Curved Up 44">
            <a:extLst>
              <a:ext uri="{FF2B5EF4-FFF2-40B4-BE49-F238E27FC236}">
                <a16:creationId xmlns:a16="http://schemas.microsoft.com/office/drawing/2014/main" id="{FED83A88-983A-49AE-807B-4266D283E887}"/>
              </a:ext>
            </a:extLst>
          </p:cNvPr>
          <p:cNvSpPr/>
          <p:nvPr/>
        </p:nvSpPr>
        <p:spPr>
          <a:xfrm>
            <a:off x="859264" y="4672704"/>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6" name="Arrow: Curved Up 45">
            <a:extLst>
              <a:ext uri="{FF2B5EF4-FFF2-40B4-BE49-F238E27FC236}">
                <a16:creationId xmlns:a16="http://schemas.microsoft.com/office/drawing/2014/main" id="{5233EED7-B27E-4728-AA97-CF31EB433EB0}"/>
              </a:ext>
            </a:extLst>
          </p:cNvPr>
          <p:cNvSpPr/>
          <p:nvPr/>
        </p:nvSpPr>
        <p:spPr>
          <a:xfrm>
            <a:off x="421325" y="4686991"/>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7" name="Arrow: Curved Up 46">
            <a:extLst>
              <a:ext uri="{FF2B5EF4-FFF2-40B4-BE49-F238E27FC236}">
                <a16:creationId xmlns:a16="http://schemas.microsoft.com/office/drawing/2014/main" id="{2C7E144A-8AC0-40DF-BCAC-849F8082C1B2}"/>
              </a:ext>
            </a:extLst>
          </p:cNvPr>
          <p:cNvSpPr/>
          <p:nvPr/>
        </p:nvSpPr>
        <p:spPr>
          <a:xfrm>
            <a:off x="182360" y="4678348"/>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0" name="Arrow: Curved Up 59">
            <a:extLst>
              <a:ext uri="{FF2B5EF4-FFF2-40B4-BE49-F238E27FC236}">
                <a16:creationId xmlns:a16="http://schemas.microsoft.com/office/drawing/2014/main" id="{55527FB6-EAFF-48E7-A587-F5889E27C260}"/>
              </a:ext>
            </a:extLst>
          </p:cNvPr>
          <p:cNvSpPr/>
          <p:nvPr/>
        </p:nvSpPr>
        <p:spPr>
          <a:xfrm>
            <a:off x="654919" y="5469841"/>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Arrow: Curved Up 60">
            <a:extLst>
              <a:ext uri="{FF2B5EF4-FFF2-40B4-BE49-F238E27FC236}">
                <a16:creationId xmlns:a16="http://schemas.microsoft.com/office/drawing/2014/main" id="{6392D1E9-10E4-4621-BA6D-F95A59E279CB}"/>
              </a:ext>
            </a:extLst>
          </p:cNvPr>
          <p:cNvSpPr/>
          <p:nvPr/>
        </p:nvSpPr>
        <p:spPr>
          <a:xfrm>
            <a:off x="888668" y="5463056"/>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2" name="Arrow: Curved Up 61">
            <a:extLst>
              <a:ext uri="{FF2B5EF4-FFF2-40B4-BE49-F238E27FC236}">
                <a16:creationId xmlns:a16="http://schemas.microsoft.com/office/drawing/2014/main" id="{540DB1CE-BD41-439C-BDFE-CBA2808E2CC8}"/>
              </a:ext>
            </a:extLst>
          </p:cNvPr>
          <p:cNvSpPr/>
          <p:nvPr/>
        </p:nvSpPr>
        <p:spPr>
          <a:xfrm>
            <a:off x="450729" y="5477343"/>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3" name="Arrow: Curved Up 62">
            <a:extLst>
              <a:ext uri="{FF2B5EF4-FFF2-40B4-BE49-F238E27FC236}">
                <a16:creationId xmlns:a16="http://schemas.microsoft.com/office/drawing/2014/main" id="{618519FA-1F83-448F-AF55-408E1B8A0D8D}"/>
              </a:ext>
            </a:extLst>
          </p:cNvPr>
          <p:cNvSpPr/>
          <p:nvPr/>
        </p:nvSpPr>
        <p:spPr>
          <a:xfrm>
            <a:off x="211764" y="5468700"/>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8" name="Arrow: Curved Up 67">
            <a:extLst>
              <a:ext uri="{FF2B5EF4-FFF2-40B4-BE49-F238E27FC236}">
                <a16:creationId xmlns:a16="http://schemas.microsoft.com/office/drawing/2014/main" id="{0BF30146-1CB6-4776-9CD6-322FFD4A24E3}"/>
              </a:ext>
            </a:extLst>
          </p:cNvPr>
          <p:cNvSpPr/>
          <p:nvPr/>
        </p:nvSpPr>
        <p:spPr>
          <a:xfrm>
            <a:off x="654919" y="6229801"/>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9" name="Arrow: Curved Up 68">
            <a:extLst>
              <a:ext uri="{FF2B5EF4-FFF2-40B4-BE49-F238E27FC236}">
                <a16:creationId xmlns:a16="http://schemas.microsoft.com/office/drawing/2014/main" id="{C5AD1BAA-8030-4C26-A31A-27EB23C46D2F}"/>
              </a:ext>
            </a:extLst>
          </p:cNvPr>
          <p:cNvSpPr/>
          <p:nvPr/>
        </p:nvSpPr>
        <p:spPr>
          <a:xfrm>
            <a:off x="888668" y="6223016"/>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0" name="Arrow: Curved Up 69">
            <a:extLst>
              <a:ext uri="{FF2B5EF4-FFF2-40B4-BE49-F238E27FC236}">
                <a16:creationId xmlns:a16="http://schemas.microsoft.com/office/drawing/2014/main" id="{730A3406-4FD5-4884-9D89-3E37C15CFC80}"/>
              </a:ext>
            </a:extLst>
          </p:cNvPr>
          <p:cNvSpPr/>
          <p:nvPr/>
        </p:nvSpPr>
        <p:spPr>
          <a:xfrm>
            <a:off x="450729" y="6237303"/>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1" name="Arrow: Curved Up 70">
            <a:extLst>
              <a:ext uri="{FF2B5EF4-FFF2-40B4-BE49-F238E27FC236}">
                <a16:creationId xmlns:a16="http://schemas.microsoft.com/office/drawing/2014/main" id="{939ED9EF-D059-4019-90E4-F23673CE13F3}"/>
              </a:ext>
            </a:extLst>
          </p:cNvPr>
          <p:cNvSpPr/>
          <p:nvPr/>
        </p:nvSpPr>
        <p:spPr>
          <a:xfrm>
            <a:off x="211764" y="6228660"/>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2" name="Arrow: Curved Up 71">
            <a:extLst>
              <a:ext uri="{FF2B5EF4-FFF2-40B4-BE49-F238E27FC236}">
                <a16:creationId xmlns:a16="http://schemas.microsoft.com/office/drawing/2014/main" id="{4EC14165-90C1-4323-A7A8-11E457DB847C}"/>
              </a:ext>
            </a:extLst>
          </p:cNvPr>
          <p:cNvSpPr/>
          <p:nvPr/>
        </p:nvSpPr>
        <p:spPr>
          <a:xfrm>
            <a:off x="4364703" y="2409059"/>
            <a:ext cx="1003964" cy="26952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4" name="Arrow: Curved Up 73">
            <a:extLst>
              <a:ext uri="{FF2B5EF4-FFF2-40B4-BE49-F238E27FC236}">
                <a16:creationId xmlns:a16="http://schemas.microsoft.com/office/drawing/2014/main" id="{0A8755D4-EEDB-4422-AAFB-FFA826DCF596}"/>
              </a:ext>
            </a:extLst>
          </p:cNvPr>
          <p:cNvSpPr/>
          <p:nvPr/>
        </p:nvSpPr>
        <p:spPr>
          <a:xfrm>
            <a:off x="4160513" y="2409059"/>
            <a:ext cx="1003964"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5" name="Arrow: Curved Up 74">
            <a:extLst>
              <a:ext uri="{FF2B5EF4-FFF2-40B4-BE49-F238E27FC236}">
                <a16:creationId xmlns:a16="http://schemas.microsoft.com/office/drawing/2014/main" id="{E905A754-04C0-48E0-A094-E460DDB6C0A7}"/>
              </a:ext>
            </a:extLst>
          </p:cNvPr>
          <p:cNvSpPr/>
          <p:nvPr/>
        </p:nvSpPr>
        <p:spPr>
          <a:xfrm>
            <a:off x="3921548" y="2409059"/>
            <a:ext cx="1003964" cy="250576"/>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6" name="Arrow: Curved Up 75">
            <a:extLst>
              <a:ext uri="{FF2B5EF4-FFF2-40B4-BE49-F238E27FC236}">
                <a16:creationId xmlns:a16="http://schemas.microsoft.com/office/drawing/2014/main" id="{977CD378-8298-44E5-B66F-0C4F53B60EE2}"/>
              </a:ext>
            </a:extLst>
          </p:cNvPr>
          <p:cNvSpPr/>
          <p:nvPr/>
        </p:nvSpPr>
        <p:spPr>
          <a:xfrm>
            <a:off x="4423530" y="3265851"/>
            <a:ext cx="1003964" cy="26952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7" name="Arrow: Curved Up 76">
            <a:extLst>
              <a:ext uri="{FF2B5EF4-FFF2-40B4-BE49-F238E27FC236}">
                <a16:creationId xmlns:a16="http://schemas.microsoft.com/office/drawing/2014/main" id="{A3A157D9-35E6-421F-B282-CCAE4053F0AA}"/>
              </a:ext>
            </a:extLst>
          </p:cNvPr>
          <p:cNvSpPr/>
          <p:nvPr/>
        </p:nvSpPr>
        <p:spPr>
          <a:xfrm>
            <a:off x="4219340" y="3265851"/>
            <a:ext cx="1003964"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8" name="Arrow: Curved Up 77">
            <a:extLst>
              <a:ext uri="{FF2B5EF4-FFF2-40B4-BE49-F238E27FC236}">
                <a16:creationId xmlns:a16="http://schemas.microsoft.com/office/drawing/2014/main" id="{9154938D-5BAE-4810-B5FE-AA159C7C9F30}"/>
              </a:ext>
            </a:extLst>
          </p:cNvPr>
          <p:cNvSpPr/>
          <p:nvPr/>
        </p:nvSpPr>
        <p:spPr>
          <a:xfrm>
            <a:off x="3980375" y="3265851"/>
            <a:ext cx="1003964" cy="250576"/>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9" name="TextBox 78">
            <a:extLst>
              <a:ext uri="{FF2B5EF4-FFF2-40B4-BE49-F238E27FC236}">
                <a16:creationId xmlns:a16="http://schemas.microsoft.com/office/drawing/2014/main" id="{0A4E844D-5748-4DFA-A906-937F3121C2E7}"/>
              </a:ext>
            </a:extLst>
          </p:cNvPr>
          <p:cNvSpPr txBox="1"/>
          <p:nvPr/>
        </p:nvSpPr>
        <p:spPr>
          <a:xfrm>
            <a:off x="3757083" y="1485892"/>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Tree>
    <p:extLst>
      <p:ext uri="{BB962C8B-B14F-4D97-AF65-F5344CB8AC3E}">
        <p14:creationId xmlns:p14="http://schemas.microsoft.com/office/powerpoint/2010/main" val="2632396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5" name="TextBox 4">
            <a:extLst>
              <a:ext uri="{FF2B5EF4-FFF2-40B4-BE49-F238E27FC236}">
                <a16:creationId xmlns:a16="http://schemas.microsoft.com/office/drawing/2014/main" id="{1DFD8BF7-F7A0-410A-974F-D629E324CC5C}"/>
              </a:ext>
            </a:extLst>
          </p:cNvPr>
          <p:cNvSpPr txBox="1"/>
          <p:nvPr/>
        </p:nvSpPr>
        <p:spPr>
          <a:xfrm>
            <a:off x="602609" y="1276863"/>
            <a:ext cx="5889754" cy="461665"/>
          </a:xfrm>
          <a:prstGeom prst="rect">
            <a:avLst/>
          </a:prstGeom>
          <a:noFill/>
        </p:spPr>
        <p:txBody>
          <a:bodyPr wrap="none" rtlCol="0">
            <a:spAutoFit/>
          </a:bodyPr>
          <a:lstStyle/>
          <a:p>
            <a:r>
              <a:rPr lang="en-GB" sz="2400" u="sng" dirty="0">
                <a:latin typeface="Comic Sans MS" panose="030F0702030302020204" pitchFamily="66" charset="0"/>
              </a:rPr>
              <a:t>Starter : Find all the factor pairs of 48</a:t>
            </a:r>
          </a:p>
        </p:txBody>
      </p:sp>
      <p:sp>
        <p:nvSpPr>
          <p:cNvPr id="3" name="TextBox 2">
            <a:extLst>
              <a:ext uri="{FF2B5EF4-FFF2-40B4-BE49-F238E27FC236}">
                <a16:creationId xmlns:a16="http://schemas.microsoft.com/office/drawing/2014/main" id="{0E956B53-1E80-4941-B4C1-056962F309DA}"/>
              </a:ext>
            </a:extLst>
          </p:cNvPr>
          <p:cNvSpPr txBox="1"/>
          <p:nvPr/>
        </p:nvSpPr>
        <p:spPr>
          <a:xfrm>
            <a:off x="602609" y="2184394"/>
            <a:ext cx="3817071" cy="461665"/>
          </a:xfrm>
          <a:prstGeom prst="rect">
            <a:avLst/>
          </a:prstGeom>
          <a:noFill/>
        </p:spPr>
        <p:txBody>
          <a:bodyPr wrap="none" rtlCol="0">
            <a:spAutoFit/>
          </a:bodyPr>
          <a:lstStyle/>
          <a:p>
            <a:r>
              <a:rPr lang="en-GB" sz="2400" dirty="0">
                <a:latin typeface="Comic Sans MS" panose="030F0702030302020204" pitchFamily="66" charset="0"/>
              </a:rPr>
              <a:t>Hint: work systematically</a:t>
            </a:r>
          </a:p>
        </p:txBody>
      </p:sp>
    </p:spTree>
    <p:extLst>
      <p:ext uri="{BB962C8B-B14F-4D97-AF65-F5344CB8AC3E}">
        <p14:creationId xmlns:p14="http://schemas.microsoft.com/office/powerpoint/2010/main" val="428681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5" name="TextBox 4">
            <a:extLst>
              <a:ext uri="{FF2B5EF4-FFF2-40B4-BE49-F238E27FC236}">
                <a16:creationId xmlns:a16="http://schemas.microsoft.com/office/drawing/2014/main" id="{1DFD8BF7-F7A0-410A-974F-D629E324CC5C}"/>
              </a:ext>
            </a:extLst>
          </p:cNvPr>
          <p:cNvSpPr txBox="1"/>
          <p:nvPr/>
        </p:nvSpPr>
        <p:spPr>
          <a:xfrm>
            <a:off x="602609" y="1570374"/>
            <a:ext cx="5889754" cy="3416320"/>
          </a:xfrm>
          <a:prstGeom prst="rect">
            <a:avLst/>
          </a:prstGeom>
          <a:noFill/>
        </p:spPr>
        <p:txBody>
          <a:bodyPr wrap="none" rtlCol="0">
            <a:spAutoFit/>
          </a:bodyPr>
          <a:lstStyle/>
          <a:p>
            <a:r>
              <a:rPr lang="en-GB" sz="2400" u="sng" dirty="0">
                <a:latin typeface="Comic Sans MS" panose="030F0702030302020204" pitchFamily="66" charset="0"/>
              </a:rPr>
              <a:t>Starter : Find all the factor pairs of 48</a:t>
            </a:r>
          </a:p>
          <a:p>
            <a:endParaRPr lang="en-GB" sz="2400" u="sng" dirty="0">
              <a:latin typeface="Comic Sans MS" panose="030F0702030302020204" pitchFamily="66" charset="0"/>
            </a:endParaRPr>
          </a:p>
          <a:p>
            <a:pPr marL="457200" indent="-457200">
              <a:buAutoNum type="arabicPlain"/>
            </a:pPr>
            <a:r>
              <a:rPr lang="en-GB" sz="2400" dirty="0">
                <a:latin typeface="Comic Sans MS" panose="030F0702030302020204" pitchFamily="66" charset="0"/>
              </a:rPr>
              <a:t>	48</a:t>
            </a:r>
          </a:p>
          <a:p>
            <a:pPr marL="457200" indent="-457200">
              <a:buAutoNum type="arabicPlain"/>
            </a:pPr>
            <a:r>
              <a:rPr lang="en-GB" sz="2400" dirty="0">
                <a:latin typeface="Comic Sans MS" panose="030F0702030302020204" pitchFamily="66" charset="0"/>
              </a:rPr>
              <a:t>	24</a:t>
            </a:r>
          </a:p>
          <a:p>
            <a:pPr marL="457200" indent="-457200">
              <a:buAutoNum type="arabicPlain"/>
            </a:pPr>
            <a:r>
              <a:rPr lang="en-GB" sz="2400" dirty="0">
                <a:latin typeface="Comic Sans MS" panose="030F0702030302020204" pitchFamily="66" charset="0"/>
              </a:rPr>
              <a:t>	16</a:t>
            </a:r>
          </a:p>
          <a:p>
            <a:pPr marL="457200" indent="-457200">
              <a:buAutoNum type="arabicPlain" startAt="4"/>
            </a:pPr>
            <a:r>
              <a:rPr lang="en-GB" sz="2400" dirty="0">
                <a:latin typeface="Comic Sans MS" panose="030F0702030302020204" pitchFamily="66" charset="0"/>
              </a:rPr>
              <a:t>	12</a:t>
            </a:r>
          </a:p>
          <a:p>
            <a:pPr marL="457200" indent="-457200">
              <a:buAutoNum type="arabicPlain" startAt="6"/>
            </a:pPr>
            <a:r>
              <a:rPr lang="en-GB" sz="2400" dirty="0">
                <a:latin typeface="Comic Sans MS" panose="030F0702030302020204" pitchFamily="66" charset="0"/>
              </a:rPr>
              <a:t>	8</a:t>
            </a:r>
          </a:p>
          <a:p>
            <a:pPr marL="457200" indent="-457200">
              <a:buAutoNum type="arabicPlain" startAt="6"/>
            </a:pPr>
            <a:endParaRPr lang="en-GB" sz="2400" dirty="0">
              <a:latin typeface="Comic Sans MS" panose="030F0702030302020204" pitchFamily="66" charset="0"/>
            </a:endParaRPr>
          </a:p>
          <a:p>
            <a:pPr marL="457200" indent="-457200">
              <a:buAutoNum type="arabicPlain"/>
            </a:pPr>
            <a:endParaRPr lang="en-GB" sz="2400" u="sng" dirty="0">
              <a:latin typeface="Comic Sans MS" panose="030F0702030302020204" pitchFamily="66" charset="0"/>
            </a:endParaRPr>
          </a:p>
        </p:txBody>
      </p:sp>
      <p:sp>
        <p:nvSpPr>
          <p:cNvPr id="2" name="TextBox 1">
            <a:extLst>
              <a:ext uri="{FF2B5EF4-FFF2-40B4-BE49-F238E27FC236}">
                <a16:creationId xmlns:a16="http://schemas.microsoft.com/office/drawing/2014/main" id="{10289070-4D5A-4260-8A51-C53B24B36A7C}"/>
              </a:ext>
            </a:extLst>
          </p:cNvPr>
          <p:cNvSpPr txBox="1"/>
          <p:nvPr/>
        </p:nvSpPr>
        <p:spPr>
          <a:xfrm>
            <a:off x="602609" y="1108709"/>
            <a:ext cx="1574470"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a:t>
            </a:r>
          </a:p>
        </p:txBody>
      </p:sp>
    </p:spTree>
    <p:extLst>
      <p:ext uri="{BB962C8B-B14F-4D97-AF65-F5344CB8AC3E}">
        <p14:creationId xmlns:p14="http://schemas.microsoft.com/office/powerpoint/2010/main" val="2407164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2" name="TextBox 1">
            <a:extLst>
              <a:ext uri="{FF2B5EF4-FFF2-40B4-BE49-F238E27FC236}">
                <a16:creationId xmlns:a16="http://schemas.microsoft.com/office/drawing/2014/main" id="{10289070-4D5A-4260-8A51-C53B24B36A7C}"/>
              </a:ext>
            </a:extLst>
          </p:cNvPr>
          <p:cNvSpPr txBox="1"/>
          <p:nvPr/>
        </p:nvSpPr>
        <p:spPr>
          <a:xfrm>
            <a:off x="307372" y="980906"/>
            <a:ext cx="10958939" cy="5632311"/>
          </a:xfrm>
          <a:prstGeom prst="rect">
            <a:avLst/>
          </a:prstGeom>
          <a:noFill/>
        </p:spPr>
        <p:txBody>
          <a:bodyPr wrap="square" rtlCol="0">
            <a:spAutoFit/>
          </a:bodyPr>
          <a:lstStyle/>
          <a:p>
            <a:r>
              <a:rPr lang="en-GB" sz="2000" dirty="0">
                <a:latin typeface="Comic Sans MS" panose="030F0702030302020204" pitchFamily="66" charset="0"/>
              </a:rPr>
              <a:t>Last week, we looked at the following methods of solving subtraction calculations:</a:t>
            </a:r>
          </a:p>
          <a:p>
            <a:endParaRPr lang="en-GB" sz="2000" dirty="0">
              <a:highlight>
                <a:srgbClr val="FFFF00"/>
              </a:highlight>
              <a:latin typeface="Comic Sans MS" panose="030F0702030302020204" pitchFamily="66" charset="0"/>
            </a:endParaRPr>
          </a:p>
          <a:p>
            <a:r>
              <a:rPr lang="en-GB" sz="2000" dirty="0">
                <a:highlight>
                  <a:srgbClr val="FFFF00"/>
                </a:highlight>
                <a:latin typeface="Comic Sans MS" panose="030F0702030302020204" pitchFamily="66" charset="0"/>
              </a:rPr>
              <a:t>Column</a:t>
            </a:r>
            <a:r>
              <a:rPr lang="en-GB" sz="2000" dirty="0">
                <a:latin typeface="Comic Sans MS" panose="030F0702030302020204" pitchFamily="66" charset="0"/>
              </a:rPr>
              <a:t> : use when there are ‘normal’ exchanges (</a:t>
            </a:r>
            <a:r>
              <a:rPr lang="en-GB" sz="2000" dirty="0" err="1">
                <a:latin typeface="Comic Sans MS" panose="030F0702030302020204" pitchFamily="66" charset="0"/>
              </a:rPr>
              <a:t>ie</a:t>
            </a:r>
            <a:r>
              <a:rPr lang="en-GB" sz="2000" dirty="0">
                <a:latin typeface="Comic Sans MS" panose="030F0702030302020204" pitchFamily="66" charset="0"/>
              </a:rPr>
              <a:t>. no consecutive zeros in the largest number) and when the numbers are not very close to each other.</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Place value </a:t>
            </a:r>
            <a:r>
              <a:rPr lang="en-GB" sz="2000" dirty="0">
                <a:latin typeface="Comic Sans MS" panose="030F0702030302020204" pitchFamily="66" charset="0"/>
              </a:rPr>
              <a:t>: use when there are no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mentally </a:t>
            </a:r>
            <a:r>
              <a:rPr lang="en-GB" sz="2000" dirty="0">
                <a:latin typeface="Comic Sans MS" panose="030F0702030302020204" pitchFamily="66" charset="0"/>
              </a:rPr>
              <a:t>: when the numbers are very close together – even if there are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with a number line </a:t>
            </a:r>
            <a:r>
              <a:rPr lang="en-GB" sz="2000" dirty="0">
                <a:latin typeface="Comic Sans MS" panose="030F0702030302020204" pitchFamily="66" charset="0"/>
              </a:rPr>
              <a:t>: use when there are ‘tricky’ exchanges (consecutive zeros).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Near multiple and adjust </a:t>
            </a:r>
            <a:r>
              <a:rPr lang="en-GB" sz="2000" dirty="0">
                <a:latin typeface="Comic Sans MS" panose="030F0702030302020204" pitchFamily="66" charset="0"/>
              </a:rPr>
              <a:t>: use when the number being taken away is a very near multiple of 10, 100 or 1000. </a:t>
            </a:r>
          </a:p>
          <a:p>
            <a:endParaRPr lang="en-GB" sz="2000" dirty="0">
              <a:latin typeface="Comic Sans MS" panose="030F0702030302020204" pitchFamily="66" charset="0"/>
            </a:endParaRPr>
          </a:p>
          <a:p>
            <a:r>
              <a:rPr lang="en-GB" sz="2000" dirty="0">
                <a:latin typeface="Comic Sans MS" panose="030F0702030302020204" pitchFamily="66" charset="0"/>
              </a:rPr>
              <a:t>Today we will be returning to these methods to solve addition and subtraction problems. There is one extra method which we can use with addition calculations. An example is shown on the next slide.</a:t>
            </a:r>
          </a:p>
        </p:txBody>
      </p:sp>
    </p:spTree>
    <p:extLst>
      <p:ext uri="{BB962C8B-B14F-4D97-AF65-F5344CB8AC3E}">
        <p14:creationId xmlns:p14="http://schemas.microsoft.com/office/powerpoint/2010/main" val="2441688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2" name="TextBox 1">
            <a:extLst>
              <a:ext uri="{FF2B5EF4-FFF2-40B4-BE49-F238E27FC236}">
                <a16:creationId xmlns:a16="http://schemas.microsoft.com/office/drawing/2014/main" id="{10289070-4D5A-4260-8A51-C53B24B36A7C}"/>
              </a:ext>
            </a:extLst>
          </p:cNvPr>
          <p:cNvSpPr txBox="1"/>
          <p:nvPr/>
        </p:nvSpPr>
        <p:spPr>
          <a:xfrm>
            <a:off x="307372" y="980906"/>
            <a:ext cx="10958939" cy="2862322"/>
          </a:xfrm>
          <a:prstGeom prst="rect">
            <a:avLst/>
          </a:prstGeom>
          <a:noFill/>
        </p:spPr>
        <p:txBody>
          <a:bodyPr wrap="square" rtlCol="0">
            <a:spAutoFit/>
          </a:bodyPr>
          <a:lstStyle/>
          <a:p>
            <a:r>
              <a:rPr lang="en-GB" sz="2000" dirty="0">
                <a:latin typeface="Comic Sans MS" panose="030F0702030302020204" pitchFamily="66" charset="0"/>
              </a:rPr>
              <a:t>Number bond partitioning:</a:t>
            </a:r>
          </a:p>
          <a:p>
            <a:endParaRPr lang="en-GB" sz="2000" dirty="0">
              <a:latin typeface="Comic Sans MS" panose="030F0702030302020204" pitchFamily="66" charset="0"/>
            </a:endParaRPr>
          </a:p>
          <a:p>
            <a:r>
              <a:rPr lang="en-GB" sz="2000" dirty="0">
                <a:latin typeface="Comic Sans MS" panose="030F0702030302020204" pitchFamily="66" charset="0"/>
              </a:rPr>
              <a:t>e.g. 392 + 568</a:t>
            </a:r>
          </a:p>
          <a:p>
            <a:endParaRPr lang="en-GB" sz="2000" dirty="0">
              <a:latin typeface="Comic Sans MS" panose="030F0702030302020204" pitchFamily="66" charset="0"/>
            </a:endParaRPr>
          </a:p>
          <a:p>
            <a:r>
              <a:rPr lang="en-GB" sz="2000" dirty="0">
                <a:latin typeface="Comic Sans MS" panose="030F0702030302020204" pitchFamily="66" charset="0"/>
              </a:rPr>
              <a:t>8 + 2 give a number bond to 10. You can use this to help you to calculate this addition mentally by partitioning:</a:t>
            </a:r>
          </a:p>
          <a:p>
            <a:endParaRPr lang="en-GB" sz="2000" dirty="0">
              <a:latin typeface="Comic Sans MS" panose="030F0702030302020204" pitchFamily="66" charset="0"/>
            </a:endParaRPr>
          </a:p>
          <a:p>
            <a:r>
              <a:rPr lang="en-GB" sz="2000" dirty="0">
                <a:latin typeface="Comic Sans MS" panose="030F0702030302020204" pitchFamily="66" charset="0"/>
              </a:rPr>
              <a:t>392 + 8 = 400</a:t>
            </a:r>
          </a:p>
          <a:p>
            <a:r>
              <a:rPr lang="en-GB" sz="2000" dirty="0">
                <a:latin typeface="Comic Sans MS" panose="030F0702030302020204" pitchFamily="66" charset="0"/>
              </a:rPr>
              <a:t>400 + 560 = 960</a:t>
            </a:r>
          </a:p>
        </p:txBody>
      </p:sp>
    </p:spTree>
    <p:extLst>
      <p:ext uri="{BB962C8B-B14F-4D97-AF65-F5344CB8AC3E}">
        <p14:creationId xmlns:p14="http://schemas.microsoft.com/office/powerpoint/2010/main" val="3199959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219799572"/>
              </p:ext>
            </p:extLst>
          </p:nvPr>
        </p:nvGraphicFramePr>
        <p:xfrm>
          <a:off x="439286" y="2306607"/>
          <a:ext cx="2476500" cy="487680"/>
        </p:xfrm>
        <a:graphic>
          <a:graphicData uri="http://schemas.openxmlformats.org/drawingml/2006/table">
            <a:tbl>
              <a:tblPr/>
              <a:tblGrid>
                <a:gridCol w="247650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2871 + 3466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1111832576"/>
              </p:ext>
            </p:extLst>
          </p:nvPr>
        </p:nvGraphicFramePr>
        <p:xfrm>
          <a:off x="524150" y="3520302"/>
          <a:ext cx="2633663" cy="487680"/>
        </p:xfrm>
        <a:graphic>
          <a:graphicData uri="http://schemas.openxmlformats.org/drawingml/2006/table">
            <a:tbl>
              <a:tblPr/>
              <a:tblGrid>
                <a:gridCol w="263366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6847 - 3525</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2867834206"/>
              </p:ext>
            </p:extLst>
          </p:nvPr>
        </p:nvGraphicFramePr>
        <p:xfrm>
          <a:off x="826862" y="1294371"/>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1007 - 982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3808375211"/>
              </p:ext>
            </p:extLst>
          </p:nvPr>
        </p:nvGraphicFramePr>
        <p:xfrm>
          <a:off x="4114801" y="3528186"/>
          <a:ext cx="2662238" cy="487680"/>
        </p:xfrm>
        <a:graphic>
          <a:graphicData uri="http://schemas.openxmlformats.org/drawingml/2006/table">
            <a:tbl>
              <a:tblPr/>
              <a:tblGrid>
                <a:gridCol w="2662238">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2740 + 4259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3153400134"/>
              </p:ext>
            </p:extLst>
          </p:nvPr>
        </p:nvGraphicFramePr>
        <p:xfrm>
          <a:off x="4001085" y="2391241"/>
          <a:ext cx="2662238" cy="487680"/>
        </p:xfrm>
        <a:graphic>
          <a:graphicData uri="http://schemas.openxmlformats.org/drawingml/2006/table">
            <a:tbl>
              <a:tblPr/>
              <a:tblGrid>
                <a:gridCol w="2662238">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5826 + 3997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4029723777"/>
              </p:ext>
            </p:extLst>
          </p:nvPr>
        </p:nvGraphicFramePr>
        <p:xfrm>
          <a:off x="8139112" y="3284346"/>
          <a:ext cx="3348038" cy="487680"/>
        </p:xfrm>
        <a:graphic>
          <a:graphicData uri="http://schemas.openxmlformats.org/drawingml/2006/table">
            <a:tbl>
              <a:tblPr/>
              <a:tblGrid>
                <a:gridCol w="3348038">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7637 - 1998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3865452207"/>
              </p:ext>
            </p:extLst>
          </p:nvPr>
        </p:nvGraphicFramePr>
        <p:xfrm>
          <a:off x="4351130" y="1286487"/>
          <a:ext cx="3109912" cy="487680"/>
        </p:xfrm>
        <a:graphic>
          <a:graphicData uri="http://schemas.openxmlformats.org/drawingml/2006/table">
            <a:tbl>
              <a:tblPr/>
              <a:tblGrid>
                <a:gridCol w="3109912">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3823 - 3785</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668053561"/>
              </p:ext>
            </p:extLst>
          </p:nvPr>
        </p:nvGraphicFramePr>
        <p:xfrm>
          <a:off x="8370094" y="2244289"/>
          <a:ext cx="2493169" cy="487680"/>
        </p:xfrm>
        <a:graphic>
          <a:graphicData uri="http://schemas.openxmlformats.org/drawingml/2006/table">
            <a:tbl>
              <a:tblPr/>
              <a:tblGrid>
                <a:gridCol w="249316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1298 + 377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1791350674"/>
              </p:ext>
            </p:extLst>
          </p:nvPr>
        </p:nvGraphicFramePr>
        <p:xfrm>
          <a:off x="7953373" y="1280954"/>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3568 + 4651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13" name="TextBox 12">
            <a:extLst>
              <a:ext uri="{FF2B5EF4-FFF2-40B4-BE49-F238E27FC236}">
                <a16:creationId xmlns:a16="http://schemas.microsoft.com/office/drawing/2014/main" id="{91CD9A49-BC78-423C-A2DE-AF8867C21353}"/>
              </a:ext>
            </a:extLst>
          </p:cNvPr>
          <p:cNvSpPr txBox="1"/>
          <p:nvPr/>
        </p:nvSpPr>
        <p:spPr>
          <a:xfrm>
            <a:off x="348756" y="4471356"/>
            <a:ext cx="11138394" cy="2123658"/>
          </a:xfrm>
          <a:prstGeom prst="rect">
            <a:avLst/>
          </a:prstGeom>
          <a:noFill/>
        </p:spPr>
        <p:txBody>
          <a:bodyPr wrap="square" rtlCol="0">
            <a:spAutoFit/>
          </a:bodyPr>
          <a:lstStyle/>
          <a:p>
            <a:r>
              <a:rPr lang="en-GB" sz="2200" dirty="0">
                <a:latin typeface="Comic Sans MS" panose="030F0702030302020204" pitchFamily="66" charset="0"/>
              </a:rPr>
              <a:t>Look at the calculations above. Identify which ones you would solve mentally and then suggest the method you would use. e.g. using PV, number bonds or counting on.</a:t>
            </a:r>
          </a:p>
          <a:p>
            <a:endParaRPr lang="en-GB" sz="2200" dirty="0">
              <a:latin typeface="Comic Sans MS" panose="030F0702030302020204" pitchFamily="66" charset="0"/>
            </a:endParaRPr>
          </a:p>
          <a:p>
            <a:r>
              <a:rPr lang="en-GB" sz="2200" dirty="0">
                <a:latin typeface="Comic Sans MS" panose="030F0702030302020204" pitchFamily="66" charset="0"/>
              </a:rPr>
              <a:t>Then identify which ones you would solve using a written method e.g. column </a:t>
            </a:r>
          </a:p>
          <a:p>
            <a:endParaRPr lang="en-GB" sz="2200" dirty="0">
              <a:latin typeface="Comic Sans MS" panose="030F0702030302020204" pitchFamily="66" charset="0"/>
            </a:endParaRPr>
          </a:p>
          <a:p>
            <a:r>
              <a:rPr lang="en-GB" sz="2200" dirty="0">
                <a:latin typeface="Comic Sans MS" panose="030F0702030302020204" pitchFamily="66" charset="0"/>
              </a:rPr>
              <a:t>My suggestions are on the next slide.</a:t>
            </a:r>
          </a:p>
        </p:txBody>
      </p:sp>
    </p:spTree>
    <p:extLst>
      <p:ext uri="{BB962C8B-B14F-4D97-AF65-F5344CB8AC3E}">
        <p14:creationId xmlns:p14="http://schemas.microsoft.com/office/powerpoint/2010/main" val="419914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377102453"/>
              </p:ext>
            </p:extLst>
          </p:nvPr>
        </p:nvGraphicFramePr>
        <p:xfrm>
          <a:off x="8164576" y="1580592"/>
          <a:ext cx="2476500" cy="487680"/>
        </p:xfrm>
        <a:graphic>
          <a:graphicData uri="http://schemas.openxmlformats.org/drawingml/2006/table">
            <a:tbl>
              <a:tblPr/>
              <a:tblGrid>
                <a:gridCol w="247650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2871 + 3466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4013570787"/>
              </p:ext>
            </p:extLst>
          </p:nvPr>
        </p:nvGraphicFramePr>
        <p:xfrm>
          <a:off x="125807" y="3753823"/>
          <a:ext cx="4330072" cy="396240"/>
        </p:xfrm>
        <a:graphic>
          <a:graphicData uri="http://schemas.openxmlformats.org/drawingml/2006/table">
            <a:tbl>
              <a:tblPr/>
              <a:tblGrid>
                <a:gridCol w="4330072">
                  <a:extLst>
                    <a:ext uri="{9D8B030D-6E8A-4147-A177-3AD203B41FA5}">
                      <a16:colId xmlns:a16="http://schemas.microsoft.com/office/drawing/2014/main" val="1081984559"/>
                    </a:ext>
                  </a:extLst>
                </a:gridCol>
              </a:tblGrid>
              <a:tr h="0">
                <a:tc>
                  <a:txBody>
                    <a:bodyPr/>
                    <a:lstStyle/>
                    <a:p>
                      <a:r>
                        <a:rPr lang="en-GB" sz="2000" dirty="0">
                          <a:solidFill>
                            <a:srgbClr val="000000"/>
                          </a:solidFill>
                          <a:effectLst/>
                          <a:latin typeface="Comic Sans MS" panose="030F0702030302020204" pitchFamily="66" charset="0"/>
                        </a:rPr>
                        <a:t>6847 – 3525 = 3322  Place value </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3312069545"/>
              </p:ext>
            </p:extLst>
          </p:nvPr>
        </p:nvGraphicFramePr>
        <p:xfrm>
          <a:off x="125809" y="1568826"/>
          <a:ext cx="7390123" cy="701040"/>
        </p:xfrm>
        <a:graphic>
          <a:graphicData uri="http://schemas.openxmlformats.org/drawingml/2006/table">
            <a:tbl>
              <a:tblPr/>
              <a:tblGrid>
                <a:gridCol w="7390123">
                  <a:extLst>
                    <a:ext uri="{9D8B030D-6E8A-4147-A177-3AD203B41FA5}">
                      <a16:colId xmlns:a16="http://schemas.microsoft.com/office/drawing/2014/main" val="940334450"/>
                    </a:ext>
                  </a:extLst>
                </a:gridCol>
              </a:tblGrid>
              <a:tr h="0">
                <a:tc>
                  <a:txBody>
                    <a:bodyPr/>
                    <a:lstStyle/>
                    <a:p>
                      <a:r>
                        <a:rPr lang="en-GB" sz="2000" dirty="0">
                          <a:solidFill>
                            <a:srgbClr val="000000"/>
                          </a:solidFill>
                          <a:effectLst/>
                          <a:latin typeface="Comic Sans MS" panose="030F0702030302020204" pitchFamily="66" charset="0"/>
                        </a:rPr>
                        <a:t>1007 – 982 = 25	</a:t>
                      </a:r>
                    </a:p>
                    <a:p>
                      <a:r>
                        <a:rPr lang="en-GB" sz="2000" dirty="0">
                          <a:solidFill>
                            <a:srgbClr val="000000"/>
                          </a:solidFill>
                          <a:effectLst/>
                          <a:latin typeface="Comic Sans MS" panose="030F0702030302020204" pitchFamily="66" charset="0"/>
                        </a:rPr>
                        <a:t>Counting on (982 </a:t>
                      </a:r>
                      <a:r>
                        <a:rPr lang="en-GB" sz="2000" dirty="0">
                          <a:solidFill>
                            <a:srgbClr val="FF0000"/>
                          </a:solidFill>
                          <a:effectLst/>
                          <a:latin typeface="Comic Sans MS" panose="030F0702030302020204" pitchFamily="66" charset="0"/>
                        </a:rPr>
                        <a:t>+ 18 + 7</a:t>
                      </a:r>
                      <a:r>
                        <a:rPr lang="en-GB" sz="2000" dirty="0">
                          <a:solidFill>
                            <a:srgbClr val="000000"/>
                          </a:solidFill>
                          <a:effectLst/>
                          <a:latin typeface="Comic Sans MS" panose="030F0702030302020204" pitchFamily="66" charset="0"/>
                        </a:rPr>
                        <a:t>) 18 + 7 = 25</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2470715585"/>
              </p:ext>
            </p:extLst>
          </p:nvPr>
        </p:nvGraphicFramePr>
        <p:xfrm>
          <a:off x="125807" y="2385576"/>
          <a:ext cx="6460186" cy="396240"/>
        </p:xfrm>
        <a:graphic>
          <a:graphicData uri="http://schemas.openxmlformats.org/drawingml/2006/table">
            <a:tbl>
              <a:tblPr/>
              <a:tblGrid>
                <a:gridCol w="6460186">
                  <a:extLst>
                    <a:ext uri="{9D8B030D-6E8A-4147-A177-3AD203B41FA5}">
                      <a16:colId xmlns:a16="http://schemas.microsoft.com/office/drawing/2014/main" val="2372486687"/>
                    </a:ext>
                  </a:extLst>
                </a:gridCol>
              </a:tblGrid>
              <a:tr h="0">
                <a:tc>
                  <a:txBody>
                    <a:bodyPr/>
                    <a:lstStyle/>
                    <a:p>
                      <a:r>
                        <a:rPr lang="en-GB" sz="2000" dirty="0">
                          <a:solidFill>
                            <a:srgbClr val="000000"/>
                          </a:solidFill>
                          <a:effectLst/>
                          <a:latin typeface="Comic Sans MS" panose="030F0702030302020204" pitchFamily="66" charset="0"/>
                        </a:rPr>
                        <a:t>2740 + 4259 = 6999  Place value</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1362200044"/>
              </p:ext>
            </p:extLst>
          </p:nvPr>
        </p:nvGraphicFramePr>
        <p:xfrm>
          <a:off x="125809" y="2898657"/>
          <a:ext cx="8013601" cy="701040"/>
        </p:xfrm>
        <a:graphic>
          <a:graphicData uri="http://schemas.openxmlformats.org/drawingml/2006/table">
            <a:tbl>
              <a:tblPr/>
              <a:tblGrid>
                <a:gridCol w="8013601">
                  <a:extLst>
                    <a:ext uri="{9D8B030D-6E8A-4147-A177-3AD203B41FA5}">
                      <a16:colId xmlns:a16="http://schemas.microsoft.com/office/drawing/2014/main" val="2752409557"/>
                    </a:ext>
                  </a:extLst>
                </a:gridCol>
              </a:tblGrid>
              <a:tr h="0">
                <a:tc>
                  <a:txBody>
                    <a:bodyPr/>
                    <a:lstStyle/>
                    <a:p>
                      <a:r>
                        <a:rPr lang="en-GB" sz="2000" dirty="0">
                          <a:solidFill>
                            <a:srgbClr val="000000"/>
                          </a:solidFill>
                          <a:effectLst/>
                          <a:latin typeface="Comic Sans MS" panose="030F0702030302020204" pitchFamily="66" charset="0"/>
                        </a:rPr>
                        <a:t>5826 + 3997  </a:t>
                      </a:r>
                    </a:p>
                    <a:p>
                      <a:r>
                        <a:rPr lang="en-GB" sz="2000" dirty="0">
                          <a:solidFill>
                            <a:srgbClr val="000000"/>
                          </a:solidFill>
                          <a:effectLst/>
                          <a:latin typeface="Comic Sans MS" panose="030F0702030302020204" pitchFamily="66" charset="0"/>
                        </a:rPr>
                        <a:t>Near multiple &amp; adjust 5826 + 4000 – 3 = 9823</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4217476571"/>
              </p:ext>
            </p:extLst>
          </p:nvPr>
        </p:nvGraphicFramePr>
        <p:xfrm>
          <a:off x="125807" y="6005068"/>
          <a:ext cx="5978014" cy="701040"/>
        </p:xfrm>
        <a:graphic>
          <a:graphicData uri="http://schemas.openxmlformats.org/drawingml/2006/table">
            <a:tbl>
              <a:tblPr/>
              <a:tblGrid>
                <a:gridCol w="5978014">
                  <a:extLst>
                    <a:ext uri="{9D8B030D-6E8A-4147-A177-3AD203B41FA5}">
                      <a16:colId xmlns:a16="http://schemas.microsoft.com/office/drawing/2014/main" val="112236131"/>
                    </a:ext>
                  </a:extLst>
                </a:gridCol>
              </a:tblGrid>
              <a:tr h="0">
                <a:tc>
                  <a:txBody>
                    <a:bodyPr/>
                    <a:lstStyle/>
                    <a:p>
                      <a:r>
                        <a:rPr lang="en-GB" sz="2000" dirty="0">
                          <a:solidFill>
                            <a:srgbClr val="000000"/>
                          </a:solidFill>
                          <a:effectLst/>
                          <a:latin typeface="Comic Sans MS" panose="030F0702030302020204" pitchFamily="66" charset="0"/>
                        </a:rPr>
                        <a:t>7637 – 1998 Near multiple and adjust</a:t>
                      </a:r>
                    </a:p>
                    <a:p>
                      <a:r>
                        <a:rPr lang="en-GB" sz="2000" dirty="0">
                          <a:solidFill>
                            <a:srgbClr val="000000"/>
                          </a:solidFill>
                          <a:effectLst/>
                          <a:latin typeface="Comic Sans MS" panose="030F0702030302020204" pitchFamily="66" charset="0"/>
                        </a:rPr>
                        <a:t>7637 – 2000 + 2 = 5639</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15677160"/>
              </p:ext>
            </p:extLst>
          </p:nvPr>
        </p:nvGraphicFramePr>
        <p:xfrm>
          <a:off x="125808" y="4341608"/>
          <a:ext cx="5522638" cy="701040"/>
        </p:xfrm>
        <a:graphic>
          <a:graphicData uri="http://schemas.openxmlformats.org/drawingml/2006/table">
            <a:tbl>
              <a:tblPr/>
              <a:tblGrid>
                <a:gridCol w="5522638">
                  <a:extLst>
                    <a:ext uri="{9D8B030D-6E8A-4147-A177-3AD203B41FA5}">
                      <a16:colId xmlns:a16="http://schemas.microsoft.com/office/drawing/2014/main" val="1887371777"/>
                    </a:ext>
                  </a:extLst>
                </a:gridCol>
              </a:tblGrid>
              <a:tr h="0">
                <a:tc>
                  <a:txBody>
                    <a:bodyPr/>
                    <a:lstStyle/>
                    <a:p>
                      <a:r>
                        <a:rPr lang="en-GB" sz="2000" dirty="0">
                          <a:solidFill>
                            <a:srgbClr val="000000"/>
                          </a:solidFill>
                          <a:effectLst/>
                          <a:latin typeface="Comic Sans MS" panose="030F0702030302020204" pitchFamily="66" charset="0"/>
                        </a:rPr>
                        <a:t>3823 – 3785 = 38</a:t>
                      </a:r>
                    </a:p>
                    <a:p>
                      <a:r>
                        <a:rPr lang="en-GB" sz="2000" dirty="0">
                          <a:solidFill>
                            <a:srgbClr val="000000"/>
                          </a:solidFill>
                          <a:effectLst/>
                          <a:latin typeface="Comic Sans MS" panose="030F0702030302020204" pitchFamily="66" charset="0"/>
                        </a:rPr>
                        <a:t>Counting on (3785 </a:t>
                      </a:r>
                      <a:r>
                        <a:rPr lang="en-GB" sz="2000" dirty="0">
                          <a:solidFill>
                            <a:srgbClr val="FF0000"/>
                          </a:solidFill>
                          <a:effectLst/>
                          <a:latin typeface="Comic Sans MS" panose="030F0702030302020204" pitchFamily="66" charset="0"/>
                        </a:rPr>
                        <a:t>+ 15 + 23</a:t>
                      </a:r>
                      <a:r>
                        <a:rPr lang="en-GB" sz="2000" dirty="0">
                          <a:solidFill>
                            <a:srgbClr val="000000"/>
                          </a:solidFill>
                          <a:effectLst/>
                          <a:latin typeface="Comic Sans MS" panose="030F0702030302020204" pitchFamily="66" charset="0"/>
                        </a:rPr>
                        <a:t>) 15 + 23 = 38</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1408613471"/>
              </p:ext>
            </p:extLst>
          </p:nvPr>
        </p:nvGraphicFramePr>
        <p:xfrm>
          <a:off x="125807" y="5187187"/>
          <a:ext cx="6638955" cy="701040"/>
        </p:xfrm>
        <a:graphic>
          <a:graphicData uri="http://schemas.openxmlformats.org/drawingml/2006/table">
            <a:tbl>
              <a:tblPr/>
              <a:tblGrid>
                <a:gridCol w="6638955">
                  <a:extLst>
                    <a:ext uri="{9D8B030D-6E8A-4147-A177-3AD203B41FA5}">
                      <a16:colId xmlns:a16="http://schemas.microsoft.com/office/drawing/2014/main" val="225694144"/>
                    </a:ext>
                  </a:extLst>
                </a:gridCol>
              </a:tblGrid>
              <a:tr h="0">
                <a:tc>
                  <a:txBody>
                    <a:bodyPr/>
                    <a:lstStyle/>
                    <a:p>
                      <a:r>
                        <a:rPr lang="en-GB" sz="2000" dirty="0">
                          <a:solidFill>
                            <a:srgbClr val="000000"/>
                          </a:solidFill>
                          <a:effectLst/>
                          <a:latin typeface="Comic Sans MS" panose="030F0702030302020204" pitchFamily="66" charset="0"/>
                        </a:rPr>
                        <a:t>1298 + 377  Near multiple and adjust</a:t>
                      </a:r>
                    </a:p>
                    <a:p>
                      <a:r>
                        <a:rPr lang="en-GB" sz="2000" dirty="0">
                          <a:solidFill>
                            <a:srgbClr val="000000"/>
                          </a:solidFill>
                          <a:effectLst/>
                          <a:latin typeface="Comic Sans MS" panose="030F0702030302020204" pitchFamily="66" charset="0"/>
                        </a:rPr>
                        <a:t>1300 + 377 – 2 = 1675</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2611112009"/>
              </p:ext>
            </p:extLst>
          </p:nvPr>
        </p:nvGraphicFramePr>
        <p:xfrm>
          <a:off x="8139410" y="2237818"/>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3568 + 4651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AC0BFB4E-75B3-4442-BD1E-B43D2EF8AC21}"/>
              </a:ext>
            </a:extLst>
          </p:cNvPr>
          <p:cNvSpPr txBox="1"/>
          <p:nvPr/>
        </p:nvSpPr>
        <p:spPr>
          <a:xfrm>
            <a:off x="137829" y="1031275"/>
            <a:ext cx="623920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Mental calculations (may still use jottings)</a:t>
            </a:r>
          </a:p>
        </p:txBody>
      </p:sp>
      <p:sp>
        <p:nvSpPr>
          <p:cNvPr id="14" name="TextBox 13">
            <a:extLst>
              <a:ext uri="{FF2B5EF4-FFF2-40B4-BE49-F238E27FC236}">
                <a16:creationId xmlns:a16="http://schemas.microsoft.com/office/drawing/2014/main" id="{28612D19-D3F8-4A0A-B7AB-D619AD51C818}"/>
              </a:ext>
            </a:extLst>
          </p:cNvPr>
          <p:cNvSpPr txBox="1"/>
          <p:nvPr/>
        </p:nvSpPr>
        <p:spPr>
          <a:xfrm>
            <a:off x="7515932" y="961956"/>
            <a:ext cx="3740126"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Formal Written methods</a:t>
            </a:r>
          </a:p>
        </p:txBody>
      </p:sp>
    </p:spTree>
    <p:extLst>
      <p:ext uri="{BB962C8B-B14F-4D97-AF65-F5344CB8AC3E}">
        <p14:creationId xmlns:p14="http://schemas.microsoft.com/office/powerpoint/2010/main" val="69667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1728936812"/>
              </p:ext>
            </p:extLst>
          </p:nvPr>
        </p:nvGraphicFramePr>
        <p:xfrm>
          <a:off x="282965" y="1298107"/>
          <a:ext cx="11246242" cy="822960"/>
        </p:xfrm>
        <a:graphic>
          <a:graphicData uri="http://schemas.openxmlformats.org/drawingml/2006/table">
            <a:tbl>
              <a:tblPr/>
              <a:tblGrid>
                <a:gridCol w="1124624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Today, you will have a selection of addition and subtraction problems which you need to solve in the most efficient way.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Tree>
    <p:extLst>
      <p:ext uri="{BB962C8B-B14F-4D97-AF65-F5344CB8AC3E}">
        <p14:creationId xmlns:p14="http://schemas.microsoft.com/office/powerpoint/2010/main" val="549003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34366746"/>
              </p:ext>
            </p:extLst>
          </p:nvPr>
        </p:nvGraphicFramePr>
        <p:xfrm>
          <a:off x="2732653" y="3856141"/>
          <a:ext cx="5350192" cy="2286000"/>
        </p:xfrm>
        <a:graphic>
          <a:graphicData uri="http://schemas.openxmlformats.org/drawingml/2006/table">
            <a:tbl>
              <a:tblPr/>
              <a:tblGrid>
                <a:gridCol w="535019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457 – 348		4321 + 2432</a:t>
                      </a:r>
                    </a:p>
                    <a:p>
                      <a:r>
                        <a:rPr lang="en-GB" sz="2400" dirty="0">
                          <a:effectLst/>
                          <a:latin typeface="Comic Sans MS" panose="030F0702030302020204" pitchFamily="66" charset="0"/>
                        </a:rPr>
                        <a:t>502 – 498		4635 + 199</a:t>
                      </a:r>
                    </a:p>
                    <a:p>
                      <a:r>
                        <a:rPr lang="en-GB" sz="2400" dirty="0">
                          <a:effectLst/>
                          <a:latin typeface="Comic Sans MS" panose="030F0702030302020204" pitchFamily="66" charset="0"/>
                        </a:rPr>
                        <a:t>653 -199		4002 - 3987</a:t>
                      </a:r>
                    </a:p>
                    <a:p>
                      <a:r>
                        <a:rPr lang="en-GB" sz="2400" dirty="0">
                          <a:effectLst/>
                          <a:latin typeface="Comic Sans MS" panose="030F0702030302020204" pitchFamily="66" charset="0"/>
                        </a:rPr>
                        <a:t>435 + 203		4758 + 2164</a:t>
                      </a:r>
                    </a:p>
                    <a:p>
                      <a:r>
                        <a:rPr lang="en-GB" sz="2400" dirty="0">
                          <a:effectLst/>
                          <a:latin typeface="Comic Sans MS" panose="030F0702030302020204" pitchFamily="66" charset="0"/>
                        </a:rPr>
                        <a:t>875 + 564		8765 - 2341</a:t>
                      </a:r>
                    </a:p>
                    <a:p>
                      <a:r>
                        <a:rPr lang="en-GB" sz="2400" dirty="0">
                          <a:effectLst/>
                          <a:latin typeface="Comic Sans MS" panose="030F0702030302020204" pitchFamily="66" charset="0"/>
                        </a:rPr>
                        <a:t>2475 + 2002		4578 - 2624</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5" name="Table 4">
            <a:extLst>
              <a:ext uri="{FF2B5EF4-FFF2-40B4-BE49-F238E27FC236}">
                <a16:creationId xmlns:a16="http://schemas.microsoft.com/office/drawing/2014/main" id="{3C98DB9C-BF61-4DBA-B4B4-626832A5C66E}"/>
              </a:ext>
            </a:extLst>
          </p:cNvPr>
          <p:cNvGraphicFramePr>
            <a:graphicFrameLocks noGrp="1"/>
          </p:cNvGraphicFramePr>
          <p:nvPr>
            <p:extLst>
              <p:ext uri="{D42A27DB-BD31-4B8C-83A1-F6EECF244321}">
                <p14:modId xmlns:p14="http://schemas.microsoft.com/office/powerpoint/2010/main" val="2689130990"/>
              </p:ext>
            </p:extLst>
          </p:nvPr>
        </p:nvGraphicFramePr>
        <p:xfrm>
          <a:off x="379829" y="1376048"/>
          <a:ext cx="11812171" cy="2438400"/>
        </p:xfrm>
        <a:graphic>
          <a:graphicData uri="http://schemas.openxmlformats.org/drawingml/2006/table">
            <a:tbl>
              <a:tblPr/>
              <a:tblGrid>
                <a:gridCol w="11812171">
                  <a:extLst>
                    <a:ext uri="{9D8B030D-6E8A-4147-A177-3AD203B41FA5}">
                      <a16:colId xmlns:a16="http://schemas.microsoft.com/office/drawing/2014/main" val="112236131"/>
                    </a:ext>
                  </a:extLst>
                </a:gridCol>
              </a:tblGrid>
              <a:tr h="0">
                <a:tc>
                  <a:txBody>
                    <a:bodyPr/>
                    <a:lstStyle/>
                    <a:p>
                      <a:r>
                        <a:rPr lang="en-GB" sz="2200" dirty="0">
                          <a:effectLst/>
                          <a:highlight>
                            <a:srgbClr val="FFFF00"/>
                          </a:highlight>
                          <a:latin typeface="Comic Sans MS" panose="030F0702030302020204" pitchFamily="66" charset="0"/>
                        </a:rPr>
                        <a:t>Look at each calculation carefully and then sort them into the following groups showing which method is the most efficient way to solve it:</a:t>
                      </a:r>
                    </a:p>
                    <a:p>
                      <a:endParaRPr lang="en-GB" sz="2200" dirty="0">
                        <a:effectLst/>
                        <a:highlight>
                          <a:srgbClr val="FFFF00"/>
                        </a:highlight>
                        <a:latin typeface="Comic Sans MS" panose="030F0702030302020204" pitchFamily="66" charset="0"/>
                      </a:endParaRPr>
                    </a:p>
                    <a:p>
                      <a:r>
                        <a:rPr lang="en-GB" sz="2200" dirty="0">
                          <a:effectLst/>
                          <a:latin typeface="Comic Sans MS" panose="030F0702030302020204" pitchFamily="66" charset="0"/>
                        </a:rPr>
                        <a:t>Place value	   Counting on/back	  Near multiple &amp; adjust	Column </a:t>
                      </a:r>
                    </a:p>
                    <a:p>
                      <a:endParaRPr lang="en-GB" sz="2200" dirty="0">
                        <a:effectLst/>
                        <a:latin typeface="Comic Sans MS" panose="030F0702030302020204" pitchFamily="66" charset="0"/>
                      </a:endParaRPr>
                    </a:p>
                    <a:p>
                      <a:r>
                        <a:rPr lang="en-GB" sz="2200" dirty="0">
                          <a:effectLst/>
                          <a:latin typeface="Comic Sans MS" panose="030F0702030302020204" pitchFamily="66" charset="0"/>
                        </a:rPr>
                        <a:t>Once you have sorted them, pick two calculations from each group to solve – one addition and one subtraction if you can.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3" name="Rectangle 2">
            <a:extLst>
              <a:ext uri="{FF2B5EF4-FFF2-40B4-BE49-F238E27FC236}">
                <a16:creationId xmlns:a16="http://schemas.microsoft.com/office/drawing/2014/main" id="{438C9019-72C9-4F33-8EB3-EDE70A241010}"/>
              </a:ext>
            </a:extLst>
          </p:cNvPr>
          <p:cNvSpPr/>
          <p:nvPr/>
        </p:nvSpPr>
        <p:spPr>
          <a:xfrm>
            <a:off x="379829" y="872690"/>
            <a:ext cx="1297150"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a:t>
            </a:r>
            <a:r>
              <a:rPr lang="en-GB" dirty="0">
                <a:solidFill>
                  <a:schemeClr val="accent2"/>
                </a:solidFill>
                <a:latin typeface="Comic Sans MS" panose="030F0702030302020204" pitchFamily="66" charset="0"/>
              </a:rPr>
              <a:t>:</a:t>
            </a:r>
          </a:p>
        </p:txBody>
      </p:sp>
      <p:sp>
        <p:nvSpPr>
          <p:cNvPr id="2" name="TextBox 1">
            <a:extLst>
              <a:ext uri="{FF2B5EF4-FFF2-40B4-BE49-F238E27FC236}">
                <a16:creationId xmlns:a16="http://schemas.microsoft.com/office/drawing/2014/main" id="{BDBA0370-EF00-48AA-8F08-A6BBCBBCA838}"/>
              </a:ext>
            </a:extLst>
          </p:cNvPr>
          <p:cNvSpPr txBox="1"/>
          <p:nvPr/>
        </p:nvSpPr>
        <p:spPr>
          <a:xfrm>
            <a:off x="255650" y="6272157"/>
            <a:ext cx="6989414" cy="430887"/>
          </a:xfrm>
          <a:prstGeom prst="rect">
            <a:avLst/>
          </a:prstGeom>
          <a:noFill/>
        </p:spPr>
        <p:txBody>
          <a:bodyPr wrap="none" rtlCol="0">
            <a:spAutoFit/>
          </a:bodyPr>
          <a:lstStyle/>
          <a:p>
            <a:r>
              <a:rPr lang="en-GB" sz="2200" dirty="0">
                <a:latin typeface="Comic Sans MS" panose="030F0702030302020204" pitchFamily="66" charset="0"/>
              </a:rPr>
              <a:t>The answers can be found later in the presentation.</a:t>
            </a:r>
          </a:p>
        </p:txBody>
      </p:sp>
    </p:spTree>
    <p:extLst>
      <p:ext uri="{BB962C8B-B14F-4D97-AF65-F5344CB8AC3E}">
        <p14:creationId xmlns:p14="http://schemas.microsoft.com/office/powerpoint/2010/main" val="9223528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TotalTime>
  <Words>1367</Words>
  <Application>Microsoft Office PowerPoint</Application>
  <PresentationFormat>Widescreen</PresentationFormat>
  <Paragraphs>211</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2020-04-27T15:27:56Z</dcterms:created>
  <dcterms:modified xsi:type="dcterms:W3CDTF">2020-05-01T09:41:25Z</dcterms:modified>
</cp:coreProperties>
</file>