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64" r:id="rId3"/>
    <p:sldId id="265" r:id="rId4"/>
    <p:sldId id="258" r:id="rId5"/>
    <p:sldId id="259" r:id="rId6"/>
    <p:sldId id="260" r:id="rId7"/>
    <p:sldId id="261" r:id="rId8"/>
    <p:sldId id="266" r:id="rId9"/>
    <p:sldId id="268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FD618-6D78-45AF-8E58-059927846062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2797F-61B8-4195-AEBF-C012C271A2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898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Pre-requisite skills – to use this starter, drag this slide to the start of Day 1</a:t>
            </a:r>
          </a:p>
          <a:p>
            <a:r>
              <a:rPr lang="en-GB" dirty="0">
                <a:solidFill>
                  <a:srgbClr val="253746"/>
                </a:solidFill>
              </a:rPr>
              <a:t>Play Soccer Maths (www.math-play.com/soccer-math-adding-one-digit-numbers/adding-one-digit-numbers.html). Divide class into 2; each team has a team captain. The captain enters the most common answer after the rest of their team have written the answer they think is correct on their individual whiteboards.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015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043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631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656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605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Think mathematically to use chosen digits to make two (or three) 3-digit numbers with a total as close as possible to 600 (or 1000). Use compact addition OR Estimate the total of two 3-digit numbers; find the exact total using compact addition.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0131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Adding numbers to reach a target Sheet 1, may use expanded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 Adding numbers to reach a target Sheet 1, use compact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Adding numbers to reach a target Sheet 1, use compact addition; should attempt Challenge.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71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532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5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3211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70810" y="6221406"/>
            <a:ext cx="12262811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80650" y="6367376"/>
            <a:ext cx="959895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1080546" y="6380189"/>
            <a:ext cx="302911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44" y="6091748"/>
            <a:ext cx="1034461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24803" y="6367377"/>
            <a:ext cx="41148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2140719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543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8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329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595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598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2643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1119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139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29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www.youtube.com/watch?v=x0DE_VDEEAwd7of5OY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Week </a:t>
            </a:r>
            <a:r>
              <a:rPr lang="en-GB" b="1" dirty="0" smtClean="0">
                <a:latin typeface="Comic Sans MS" panose="030F0702030302020204" pitchFamily="66" charset="0"/>
              </a:rPr>
              <a:t>4 Day 2</a:t>
            </a:r>
            <a:r>
              <a:rPr lang="en-GB" b="1" dirty="0" smtClean="0">
                <a:latin typeface="Comic Sans MS" panose="030F0702030302020204" pitchFamily="66" charset="0"/>
              </a:rPr>
              <a:t/>
            </a:r>
            <a:br>
              <a:rPr lang="en-GB" b="1" dirty="0" smtClean="0">
                <a:latin typeface="Comic Sans MS" panose="030F0702030302020204" pitchFamily="66" charset="0"/>
              </a:rPr>
            </a:br>
            <a:r>
              <a:rPr lang="en-GB" b="1" dirty="0" smtClean="0">
                <a:latin typeface="Comic Sans MS" panose="030F0702030302020204" pitchFamily="66" charset="0"/>
              </a:rPr>
              <a:t>Expanded and </a:t>
            </a:r>
            <a:r>
              <a:rPr lang="en-GB" b="1" dirty="0">
                <a:latin typeface="Comic Sans MS" panose="030F0702030302020204" pitchFamily="66" charset="0"/>
              </a:rPr>
              <a:t>C</a:t>
            </a:r>
            <a:r>
              <a:rPr lang="en-GB" b="1" dirty="0" smtClean="0">
                <a:latin typeface="Comic Sans MS" panose="030F0702030302020204" pitchFamily="66" charset="0"/>
              </a:rPr>
              <a:t>ompact Addition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Look at the link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t</a:t>
            </a:r>
            <a:r>
              <a:rPr lang="en-GB" dirty="0" smtClean="0">
                <a:latin typeface="Comic Sans MS" panose="030F0702030302020204" pitchFamily="66" charset="0"/>
              </a:rPr>
              <a:t>o help you get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s</a:t>
            </a:r>
            <a:r>
              <a:rPr lang="en-GB" dirty="0" smtClean="0">
                <a:latin typeface="Comic Sans MS" panose="030F0702030302020204" pitchFamily="66" charset="0"/>
              </a:rPr>
              <a:t>tarted.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4483" y="5807631"/>
            <a:ext cx="5846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dirty="0">
                <a:solidFill>
                  <a:prstClr val="black"/>
                </a:solidFill>
                <a:latin typeface="Calibri"/>
                <a:hlinkClick r:id="rId2"/>
              </a:rPr>
              <a:t>H</a:t>
            </a:r>
            <a:r>
              <a:rPr lang="en-GB" dirty="0" smtClean="0">
                <a:solidFill>
                  <a:prstClr val="black"/>
                </a:solidFill>
                <a:hlinkClick r:id="rId2"/>
              </a:rPr>
              <a:t>ttps</a:t>
            </a:r>
            <a:r>
              <a:rPr lang="en-GB" dirty="0">
                <a:solidFill>
                  <a:prstClr val="black"/>
                </a:solidFill>
                <a:hlinkClick r:id="rId2"/>
              </a:rPr>
              <a:t>://www.youtube.com/watch?v=x0DE_VDEEAwd7of5OY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Free Stock Photo 8950 cartoon eyes 1 | freeimagesliv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21567"/>
            <a:ext cx="728213" cy="6432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2561874"/>
            <a:ext cx="3838847" cy="265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09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10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D13B23-4DD4-4723-B368-9A6255C3AE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6174" y="1405212"/>
            <a:ext cx="8588846" cy="3834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72556" y="393461"/>
            <a:ext cx="3282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 smtClean="0">
                <a:latin typeface="Comic Sans MS" panose="030F0702030302020204" pitchFamily="66" charset="0"/>
              </a:rPr>
              <a:t>Hot Task</a:t>
            </a:r>
            <a:r>
              <a:rPr lang="en-GB" b="1" u="sng" dirty="0" smtClean="0"/>
              <a:t>. </a:t>
            </a:r>
            <a:endParaRPr lang="en-GB" b="1" u="sng" dirty="0"/>
          </a:p>
        </p:txBody>
      </p:sp>
      <p:pic>
        <p:nvPicPr>
          <p:cNvPr id="5" name="Picture 4" descr="Fire Flames Hot · Free vector graphic on Pixaba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06" y="242618"/>
            <a:ext cx="842881" cy="11625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9853" y="103629"/>
            <a:ext cx="841321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Challenge.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838" y="503606"/>
            <a:ext cx="1042506" cy="10486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0756"/>
            <a:ext cx="10515600" cy="1867948"/>
          </a:xfrm>
          <a:ln w="38100">
            <a:solidFill>
              <a:srgbClr val="00B050"/>
            </a:solidFill>
          </a:ln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sz="2400" b="1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 </a:t>
            </a:r>
            <a:endParaRPr lang="en-GB" sz="2000" dirty="0">
              <a:latin typeface="Cambria" panose="02040503050406030204" pitchFamily="18" charset="0"/>
              <a:ea typeface="MS Mincho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00" y="2202104"/>
            <a:ext cx="10106674" cy="1629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596287"/>
            <a:ext cx="2506295" cy="17438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9100" y="4533978"/>
            <a:ext cx="1806199" cy="1806199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4019260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2004193" y="278216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Starter</a:t>
            </a:r>
          </a:p>
        </p:txBody>
      </p:sp>
      <p:pic>
        <p:nvPicPr>
          <p:cNvPr id="3074" name="Picture 2" descr="N:\Documents\Website\Wagtail Website\User Manuel for HT\Alarm-clock---wake-up-your-maths-brain-FINA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775" y="1322920"/>
            <a:ext cx="1505418" cy="142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12597" y="1322920"/>
            <a:ext cx="6096000" cy="4278094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To add </a:t>
            </a:r>
            <a:r>
              <a:rPr lang="en-GB" sz="1600" b="1" dirty="0">
                <a:solidFill>
                  <a:srgbClr val="FF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multiples of 10 </a:t>
            </a:r>
            <a:endParaRPr lang="en-GB" sz="1600" i="1" dirty="0">
              <a:solidFill>
                <a:srgbClr val="FF0000"/>
              </a:solidFill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1600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Children play in </a:t>
            </a: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pairs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– just like yesterday, if there is not anyone to play with you can play this by yourself. </a:t>
            </a:r>
          </a:p>
          <a:p>
            <a:pPr>
              <a:spcAft>
                <a:spcPts val="0"/>
              </a:spcAft>
            </a:pPr>
            <a:endParaRPr lang="en-GB" sz="1600" dirty="0" smtClean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Make (from paper) and shuffle 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a set of 10s card and place face down. </a:t>
            </a:r>
            <a:endParaRPr lang="en-GB" sz="1600" dirty="0" smtClean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1600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Turn 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over 3. First to say the total scores 10 points</a:t>
            </a: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en-GB" sz="1600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Return cards to the pack, shuffle and repeat. </a:t>
            </a:r>
            <a:endParaRPr lang="en-GB" sz="1600" dirty="0" smtClean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1600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Remember you 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can use addition of single-digit numbers to help, e.g. work out 30 + 60 + 20 by adding 6, 3 and 2, and multiplying the answer by 10. </a:t>
            </a:r>
            <a:endParaRPr lang="en-GB" sz="1600" dirty="0" smtClean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1600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A</a:t>
            </a: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dd your </a:t>
            </a:r>
            <a:r>
              <a:rPr lang="en-GB" sz="1600" dirty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points. </a:t>
            </a:r>
            <a:r>
              <a:rPr lang="en-GB" sz="1600" dirty="0" smtClean="0"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Who won?</a:t>
            </a:r>
            <a:endParaRPr lang="en-GB" sz="1600" dirty="0">
              <a:effectLst/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36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751825" y="1575794"/>
            <a:ext cx="8772664" cy="243143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8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Day </a:t>
            </a:r>
            <a:r>
              <a:rPr lang="en-GB" sz="2800" b="1" u="sng">
                <a:solidFill>
                  <a:srgbClr val="253746"/>
                </a:solidFill>
                <a:latin typeface="Comic Sans MS" panose="030F0702030302020204" pitchFamily="66" charset="0"/>
              </a:rPr>
              <a:t>2</a:t>
            </a:r>
            <a:r>
              <a:rPr kumimoji="0" lang="en-GB" sz="2800" b="1" i="0" u="sng" strike="noStrike" kern="1200" cap="none" spc="0" normalizeH="0" baseline="0" noProof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endParaRPr kumimoji="0" lang="en-GB" sz="2800" b="1" i="0" u="sng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</a:endParaRPr>
          </a:p>
          <a:p>
            <a:pPr lvl="0" defTabSz="457200">
              <a:buClr>
                <a:srgbClr val="EA7600"/>
              </a:buClr>
              <a:buSzPct val="120000"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LO: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use compact addition to add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pairs</a:t>
            </a:r>
          </a:p>
          <a:p>
            <a:pPr lvl="0" defTabSz="457200">
              <a:buClr>
                <a:srgbClr val="EA7600"/>
              </a:buClr>
              <a:buSzPct val="120000"/>
            </a:pP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of 3-digit numbers; Estimate totals.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614401" y="223088"/>
            <a:ext cx="8910088" cy="5232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Expanded and Compact Addition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4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640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  <a:latin typeface="Calibri"/>
              </a:rPr>
              <a:t>Day 2: </a:t>
            </a:r>
            <a:r>
              <a:rPr lang="en-GB" sz="2000" b="1" dirty="0" smtClean="0">
                <a:solidFill>
                  <a:srgbClr val="FF0000"/>
                </a:solidFill>
                <a:latin typeface="Calibri"/>
              </a:rPr>
              <a:t>To use </a:t>
            </a:r>
            <a:r>
              <a:rPr lang="en-GB" sz="2000" b="1" dirty="0">
                <a:solidFill>
                  <a:srgbClr val="FF0000"/>
                </a:solidFill>
                <a:latin typeface="Calibri"/>
              </a:rPr>
              <a:t>compact addition to add pairs of 3-digit numbers; Estimate totals.</a:t>
            </a:r>
          </a:p>
        </p:txBody>
      </p:sp>
      <p:sp>
        <p:nvSpPr>
          <p:cNvPr id="3" name="Rectangle 2"/>
          <p:cNvSpPr/>
          <p:nvPr/>
        </p:nvSpPr>
        <p:spPr>
          <a:xfrm>
            <a:off x="2071300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426 + 217 = ?</a:t>
            </a:r>
          </a:p>
        </p:txBody>
      </p:sp>
      <p:sp>
        <p:nvSpPr>
          <p:cNvPr id="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45787" y="1203431"/>
            <a:ext cx="5488472" cy="872112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We can round each of these to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nearest 100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to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estimate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the total. 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9059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742 + 276 = ?</a:t>
            </a:r>
          </a:p>
        </p:txBody>
      </p:sp>
      <p:sp>
        <p:nvSpPr>
          <p:cNvPr id="8" name="Rectangle 7"/>
          <p:cNvSpPr/>
          <p:nvPr/>
        </p:nvSpPr>
        <p:spPr>
          <a:xfrm>
            <a:off x="610744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587 + 278 = ?</a:t>
            </a:r>
          </a:p>
        </p:txBody>
      </p:sp>
      <p:sp>
        <p:nvSpPr>
          <p:cNvPr id="9" name="Rectangle 8"/>
          <p:cNvSpPr/>
          <p:nvPr/>
        </p:nvSpPr>
        <p:spPr>
          <a:xfrm>
            <a:off x="1995100" y="226307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400 + 200 = 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14399" y="226307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700 + 300 = 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31250" y="226307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600 + 300 = ?</a:t>
            </a:r>
          </a:p>
        </p:txBody>
      </p:sp>
      <p:sp>
        <p:nvSpPr>
          <p:cNvPr id="1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68877" y="1332979"/>
            <a:ext cx="5164690" cy="1391764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We can also  round each of these to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nearest 10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to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estimate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the total, that might be closer! 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46824" y="2955576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430 + 220 = 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66123" y="2955576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740 + 280 = ?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82976" y="2955576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590 + 280 = ?</a:t>
            </a:r>
          </a:p>
        </p:txBody>
      </p:sp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7490023" y="4322463"/>
            <a:ext cx="3006145" cy="775049"/>
          </a:xfrm>
          <a:prstGeom prst="wedgeEllipseCallout">
            <a:avLst>
              <a:gd name="adj1" fmla="val 44207"/>
              <a:gd name="adj2" fmla="val 8108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check those…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93187" y="3747126"/>
            <a:ext cx="651140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650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875868" y="3718619"/>
            <a:ext cx="806632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1020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31693" y="3690112"/>
            <a:ext cx="651140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870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425200" y="3000061"/>
            <a:ext cx="651140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600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05527" y="3000061"/>
            <a:ext cx="806632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1000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61352" y="3000061"/>
            <a:ext cx="651140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900</a:t>
            </a:r>
          </a:p>
        </p:txBody>
      </p:sp>
    </p:spTree>
    <p:extLst>
      <p:ext uri="{BB962C8B-B14F-4D97-AF65-F5344CB8AC3E}">
        <p14:creationId xmlns:p14="http://schemas.microsoft.com/office/powerpoint/2010/main" val="361191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8" grpId="2" animBg="1"/>
      <p:bldP spid="19" grpId="0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5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071300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426 + 217 = 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9059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742 + 276 = 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0744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587 + 278 = ?</a:t>
            </a: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678454" y="1332519"/>
            <a:ext cx="4101108" cy="1493808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split into 3 groups and each try one of those on our whiteboards using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addition…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6174" y="1806021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071301" y="1730191"/>
            <a:ext cx="3006145" cy="775049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check those…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857214" y="2990650"/>
            <a:ext cx="4466768" cy="997387"/>
          </a:xfrm>
          <a:prstGeom prst="wedgeEllipseCallout">
            <a:avLst>
              <a:gd name="adj1" fmla="val -24733"/>
              <a:gd name="adj2" fmla="val 7867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</a:t>
            </a:r>
          </a:p>
          <a:p>
            <a:pPr algn="ctr" defTabSz="457200"/>
            <a:r>
              <a:rPr lang="en-GB" b="1" dirty="0">
                <a:solidFill>
                  <a:srgbClr val="FF0000"/>
                </a:solidFill>
                <a:latin typeface="Calibri"/>
              </a:rPr>
              <a:t>426 + 217?</a:t>
            </a:r>
          </a:p>
        </p:txBody>
      </p:sp>
      <p:sp>
        <p:nvSpPr>
          <p:cNvPr id="29" name="Folded Corner 28"/>
          <p:cNvSpPr/>
          <p:nvPr/>
        </p:nvSpPr>
        <p:spPr>
          <a:xfrm>
            <a:off x="7088261" y="3499948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7817532" y="4676412"/>
            <a:ext cx="720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921932" y="46792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000" y="467641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81000" y="467641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21000" y="3883559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01000" y="3883559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81000" y="3883559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921000" y="3489344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000" y="3489344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281000" y="3489344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669001" y="3883559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00900" y="424632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4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576187" y="4722659"/>
            <a:ext cx="3620021" cy="775049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Our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estimate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 was 650!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91805" y="74633"/>
            <a:ext cx="9608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Day 2: To use compact addition to add pairs of 3-digit numbers; Estimate totals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732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2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6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071300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426 + 217 = 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9059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742 + 276 = 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0744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587 + 278 = ?</a:t>
            </a:r>
          </a:p>
        </p:txBody>
      </p:sp>
      <p:sp>
        <p:nvSpPr>
          <p:cNvPr id="2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05220" y="1520361"/>
            <a:ext cx="4466768" cy="997387"/>
          </a:xfrm>
          <a:prstGeom prst="wedgeEllipseCallout">
            <a:avLst>
              <a:gd name="adj1" fmla="val -24733"/>
              <a:gd name="adj2" fmla="val 7867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</a:t>
            </a:r>
          </a:p>
          <a:p>
            <a:pPr algn="ctr" defTabSz="457200"/>
            <a:r>
              <a:rPr lang="en-GB" b="1" dirty="0">
                <a:solidFill>
                  <a:srgbClr val="FF0000"/>
                </a:solidFill>
                <a:latin typeface="Calibri"/>
              </a:rPr>
              <a:t>742 + 276?</a:t>
            </a:r>
          </a:p>
        </p:txBody>
      </p:sp>
      <p:sp>
        <p:nvSpPr>
          <p:cNvPr id="29" name="Folded Corner 28"/>
          <p:cNvSpPr/>
          <p:nvPr/>
        </p:nvSpPr>
        <p:spPr>
          <a:xfrm>
            <a:off x="7336267" y="2029659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8065538" y="3206123"/>
            <a:ext cx="720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169938" y="3209008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349006" y="3206123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29006" y="3206123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69006" y="241327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49006" y="241327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529006" y="241327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69006" y="201905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49006" y="201905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529006" y="201905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17007" y="2413270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69206" y="277603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4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824192" y="3252370"/>
            <a:ext cx="3995803" cy="775049"/>
          </a:xfrm>
          <a:prstGeom prst="wedgeEllipseCallout">
            <a:avLst>
              <a:gd name="adj1" fmla="val -47599"/>
              <a:gd name="adj2" fmla="val -36896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Our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estimate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 was 1020!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89206" y="320971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1655734" y="35965"/>
            <a:ext cx="8903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Day 2: To use compact addition to add pairs of 3-digit numbers; Estimate totals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349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4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7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071300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426 + 217 = ?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9059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742 + 276 = ?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07448" y="543519"/>
            <a:ext cx="184377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587 + 278 = ?</a:t>
            </a:r>
          </a:p>
        </p:txBody>
      </p:sp>
      <p:sp>
        <p:nvSpPr>
          <p:cNvPr id="2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071300" y="1431638"/>
            <a:ext cx="4466768" cy="997387"/>
          </a:xfrm>
          <a:prstGeom prst="wedgeEllipseCallout">
            <a:avLst>
              <a:gd name="adj1" fmla="val -24733"/>
              <a:gd name="adj2" fmla="val 7867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</a:t>
            </a:r>
          </a:p>
          <a:p>
            <a:pPr algn="ctr" defTabSz="457200"/>
            <a:r>
              <a:rPr lang="en-GB" b="1" dirty="0">
                <a:solidFill>
                  <a:srgbClr val="FF0000"/>
                </a:solidFill>
                <a:latin typeface="Calibri"/>
              </a:rPr>
              <a:t>587 + 278?</a:t>
            </a:r>
          </a:p>
        </p:txBody>
      </p:sp>
      <p:sp>
        <p:nvSpPr>
          <p:cNvPr id="29" name="Folded Corner 28"/>
          <p:cNvSpPr/>
          <p:nvPr/>
        </p:nvSpPr>
        <p:spPr>
          <a:xfrm>
            <a:off x="7302347" y="1940936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8031618" y="3117400"/>
            <a:ext cx="720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136018" y="312028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315086" y="311740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95086" y="311740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35086" y="232454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15086" y="232454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95086" y="232454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35086" y="193033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15086" y="193033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495086" y="1930332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883087" y="2324547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314986" y="2687309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4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790273" y="3163647"/>
            <a:ext cx="3620021" cy="775049"/>
          </a:xfrm>
          <a:prstGeom prst="wedgeEllipseCallout">
            <a:avLst>
              <a:gd name="adj1" fmla="val -61836"/>
              <a:gd name="adj2" fmla="val 6177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Our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estimate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 was 870!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35286" y="2688989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616" y="94289"/>
            <a:ext cx="8596105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7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4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2683" y="414044"/>
            <a:ext cx="7229517" cy="1225845"/>
          </a:xfrm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Activities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500" y="2005014"/>
            <a:ext cx="7886700" cy="3938586"/>
          </a:xfrm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On the next slide is today’s Hot Activity. </a:t>
            </a: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If you want to do the mild activity, then have a look in today’s folder.</a:t>
            </a:r>
          </a:p>
          <a:p>
            <a:endParaRPr lang="en-GB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If you have whizzed through or find these too easy, you might want to try the today’s challenge – it’s problem solving.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File:Smiley.svg - Wikipedi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626" y="504320"/>
            <a:ext cx="1045291" cy="10452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54" y="103040"/>
            <a:ext cx="2466975" cy="1847850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261257" y="3409405"/>
            <a:ext cx="1463040" cy="1731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 the whiteboard at the top to remind you of the method.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600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2274" y="561703"/>
            <a:ext cx="7367451" cy="596946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If this is a little hard today;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050" y="2297957"/>
            <a:ext cx="8620491" cy="13168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296" y="2176039"/>
            <a:ext cx="9144000" cy="165576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9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9757" y="4000512"/>
            <a:ext cx="1743075" cy="261937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998835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784</Words>
  <Application>Microsoft Office PowerPoint</Application>
  <PresentationFormat>Widescreen</PresentationFormat>
  <Paragraphs>163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</vt:lpstr>
      <vt:lpstr>Comic Sans MS</vt:lpstr>
      <vt:lpstr>MS Mincho</vt:lpstr>
      <vt:lpstr>Times New Roman</vt:lpstr>
      <vt:lpstr>1_Office Theme</vt:lpstr>
      <vt:lpstr>Week 4 Day 2 Expanded and Compact Addition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Activities.</vt:lpstr>
      <vt:lpstr>If this is a little hard today;</vt:lpstr>
      <vt:lpstr>PowerPoint Presentation</vt:lpstr>
      <vt:lpstr>Challenge.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KJones</dc:creator>
  <cp:lastModifiedBy>KJones</cp:lastModifiedBy>
  <cp:revision>5</cp:revision>
  <dcterms:created xsi:type="dcterms:W3CDTF">2020-05-05T13:01:38Z</dcterms:created>
  <dcterms:modified xsi:type="dcterms:W3CDTF">2020-05-06T11:28:33Z</dcterms:modified>
</cp:coreProperties>
</file>