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6" r:id="rId2"/>
    <p:sldId id="267" r:id="rId3"/>
    <p:sldId id="274" r:id="rId4"/>
    <p:sldId id="275" r:id="rId5"/>
    <p:sldId id="268" r:id="rId6"/>
    <p:sldId id="276" r:id="rId7"/>
    <p:sldId id="269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2" y="221427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Fourteen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55" y="0"/>
            <a:ext cx="9148763" cy="689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81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55BFBF-1CEC-48D3-B70B-942EDF335535}"/>
              </a:ext>
            </a:extLst>
          </p:cNvPr>
          <p:cNvSpPr/>
          <p:nvPr/>
        </p:nvSpPr>
        <p:spPr>
          <a:xfrm>
            <a:off x="212035" y="172278"/>
            <a:ext cx="9522808" cy="149749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03F38-1679-48CE-98D3-AF1BE9BDB292}"/>
              </a:ext>
            </a:extLst>
          </p:cNvPr>
          <p:cNvSpPr txBox="1"/>
          <p:nvPr/>
        </p:nvSpPr>
        <p:spPr>
          <a:xfrm>
            <a:off x="344557" y="278296"/>
            <a:ext cx="9607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Which picture most accurately depicts what a Blucher looks like? What is your evidence?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B55F27-89A3-4B71-92E9-49DB051AB7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2383" y="172278"/>
            <a:ext cx="1647921" cy="16479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343B5BA-952D-4AC7-BF9D-531A93008D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463" y="2756953"/>
            <a:ext cx="3840483" cy="265942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46C76C5-EA14-427C-98F4-B68BFA4F65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026925" y="2855326"/>
            <a:ext cx="3877214" cy="249941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496EF04-60BE-414F-99C1-64E2BE360C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796234" y="2698677"/>
            <a:ext cx="3877216" cy="281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02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155BFBF-1CEC-48D3-B70B-942EDF335535}"/>
              </a:ext>
            </a:extLst>
          </p:cNvPr>
          <p:cNvSpPr/>
          <p:nvPr/>
        </p:nvSpPr>
        <p:spPr>
          <a:xfrm>
            <a:off x="212035" y="172278"/>
            <a:ext cx="9522808" cy="149749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403F38-1679-48CE-98D3-AF1BE9BDB292}"/>
              </a:ext>
            </a:extLst>
          </p:cNvPr>
          <p:cNvSpPr txBox="1"/>
          <p:nvPr/>
        </p:nvSpPr>
        <p:spPr>
          <a:xfrm>
            <a:off x="344557" y="278296"/>
            <a:ext cx="9607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Read pages 121-124. Try to retrieve as many facts about The Bluchers as you can. Make a list.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B55F27-89A3-4B71-92E9-49DB051AB7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2383" y="172278"/>
            <a:ext cx="1647921" cy="16479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38D349-AC6F-48FC-9AE2-ABC4E8AC0E56}"/>
              </a:ext>
            </a:extLst>
          </p:cNvPr>
          <p:cNvSpPr txBox="1"/>
          <p:nvPr/>
        </p:nvSpPr>
        <p:spPr>
          <a:xfrm>
            <a:off x="278296" y="1934817"/>
            <a:ext cx="7341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Some facts you may have found: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A4FD2B-7091-446A-B46D-6BAE63833943}"/>
              </a:ext>
            </a:extLst>
          </p:cNvPr>
          <p:cNvSpPr txBox="1"/>
          <p:nvPr/>
        </p:nvSpPr>
        <p:spPr>
          <a:xfrm>
            <a:off x="344557" y="2716696"/>
            <a:ext cx="5989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They are called Bluchers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C7D930-C672-413F-9B7B-F917EF926889}"/>
              </a:ext>
            </a:extLst>
          </p:cNvPr>
          <p:cNvSpPr txBox="1"/>
          <p:nvPr/>
        </p:nvSpPr>
        <p:spPr>
          <a:xfrm>
            <a:off x="6021140" y="2048511"/>
            <a:ext cx="5989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They have deadly spores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940992-8B61-4FD8-9D3E-2448E85E2CCE}"/>
              </a:ext>
            </a:extLst>
          </p:cNvPr>
          <p:cNvSpPr txBox="1"/>
          <p:nvPr/>
        </p:nvSpPr>
        <p:spPr>
          <a:xfrm>
            <a:off x="6021140" y="2975355"/>
            <a:ext cx="5989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They are shiny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BF368C-2680-4815-935C-D2CE2169464A}"/>
              </a:ext>
            </a:extLst>
          </p:cNvPr>
          <p:cNvSpPr txBox="1"/>
          <p:nvPr/>
        </p:nvSpPr>
        <p:spPr>
          <a:xfrm>
            <a:off x="344557" y="3579033"/>
            <a:ext cx="59899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The top is shaped like a sunflower seed and is the size of fist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8A97D5B-6F5A-4F49-9D72-02C61C078F35}"/>
              </a:ext>
            </a:extLst>
          </p:cNvPr>
          <p:cNvSpPr txBox="1"/>
          <p:nvPr/>
        </p:nvSpPr>
        <p:spPr>
          <a:xfrm>
            <a:off x="6334539" y="3809865"/>
            <a:ext cx="5989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They are a blue/silver colour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7D7298-A19B-431F-BFA5-400FFCC197ED}"/>
              </a:ext>
            </a:extLst>
          </p:cNvPr>
          <p:cNvSpPr txBox="1"/>
          <p:nvPr/>
        </p:nvSpPr>
        <p:spPr>
          <a:xfrm>
            <a:off x="344557" y="5436332"/>
            <a:ext cx="5989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The colour seems to move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D0E0EE-D458-433B-86DB-CE3ABD86D490}"/>
              </a:ext>
            </a:extLst>
          </p:cNvPr>
          <p:cNvSpPr txBox="1"/>
          <p:nvPr/>
        </p:nvSpPr>
        <p:spPr>
          <a:xfrm>
            <a:off x="6067523" y="4781600"/>
            <a:ext cx="5989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They feed on buildings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8A62C9-4BD0-4A16-97C0-95F12A49A27D}"/>
              </a:ext>
            </a:extLst>
          </p:cNvPr>
          <p:cNvSpPr txBox="1"/>
          <p:nvPr/>
        </p:nvSpPr>
        <p:spPr>
          <a:xfrm>
            <a:off x="6202018" y="5799228"/>
            <a:ext cx="5989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They release enzymes</a:t>
            </a:r>
          </a:p>
        </p:txBody>
      </p:sp>
    </p:spTree>
    <p:extLst>
      <p:ext uri="{BB962C8B-B14F-4D97-AF65-F5344CB8AC3E}">
        <p14:creationId xmlns:p14="http://schemas.microsoft.com/office/powerpoint/2010/main" val="241188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55" y="0"/>
            <a:ext cx="9148763" cy="689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69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1061" y="3420624"/>
            <a:ext cx="2969634" cy="2969634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817E8D3-1765-4900-9904-91B17A375AF9}"/>
              </a:ext>
            </a:extLst>
          </p:cNvPr>
          <p:cNvSpPr/>
          <p:nvPr/>
        </p:nvSpPr>
        <p:spPr>
          <a:xfrm>
            <a:off x="212034" y="172278"/>
            <a:ext cx="11648661" cy="30877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9C412A-25E1-42A6-8152-520CCB3D6CEE}"/>
              </a:ext>
            </a:extLst>
          </p:cNvPr>
          <p:cNvSpPr txBox="1"/>
          <p:nvPr/>
        </p:nvSpPr>
        <p:spPr>
          <a:xfrm>
            <a:off x="510811" y="213048"/>
            <a:ext cx="106836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u="sng" dirty="0">
                <a:solidFill>
                  <a:srgbClr val="FF0000"/>
                </a:solidFill>
              </a:rPr>
              <a:t>Your Task</a:t>
            </a:r>
          </a:p>
          <a:p>
            <a:r>
              <a:rPr lang="en-GB" sz="3200" dirty="0"/>
              <a:t>Imagine the government </a:t>
            </a:r>
            <a:r>
              <a:rPr lang="en-GB" sz="3200" dirty="0" smtClean="0"/>
              <a:t>produce </a:t>
            </a:r>
            <a:r>
              <a:rPr lang="en-GB" sz="3200" dirty="0"/>
              <a:t>an information </a:t>
            </a:r>
            <a:r>
              <a:rPr lang="en-GB" sz="3200" dirty="0" smtClean="0"/>
              <a:t>leaflet </a:t>
            </a:r>
          </a:p>
          <a:p>
            <a:r>
              <a:rPr lang="en-GB" sz="3200" dirty="0" smtClean="0"/>
              <a:t>to inform people about </a:t>
            </a:r>
            <a:r>
              <a:rPr lang="en-GB" sz="3200" dirty="0"/>
              <a:t>the </a:t>
            </a:r>
            <a:r>
              <a:rPr lang="en-GB" sz="32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Bluchers</a:t>
            </a:r>
            <a:r>
              <a:rPr lang="en-GB" sz="3200" dirty="0"/>
              <a:t>. </a:t>
            </a:r>
            <a:endParaRPr lang="en-GB" sz="3200" dirty="0" smtClean="0"/>
          </a:p>
          <a:p>
            <a:r>
              <a:rPr lang="en-GB" sz="3200" dirty="0" smtClean="0"/>
              <a:t>The </a:t>
            </a:r>
            <a:r>
              <a:rPr lang="en-GB" sz="3200" dirty="0"/>
              <a:t>leaflet has the </a:t>
            </a:r>
            <a:r>
              <a:rPr lang="en-GB" sz="3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subheadings</a:t>
            </a:r>
            <a:r>
              <a:rPr lang="en-GB" sz="3200" dirty="0"/>
              <a:t> </a:t>
            </a:r>
            <a:r>
              <a:rPr lang="en-GB" sz="3200" dirty="0" smtClean="0"/>
              <a:t>listed </a:t>
            </a:r>
            <a:r>
              <a:rPr lang="en-GB" sz="3200" dirty="0"/>
              <a:t>below. </a:t>
            </a:r>
            <a:endParaRPr lang="en-GB" sz="3200" dirty="0" smtClean="0"/>
          </a:p>
          <a:p>
            <a:r>
              <a:rPr lang="en-GB" sz="3200" dirty="0" smtClean="0"/>
              <a:t>Sort </a:t>
            </a:r>
            <a:r>
              <a:rPr lang="en-GB" sz="3200" dirty="0"/>
              <a:t>your </a:t>
            </a:r>
            <a:r>
              <a:rPr lang="en-GB" sz="3200" dirty="0" smtClean="0"/>
              <a:t>Blucher facts </a:t>
            </a:r>
            <a:r>
              <a:rPr lang="en-GB" sz="3200" dirty="0"/>
              <a:t>under these subheadings </a:t>
            </a:r>
            <a:r>
              <a:rPr lang="en-GB" sz="3200" dirty="0" smtClean="0"/>
              <a:t>by </a:t>
            </a:r>
            <a:r>
              <a:rPr lang="en-GB" sz="3200" dirty="0" smtClean="0"/>
              <a:t>creating a mind or concept map to organise the information.</a:t>
            </a:r>
            <a:endParaRPr lang="en-GB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314926-0AB6-41ED-8C5F-033F5F6BAE29}"/>
              </a:ext>
            </a:extLst>
          </p:cNvPr>
          <p:cNvSpPr txBox="1"/>
          <p:nvPr/>
        </p:nvSpPr>
        <p:spPr>
          <a:xfrm>
            <a:off x="344557" y="3366054"/>
            <a:ext cx="11065565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accent6">
                    <a:lumMod val="75000"/>
                  </a:schemeClr>
                </a:solidFill>
              </a:rPr>
              <a:t>Appearance</a:t>
            </a:r>
          </a:p>
          <a:p>
            <a:pPr algn="ctr"/>
            <a:r>
              <a:rPr lang="en-GB" sz="4400" b="1" dirty="0">
                <a:solidFill>
                  <a:schemeClr val="accent6">
                    <a:lumMod val="75000"/>
                  </a:schemeClr>
                </a:solidFill>
              </a:rPr>
              <a:t>Dangers to the public</a:t>
            </a:r>
          </a:p>
          <a:p>
            <a:pPr algn="ctr"/>
            <a:r>
              <a:rPr lang="en-GB" sz="4400" b="1" dirty="0">
                <a:solidFill>
                  <a:schemeClr val="accent6">
                    <a:lumMod val="75000"/>
                  </a:schemeClr>
                </a:solidFill>
              </a:rPr>
              <a:t>Feeding</a:t>
            </a:r>
            <a:br>
              <a:rPr lang="en-GB" sz="44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en-GB" sz="2800" i="1" dirty="0" smtClean="0">
                <a:solidFill>
                  <a:srgbClr val="FF0000"/>
                </a:solidFill>
              </a:rPr>
              <a:t>Do </a:t>
            </a:r>
            <a:r>
              <a:rPr lang="en-GB" sz="2800" i="1" dirty="0">
                <a:solidFill>
                  <a:srgbClr val="FF0000"/>
                </a:solidFill>
              </a:rPr>
              <a:t>any of your facts fit into two sections?</a:t>
            </a:r>
            <a:endParaRPr lang="en-GB" sz="2400" i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17BB1A-081C-48F4-BCB6-92CD7C40D1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0530" y="526830"/>
            <a:ext cx="1357054" cy="135705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811" y="3622097"/>
            <a:ext cx="21907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74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819327"/>
              </p:ext>
            </p:extLst>
          </p:nvPr>
        </p:nvGraphicFramePr>
        <p:xfrm>
          <a:off x="436419" y="152399"/>
          <a:ext cx="10176163" cy="6522720"/>
        </p:xfrm>
        <a:graphic>
          <a:graphicData uri="http://schemas.openxmlformats.org/drawingml/2006/table">
            <a:tbl>
              <a:tblPr/>
              <a:tblGrid>
                <a:gridCol w="10176163">
                  <a:extLst>
                    <a:ext uri="{9D8B030D-6E8A-4147-A177-3AD203B41FA5}">
                      <a16:colId xmlns:a16="http://schemas.microsoft.com/office/drawing/2014/main" val="916531936"/>
                    </a:ext>
                  </a:extLst>
                </a:gridCol>
              </a:tblGrid>
              <a:tr h="5113814">
                <a:tc>
                  <a:txBody>
                    <a:bodyPr/>
                    <a:lstStyle/>
                    <a:p>
                      <a:pPr>
                        <a:buFont typeface="Arial" panose="020B0604020202020204" pitchFamily="34" charset="0"/>
                        <a:buNone/>
                      </a:pPr>
                      <a:r>
                        <a:rPr lang="en-GB" sz="3600" u="sng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anose="030F0702030302020204" pitchFamily="66" charset="0"/>
                        </a:rPr>
                        <a:t>Challenges</a:t>
                      </a:r>
                    </a:p>
                    <a:p>
                      <a:pPr>
                        <a:buFont typeface="Arial" panose="020B0604020202020204" pitchFamily="34" charset="0"/>
                        <a:buNone/>
                      </a:pPr>
                      <a:endParaRPr lang="en-GB" sz="1800" u="sng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anose="030F0702030302020204" pitchFamily="66" charset="0"/>
                      </a:endParaRPr>
                    </a:p>
                    <a:p>
                      <a:pPr>
                        <a:buFont typeface="Arial" panose="020B0604020202020204" pitchFamily="34" charset="0"/>
                        <a:buNone/>
                      </a:pPr>
                      <a:r>
                        <a:rPr lang="en-GB" sz="3200" dirty="0" smtClean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Red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/</a:t>
                      </a:r>
                      <a:r>
                        <a:rPr lang="en-GB" sz="3200" dirty="0" smtClean="0">
                          <a:solidFill>
                            <a:srgbClr val="ED7D31"/>
                          </a:solidFill>
                          <a:effectLst/>
                          <a:latin typeface="Comic Sans MS" panose="030F0702030302020204" pitchFamily="66" charset="0"/>
                        </a:rPr>
                        <a:t>Orange 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– use the 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mind 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map 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worksheet</a:t>
                      </a:r>
                    </a:p>
                    <a:p>
                      <a:pPr>
                        <a:buFont typeface="Arial" panose="020B0604020202020204" pitchFamily="34" charset="0"/>
                        <a:buNone/>
                      </a:pP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and given</a:t>
                      </a:r>
                      <a:r>
                        <a:rPr lang="en-GB" sz="3200" baseline="0" dirty="0" smtClean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sub-headings 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to sort 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your</a:t>
                      </a:r>
                      <a:r>
                        <a:rPr lang="en-GB" sz="3200" baseline="0" dirty="0" smtClean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facts.</a:t>
                      </a:r>
                    </a:p>
                    <a:p>
                      <a:pPr>
                        <a:buFont typeface="Arial" panose="020B0604020202020204" pitchFamily="34" charset="0"/>
                        <a:buNone/>
                      </a:pPr>
                      <a:endParaRPr lang="en-GB" sz="3200" dirty="0" smtClean="0">
                        <a:solidFill>
                          <a:srgbClr val="FFC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>
                        <a:buFont typeface="Arial" panose="020B0604020202020204" pitchFamily="34" charset="0"/>
                        <a:buNone/>
                      </a:pPr>
                      <a:r>
                        <a:rPr lang="en-GB" sz="3200" dirty="0" smtClean="0">
                          <a:solidFill>
                            <a:srgbClr val="FFC000"/>
                          </a:solidFill>
                          <a:effectLst/>
                          <a:latin typeface="Comic Sans MS" panose="030F0702030302020204" pitchFamily="66" charset="0"/>
                        </a:rPr>
                        <a:t>Yellow 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– draw either a mind map or concept map 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    to 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organise your Blucher facts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</a:p>
                    <a:p>
                      <a:pPr>
                        <a:buFont typeface="Arial" panose="020B0604020202020204" pitchFamily="34" charset="0"/>
                        <a:buNone/>
                      </a:pPr>
                      <a:endParaRPr lang="en-GB" sz="32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>
                        <a:buFont typeface="Arial" panose="020B0604020202020204" pitchFamily="34" charset="0"/>
                        <a:buNone/>
                      </a:pPr>
                      <a:r>
                        <a:rPr lang="en-GB" sz="3200" dirty="0">
                          <a:solidFill>
                            <a:srgbClr val="00B050"/>
                          </a:solidFill>
                          <a:effectLst/>
                          <a:latin typeface="Comic Sans MS" panose="030F0702030302020204" pitchFamily="66" charset="0"/>
                        </a:rPr>
                        <a:t>Green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/</a:t>
                      </a:r>
                      <a:r>
                        <a:rPr lang="en-GB" sz="3200" dirty="0">
                          <a:solidFill>
                            <a:srgbClr val="7030A0"/>
                          </a:solidFill>
                          <a:effectLst/>
                          <a:latin typeface="Comic Sans MS" panose="030F0702030302020204" pitchFamily="66" charset="0"/>
                        </a:rPr>
                        <a:t>Purple 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– invent 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your own 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sub-headings 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         to </a:t>
                      </a:r>
                      <a:r>
                        <a:rPr lang="en-GB" sz="3200" dirty="0">
                          <a:effectLst/>
                          <a:latin typeface="Comic Sans MS" panose="030F0702030302020204" pitchFamily="66" charset="0"/>
                        </a:rPr>
                        <a:t>group similar facts. Add definitions of any scientific words/phrases</a:t>
                      </a:r>
                      <a:r>
                        <a:rPr lang="en-GB" sz="3200" dirty="0" smtClean="0"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</a:p>
                    <a:p>
                      <a:pPr>
                        <a:buFont typeface="Arial" panose="020B0604020202020204" pitchFamily="34" charset="0"/>
                        <a:buNone/>
                      </a:pPr>
                      <a:endParaRPr lang="en-GB" sz="3200" dirty="0" smtClean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>
                        <a:buFont typeface="Arial" panose="020B0604020202020204" pitchFamily="34" charset="0"/>
                        <a:buNone/>
                      </a:pPr>
                      <a:r>
                        <a:rPr lang="en-GB" sz="2400" b="1" u="sng" dirty="0" smtClean="0">
                          <a:effectLst/>
                          <a:latin typeface="Comic Sans MS" panose="030F0702030302020204" pitchFamily="66" charset="0"/>
                        </a:rPr>
                        <a:t>Extension:</a:t>
                      </a:r>
                      <a:r>
                        <a:rPr lang="en-GB" sz="2400" dirty="0" smtClean="0"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2400" kern="12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Skim/scan through Chapters 1-25 to locate any     additional Blucher information to add to your diagram.</a:t>
                      </a:r>
                      <a:endParaRPr lang="en-GB" sz="2400" dirty="0"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931434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7883" y="595745"/>
            <a:ext cx="2824361" cy="16071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0035" y="3810865"/>
            <a:ext cx="2305093" cy="186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85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345" y="0"/>
            <a:ext cx="9171710" cy="691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763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B36D763-998B-4684-8262-626E6D55B038}"/>
</file>

<file path=customXml/itemProps2.xml><?xml version="1.0" encoding="utf-8"?>
<ds:datastoreItem xmlns:ds="http://schemas.openxmlformats.org/officeDocument/2006/customXml" ds:itemID="{7045BB79-CB28-4CFB-AB21-3905C2F43FC5}"/>
</file>

<file path=customXml/itemProps3.xml><?xml version="1.0" encoding="utf-8"?>
<ds:datastoreItem xmlns:ds="http://schemas.openxmlformats.org/officeDocument/2006/customXml" ds:itemID="{A0C56E6F-0F8B-4852-92D9-0E8EE7EA0569}"/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228</Words>
  <Application>Microsoft Office PowerPoint</Application>
  <PresentationFormat>Widescreen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53</cp:revision>
  <dcterms:created xsi:type="dcterms:W3CDTF">2017-06-13T10:14:11Z</dcterms:created>
  <dcterms:modified xsi:type="dcterms:W3CDTF">2021-01-26T15:10:29Z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