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57" r:id="rId3"/>
    <p:sldId id="258" r:id="rId4"/>
    <p:sldId id="259" r:id="rId5"/>
    <p:sldId id="260" r:id="rId6"/>
    <p:sldId id="261" r:id="rId7"/>
    <p:sldId id="262" r:id="rId8"/>
    <p:sldId id="266" r:id="rId9"/>
    <p:sldId id="263" r:id="rId10"/>
    <p:sldId id="264" r:id="rId11"/>
    <p:sldId id="268" r:id="rId12"/>
    <p:sldId id="265" r:id="rId13"/>
    <p:sldId id="270" r:id="rId14"/>
    <p:sldId id="269" r:id="rId15"/>
    <p:sldId id="271" r:id="rId16"/>
    <p:sldId id="272" r:id="rId17"/>
    <p:sldId id="273" r:id="rId18"/>
    <p:sldId id="274" r:id="rId19"/>
    <p:sldId id="275" r:id="rId20"/>
    <p:sldId id="276" r:id="rId21"/>
    <p:sldId id="277" r:id="rId22"/>
    <p:sldId id="279" r:id="rId23"/>
    <p:sldId id="278" r:id="rId24"/>
    <p:sldId id="280" r:id="rId25"/>
    <p:sldId id="281" r:id="rId26"/>
    <p:sldId id="282" r:id="rId27"/>
    <p:sldId id="283"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759" autoAdjust="0"/>
    <p:restoredTop sz="94660"/>
  </p:normalViewPr>
  <p:slideViewPr>
    <p:cSldViewPr>
      <p:cViewPr varScale="1">
        <p:scale>
          <a:sx n="80" d="100"/>
          <a:sy n="80" d="100"/>
        </p:scale>
        <p:origin x="1188" y="9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A3B5DAD-C969-48E0-9F3A-16B593049C7F}" type="datetimeFigureOut">
              <a:rPr lang="en-GB" smtClean="0"/>
              <a:t>24/04/2020</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D6B2A56-8029-4595-AFBE-624C4064CACF}" type="slidenum">
              <a:rPr lang="en-GB" smtClean="0"/>
              <a:t>‹#›</a:t>
            </a:fld>
            <a:endParaRPr lang="en-GB"/>
          </a:p>
        </p:txBody>
      </p:sp>
    </p:spTree>
    <p:extLst>
      <p:ext uri="{BB962C8B-B14F-4D97-AF65-F5344CB8AC3E}">
        <p14:creationId xmlns:p14="http://schemas.microsoft.com/office/powerpoint/2010/main" val="1253625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24/04/2020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812229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24/04/2020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42750346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24/04/2020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20085188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24/04/2020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2025378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BC87822-743B-4C78-87E2-CDD1B74BF785}" type="datetimeFigureOut">
              <a:rPr lang="en-GB" smtClean="0"/>
              <a:t>24/04/2020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4140093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ABC87822-743B-4C78-87E2-CDD1B74BF785}" type="datetimeFigureOut">
              <a:rPr lang="en-GB" smtClean="0"/>
              <a:t>24/04/2020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8844915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ABC87822-743B-4C78-87E2-CDD1B74BF785}" type="datetimeFigureOut">
              <a:rPr lang="en-GB" smtClean="0"/>
              <a:t>24/04/2020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27968637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BC87822-743B-4C78-87E2-CDD1B74BF785}" type="datetimeFigureOut">
              <a:rPr lang="en-GB" smtClean="0"/>
              <a:t>24/04/2020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042904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BC87822-743B-4C78-87E2-CDD1B74BF785}" type="datetimeFigureOut">
              <a:rPr lang="en-GB" smtClean="0"/>
              <a:t>24/04/2020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8139701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BC87822-743B-4C78-87E2-CDD1B74BF785}" type="datetimeFigureOut">
              <a:rPr lang="en-GB" smtClean="0"/>
              <a:t>24/04/2020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0060077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BC87822-743B-4C78-87E2-CDD1B74BF785}" type="datetimeFigureOut">
              <a:rPr lang="en-GB" smtClean="0"/>
              <a:t>24/04/2020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5951705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C87822-743B-4C78-87E2-CDD1B74BF785}" type="datetimeFigureOut">
              <a:rPr lang="en-GB" smtClean="0"/>
              <a:t>24/04/2020</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38D792-C29C-463B-8C17-649AA043D399}" type="slidenum">
              <a:rPr lang="en-GB" smtClean="0"/>
              <a:t>‹#›</a:t>
            </a:fld>
            <a:endParaRPr lang="en-GB"/>
          </a:p>
        </p:txBody>
      </p:sp>
    </p:spTree>
    <p:extLst>
      <p:ext uri="{BB962C8B-B14F-4D97-AF65-F5344CB8AC3E}">
        <p14:creationId xmlns:p14="http://schemas.microsoft.com/office/powerpoint/2010/main" val="41348092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2" Type="http://schemas.openxmlformats.org/officeDocument/2006/relationships/hyperlink" Target="https://www.youtube.com/watch?v=HMXoHKwWmU8"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tmp"/><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tmp"/><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tmp"/><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s://www.youtube.com/watch?v=qn40kz2DSNs"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8.tmp"/><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5576" y="2132856"/>
            <a:ext cx="7772400" cy="1470025"/>
          </a:xfrm>
        </p:spPr>
        <p:txBody>
          <a:bodyPr/>
          <a:lstStyle/>
          <a:p>
            <a:r>
              <a:rPr lang="en-GB" b="1" dirty="0"/>
              <a:t>ENGLISH LESSONS MONDAY 27</a:t>
            </a:r>
            <a:r>
              <a:rPr lang="en-GB" b="1" baseline="30000" dirty="0"/>
              <a:t>TH</a:t>
            </a:r>
            <a:r>
              <a:rPr lang="en-GB" b="1" dirty="0"/>
              <a:t> APRIL TO FRIDAY 1</a:t>
            </a:r>
            <a:r>
              <a:rPr lang="en-GB" b="1" baseline="30000" dirty="0"/>
              <a:t>st</a:t>
            </a:r>
            <a:r>
              <a:rPr lang="en-GB" b="1" dirty="0"/>
              <a:t> MAY</a:t>
            </a:r>
          </a:p>
        </p:txBody>
      </p:sp>
    </p:spTree>
    <p:extLst>
      <p:ext uri="{BB962C8B-B14F-4D97-AF65-F5344CB8AC3E}">
        <p14:creationId xmlns:p14="http://schemas.microsoft.com/office/powerpoint/2010/main" val="11230556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GB" b="1" u="sng" dirty="0">
                <a:solidFill>
                  <a:srgbClr val="0070C0"/>
                </a:solidFill>
              </a:rPr>
            </a:br>
            <a:endParaRPr lang="en-GB" dirty="0"/>
          </a:p>
        </p:txBody>
      </p:sp>
      <p:sp>
        <p:nvSpPr>
          <p:cNvPr id="3" name="Content Placeholder 2"/>
          <p:cNvSpPr>
            <a:spLocks noGrp="1"/>
          </p:cNvSpPr>
          <p:nvPr>
            <p:ph idx="1"/>
          </p:nvPr>
        </p:nvSpPr>
        <p:spPr>
          <a:xfrm>
            <a:off x="476881" y="1628800"/>
            <a:ext cx="8229600" cy="4525963"/>
          </a:xfrm>
        </p:spPr>
        <p:txBody>
          <a:bodyPr>
            <a:normAutofit fontScale="92500" lnSpcReduction="10000"/>
          </a:bodyPr>
          <a:lstStyle/>
          <a:p>
            <a:pPr marL="0" indent="0">
              <a:buNone/>
            </a:pPr>
            <a:r>
              <a:rPr lang="en-GB" b="1" u="sng" dirty="0"/>
              <a:t>Key language features of instructions </a:t>
            </a:r>
            <a:r>
              <a:rPr lang="en-GB" sz="2200" b="1" u="sng" dirty="0"/>
              <a:t>(page 1 of 2</a:t>
            </a:r>
            <a:r>
              <a:rPr lang="en-GB" sz="2200" b="1" u="sng" dirty="0">
                <a:solidFill>
                  <a:srgbClr val="0070C0"/>
                </a:solidFill>
              </a:rPr>
              <a:t>)</a:t>
            </a:r>
          </a:p>
          <a:p>
            <a:r>
              <a:rPr lang="en-GB" dirty="0"/>
              <a:t>Key verbs </a:t>
            </a:r>
            <a:r>
              <a:rPr lang="en-GB" sz="2000" dirty="0"/>
              <a:t>(present tense unless an explanation about something that doesn’t happen anymore e.g. how the Romans made mosaics)</a:t>
            </a:r>
          </a:p>
          <a:p>
            <a:r>
              <a:rPr lang="en-GB" dirty="0"/>
              <a:t>Time connectives </a:t>
            </a:r>
            <a:r>
              <a:rPr lang="en-GB" sz="2000" dirty="0"/>
              <a:t>used like this: The </a:t>
            </a:r>
            <a:r>
              <a:rPr lang="en-GB" sz="2000" b="1" dirty="0"/>
              <a:t>first</a:t>
            </a:r>
            <a:r>
              <a:rPr lang="en-GB" sz="2000" dirty="0"/>
              <a:t> part of the process…..</a:t>
            </a:r>
            <a:r>
              <a:rPr lang="en-GB" sz="2000" b="1" dirty="0"/>
              <a:t>After that</a:t>
            </a:r>
            <a:r>
              <a:rPr lang="en-GB" sz="2000" dirty="0"/>
              <a:t>, the …….</a:t>
            </a:r>
            <a:r>
              <a:rPr lang="en-GB" sz="2000" b="1" dirty="0"/>
              <a:t>Finally</a:t>
            </a:r>
            <a:r>
              <a:rPr lang="en-GB" sz="2000" dirty="0"/>
              <a:t> the …… is put on.  </a:t>
            </a:r>
          </a:p>
          <a:p>
            <a:r>
              <a:rPr lang="en-GB" dirty="0"/>
              <a:t>Causal language </a:t>
            </a:r>
            <a:r>
              <a:rPr lang="en-GB" sz="2000" dirty="0"/>
              <a:t>e.g. </a:t>
            </a:r>
            <a:r>
              <a:rPr lang="en-GB" sz="2000" b="1" dirty="0"/>
              <a:t>If</a:t>
            </a:r>
            <a:r>
              <a:rPr lang="en-GB" sz="2000" dirty="0"/>
              <a:t>/ </a:t>
            </a:r>
            <a:r>
              <a:rPr lang="en-GB" sz="2000" b="1" dirty="0"/>
              <a:t>When</a:t>
            </a:r>
            <a:r>
              <a:rPr lang="en-GB" sz="2000" dirty="0"/>
              <a:t> …. happens, </a:t>
            </a:r>
            <a:r>
              <a:rPr lang="en-GB" sz="2000" b="1" dirty="0"/>
              <a:t>then</a:t>
            </a:r>
            <a:r>
              <a:rPr lang="en-GB" sz="2000" dirty="0"/>
              <a:t> … takes place, </a:t>
            </a:r>
            <a:r>
              <a:rPr lang="en-GB" sz="2000" b="1" dirty="0"/>
              <a:t>so</a:t>
            </a:r>
            <a:r>
              <a:rPr lang="en-GB" sz="2000" dirty="0"/>
              <a:t>,  </a:t>
            </a:r>
            <a:r>
              <a:rPr lang="en-GB" sz="2000" b="1" dirty="0"/>
              <a:t>because</a:t>
            </a:r>
            <a:r>
              <a:rPr lang="en-GB" sz="2000" dirty="0"/>
              <a:t>, </a:t>
            </a:r>
            <a:r>
              <a:rPr lang="en-GB" sz="2000" b="1" dirty="0"/>
              <a:t>the reason </a:t>
            </a:r>
            <a:r>
              <a:rPr lang="en-GB" sz="2000" dirty="0"/>
              <a:t>for…., </a:t>
            </a:r>
            <a:r>
              <a:rPr lang="en-GB" sz="2000" b="1" dirty="0"/>
              <a:t>this results in</a:t>
            </a:r>
            <a:r>
              <a:rPr lang="en-GB" sz="2000" dirty="0"/>
              <a:t>, </a:t>
            </a:r>
            <a:r>
              <a:rPr lang="en-GB" sz="2000" b="1" dirty="0"/>
              <a:t>therefore</a:t>
            </a:r>
            <a:r>
              <a:rPr lang="en-GB" sz="2000" dirty="0"/>
              <a:t>, </a:t>
            </a:r>
          </a:p>
          <a:p>
            <a:r>
              <a:rPr lang="en-GB" dirty="0"/>
              <a:t>Impersonal language </a:t>
            </a:r>
            <a:r>
              <a:rPr lang="en-GB" sz="2200" b="1" dirty="0"/>
              <a:t>(not personal) </a:t>
            </a:r>
            <a:r>
              <a:rPr lang="en-GB" sz="2000" dirty="0"/>
              <a:t>e.g. Firstly, </a:t>
            </a:r>
            <a:r>
              <a:rPr lang="en-GB" sz="2000" b="1" dirty="0"/>
              <a:t>people</a:t>
            </a:r>
            <a:r>
              <a:rPr lang="en-GB" sz="2000" dirty="0"/>
              <a:t> prepare the building site (NOT: Firstly, </a:t>
            </a:r>
            <a:r>
              <a:rPr lang="en-GB" sz="2000" u="sng" dirty="0"/>
              <a:t>you </a:t>
            </a:r>
            <a:r>
              <a:rPr lang="en-GB" sz="2000" dirty="0"/>
              <a:t>prepare the building site.)</a:t>
            </a:r>
          </a:p>
          <a:p>
            <a:r>
              <a:rPr lang="en-GB" dirty="0"/>
              <a:t>Technical vocabulary with explanations </a:t>
            </a:r>
            <a:r>
              <a:rPr lang="en-GB" sz="2000" dirty="0"/>
              <a:t>(which you can put in brackets) if needed. </a:t>
            </a:r>
          </a:p>
        </p:txBody>
      </p:sp>
      <p:sp>
        <p:nvSpPr>
          <p:cNvPr id="4" name="Rectangle 3"/>
          <p:cNvSpPr/>
          <p:nvPr/>
        </p:nvSpPr>
        <p:spPr>
          <a:xfrm>
            <a:off x="2422273" y="476671"/>
            <a:ext cx="4338816" cy="1031051"/>
          </a:xfrm>
          <a:prstGeom prst="rect">
            <a:avLst/>
          </a:prstGeom>
        </p:spPr>
        <p:txBody>
          <a:bodyPr wrap="none">
            <a:spAutoFit/>
          </a:bodyPr>
          <a:lstStyle/>
          <a:p>
            <a:r>
              <a:rPr lang="en-GB" sz="6100" b="1" dirty="0">
                <a:solidFill>
                  <a:prstClr val="black"/>
                </a:solidFill>
                <a:ea typeface="+mj-ea"/>
                <a:cs typeface="+mj-cs"/>
              </a:rPr>
              <a:t>Explanations</a:t>
            </a:r>
            <a:endParaRPr lang="en-GB" dirty="0"/>
          </a:p>
        </p:txBody>
      </p:sp>
    </p:spTree>
    <p:extLst>
      <p:ext uri="{BB962C8B-B14F-4D97-AF65-F5344CB8AC3E}">
        <p14:creationId xmlns:p14="http://schemas.microsoft.com/office/powerpoint/2010/main" val="25927327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solidFill>
                  <a:prstClr val="black"/>
                </a:solidFill>
              </a:rPr>
              <a:t>Explanations</a:t>
            </a:r>
            <a:br>
              <a:rPr lang="en-GB" dirty="0"/>
            </a:br>
            <a:endParaRPr lang="en-GB" dirty="0"/>
          </a:p>
        </p:txBody>
      </p:sp>
      <p:sp>
        <p:nvSpPr>
          <p:cNvPr id="3" name="Content Placeholder 2"/>
          <p:cNvSpPr>
            <a:spLocks noGrp="1"/>
          </p:cNvSpPr>
          <p:nvPr>
            <p:ph idx="1"/>
          </p:nvPr>
        </p:nvSpPr>
        <p:spPr/>
        <p:txBody>
          <a:bodyPr>
            <a:normAutofit fontScale="92500" lnSpcReduction="10000"/>
          </a:bodyPr>
          <a:lstStyle/>
          <a:p>
            <a:pPr marL="0" indent="0">
              <a:buNone/>
            </a:pPr>
            <a:r>
              <a:rPr lang="en-GB" b="1" u="sng" dirty="0"/>
              <a:t>Key language features of instructions </a:t>
            </a:r>
            <a:r>
              <a:rPr lang="en-GB" sz="2200" b="1" u="sng" dirty="0"/>
              <a:t>(page 2 of 2)</a:t>
            </a:r>
          </a:p>
          <a:p>
            <a:pPr marL="0" indent="0">
              <a:buNone/>
            </a:pPr>
            <a:r>
              <a:rPr lang="en-GB" dirty="0"/>
              <a:t>Write in the </a:t>
            </a:r>
            <a:r>
              <a:rPr lang="en-GB" b="1" dirty="0"/>
              <a:t>3</a:t>
            </a:r>
            <a:r>
              <a:rPr lang="en-GB" b="1" baseline="30000" dirty="0"/>
              <a:t>rd</a:t>
            </a:r>
            <a:r>
              <a:rPr lang="en-GB" b="1" dirty="0"/>
              <a:t> person </a:t>
            </a:r>
            <a:r>
              <a:rPr lang="en-GB" dirty="0"/>
              <a:t>e.g. scientists place the…</a:t>
            </a:r>
          </a:p>
          <a:p>
            <a:pPr marL="0" indent="0">
              <a:buNone/>
            </a:pPr>
            <a:r>
              <a:rPr lang="en-GB" b="1" dirty="0"/>
              <a:t>Passive voice </a:t>
            </a:r>
            <a:r>
              <a:rPr lang="en-GB" dirty="0"/>
              <a:t>e.g. The motor is operated by…</a:t>
            </a:r>
          </a:p>
          <a:p>
            <a:pPr marL="0" indent="0">
              <a:buNone/>
            </a:pPr>
            <a:r>
              <a:rPr lang="en-GB" dirty="0"/>
              <a:t>REMEMBER: You are </a:t>
            </a:r>
            <a:r>
              <a:rPr lang="en-GB" u="sng" dirty="0"/>
              <a:t>not</a:t>
            </a:r>
            <a:r>
              <a:rPr lang="en-GB" dirty="0"/>
              <a:t> writing, ‘First </a:t>
            </a:r>
            <a:r>
              <a:rPr lang="en-GB" dirty="0">
                <a:solidFill>
                  <a:srgbClr val="FF0000"/>
                </a:solidFill>
              </a:rPr>
              <a:t>you</a:t>
            </a:r>
            <a:r>
              <a:rPr lang="en-GB" dirty="0"/>
              <a:t> cut…. ‘ - this is instructional language.</a:t>
            </a:r>
          </a:p>
          <a:p>
            <a:pPr marL="0" indent="0">
              <a:buNone/>
            </a:pPr>
            <a:r>
              <a:rPr lang="en-GB" b="1" dirty="0"/>
              <a:t>Formal connectives </a:t>
            </a:r>
            <a:r>
              <a:rPr lang="en-GB" dirty="0"/>
              <a:t>e.g. therefore, however, furthermore, consequently.</a:t>
            </a:r>
          </a:p>
          <a:p>
            <a:pPr marL="0" indent="0">
              <a:buNone/>
            </a:pPr>
            <a:r>
              <a:rPr lang="en-GB" dirty="0"/>
              <a:t>Usually more formal vocabulary e.g. use </a:t>
            </a:r>
            <a:r>
              <a:rPr lang="en-GB" b="1" i="1" dirty="0"/>
              <a:t>placed</a:t>
            </a:r>
            <a:r>
              <a:rPr lang="en-GB" dirty="0"/>
              <a:t> rather than </a:t>
            </a:r>
            <a:r>
              <a:rPr lang="en-GB" i="1" dirty="0"/>
              <a:t>put</a:t>
            </a:r>
            <a:r>
              <a:rPr lang="en-GB" dirty="0"/>
              <a:t> and </a:t>
            </a:r>
            <a:r>
              <a:rPr lang="en-GB" b="1" i="1" dirty="0"/>
              <a:t>known as </a:t>
            </a:r>
            <a:r>
              <a:rPr lang="en-GB" dirty="0"/>
              <a:t>rather than </a:t>
            </a:r>
            <a:r>
              <a:rPr lang="en-GB" i="1" dirty="0"/>
              <a:t>called</a:t>
            </a:r>
            <a:r>
              <a:rPr lang="en-GB" dirty="0"/>
              <a:t>.</a:t>
            </a:r>
          </a:p>
        </p:txBody>
      </p:sp>
    </p:spTree>
    <p:extLst>
      <p:ext uri="{BB962C8B-B14F-4D97-AF65-F5344CB8AC3E}">
        <p14:creationId xmlns:p14="http://schemas.microsoft.com/office/powerpoint/2010/main" val="23904754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Explanations</a:t>
            </a:r>
            <a:endParaRPr lang="en-GB" dirty="0"/>
          </a:p>
        </p:txBody>
      </p:sp>
      <p:sp>
        <p:nvSpPr>
          <p:cNvPr id="3" name="Content Placeholder 2"/>
          <p:cNvSpPr>
            <a:spLocks noGrp="1"/>
          </p:cNvSpPr>
          <p:nvPr>
            <p:ph idx="1"/>
          </p:nvPr>
        </p:nvSpPr>
        <p:spPr>
          <a:xfrm>
            <a:off x="251520" y="1340768"/>
            <a:ext cx="8435280" cy="5069160"/>
          </a:xfrm>
        </p:spPr>
        <p:txBody>
          <a:bodyPr>
            <a:normAutofit fontScale="92500" lnSpcReduction="20000"/>
          </a:bodyPr>
          <a:lstStyle/>
          <a:p>
            <a:pPr marL="0" indent="0">
              <a:buNone/>
            </a:pPr>
            <a:r>
              <a:rPr lang="en-GB" b="1" dirty="0"/>
              <a:t>L.O. To understand the key features of explanation texts</a:t>
            </a:r>
          </a:p>
          <a:p>
            <a:r>
              <a:rPr lang="en-GB" b="1" dirty="0"/>
              <a:t>Task</a:t>
            </a:r>
            <a:r>
              <a:rPr lang="en-GB" dirty="0"/>
              <a:t>: Find a short explanation text in your house and pick out its key features.</a:t>
            </a:r>
          </a:p>
          <a:p>
            <a:r>
              <a:rPr lang="en-GB" dirty="0"/>
              <a:t>Alternatively, you can use the example provided on the next slide. Please read it and list the key </a:t>
            </a:r>
            <a:r>
              <a:rPr lang="en-GB" b="1" dirty="0"/>
              <a:t>language features</a:t>
            </a:r>
            <a:r>
              <a:rPr lang="en-GB" dirty="0"/>
              <a:t> and </a:t>
            </a:r>
            <a:r>
              <a:rPr lang="en-GB" b="1" dirty="0"/>
              <a:t>structural features </a:t>
            </a:r>
            <a:r>
              <a:rPr lang="en-GB" dirty="0"/>
              <a:t>in your example. </a:t>
            </a:r>
            <a:r>
              <a:rPr lang="en-GB" u="sng" dirty="0"/>
              <a:t>There is a Word document to complete</a:t>
            </a:r>
            <a:r>
              <a:rPr lang="en-GB" dirty="0"/>
              <a:t>.</a:t>
            </a:r>
          </a:p>
          <a:p>
            <a:r>
              <a:rPr lang="en-GB" dirty="0"/>
              <a:t>Go back and check the key features from slides  9,10 and 11. </a:t>
            </a:r>
          </a:p>
          <a:p>
            <a:r>
              <a:rPr lang="en-GB" b="1" dirty="0"/>
              <a:t>Challenge: </a:t>
            </a:r>
            <a:r>
              <a:rPr lang="en-GB" dirty="0"/>
              <a:t>Would you add or change anything to improve this explanation?  </a:t>
            </a:r>
          </a:p>
        </p:txBody>
      </p:sp>
    </p:spTree>
    <p:extLst>
      <p:ext uri="{BB962C8B-B14F-4D97-AF65-F5344CB8AC3E}">
        <p14:creationId xmlns:p14="http://schemas.microsoft.com/office/powerpoint/2010/main" val="27404541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260648"/>
            <a:ext cx="6450013" cy="1169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Grp="1" noChangeAspect="1" noChangeArrowheads="1"/>
          </p:cNvPicPr>
          <p:nvPr>
            <p:ph idx="1"/>
          </p:nvPr>
        </p:nvPicPr>
        <p:blipFill rotWithShape="1">
          <a:blip r:embed="rId3" cstate="print">
            <a:extLst>
              <a:ext uri="{28A0092B-C50C-407E-A947-70E740481C1C}">
                <a14:useLocalDpi xmlns:a14="http://schemas.microsoft.com/office/drawing/2010/main" val="0"/>
              </a:ext>
            </a:extLst>
          </a:blip>
          <a:srcRect r="5192"/>
          <a:stretch/>
        </p:blipFill>
        <p:spPr bwMode="auto">
          <a:xfrm>
            <a:off x="631241" y="1716119"/>
            <a:ext cx="3652727" cy="45259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725" b="15825"/>
          <a:stretch/>
        </p:blipFill>
        <p:spPr bwMode="auto">
          <a:xfrm>
            <a:off x="4283968" y="1716119"/>
            <a:ext cx="3685791" cy="46030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673175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Tuesday 28</a:t>
            </a:r>
            <a:r>
              <a:rPr lang="en-GB" baseline="30000" dirty="0"/>
              <a:t>th</a:t>
            </a:r>
            <a:r>
              <a:rPr lang="en-GB" dirty="0"/>
              <a:t> April </a:t>
            </a:r>
          </a:p>
        </p:txBody>
      </p:sp>
      <p:sp>
        <p:nvSpPr>
          <p:cNvPr id="3" name="Content Placeholder 2"/>
          <p:cNvSpPr>
            <a:spLocks noGrp="1"/>
          </p:cNvSpPr>
          <p:nvPr>
            <p:ph idx="1"/>
          </p:nvPr>
        </p:nvSpPr>
        <p:spPr/>
        <p:txBody>
          <a:bodyPr>
            <a:normAutofit lnSpcReduction="10000"/>
          </a:bodyPr>
          <a:lstStyle/>
          <a:p>
            <a:pPr marL="0" indent="0">
              <a:buNone/>
            </a:pPr>
            <a:r>
              <a:rPr lang="en-GB" dirty="0"/>
              <a:t>L.O. To plan an explanation text</a:t>
            </a:r>
          </a:p>
          <a:p>
            <a:pPr marL="0" indent="0">
              <a:buNone/>
            </a:pPr>
            <a:r>
              <a:rPr lang="en-GB" b="1" dirty="0"/>
              <a:t>Task:</a:t>
            </a:r>
            <a:r>
              <a:rPr lang="en-GB" dirty="0"/>
              <a:t> Today, we would like you to plan an explanation text about how our ears work, thinking about the key features you looked at yesterday.</a:t>
            </a:r>
          </a:p>
          <a:p>
            <a:pPr marL="0" indent="0">
              <a:buNone/>
            </a:pPr>
            <a:r>
              <a:rPr lang="en-GB" dirty="0">
                <a:solidFill>
                  <a:srgbClr val="FF0000"/>
                </a:solidFill>
              </a:rPr>
              <a:t>Please watch this video which you will also be looking at as part of your science work: </a:t>
            </a:r>
          </a:p>
          <a:p>
            <a:pPr marL="0" indent="0">
              <a:buNone/>
            </a:pPr>
            <a:r>
              <a:rPr lang="en-GB" dirty="0">
                <a:hlinkClick r:id="rId2"/>
              </a:rPr>
              <a:t>https://www.youtube.com/watch?v=HMXoHKwWmU8</a:t>
            </a:r>
            <a:endParaRPr lang="en-GB" dirty="0"/>
          </a:p>
        </p:txBody>
      </p:sp>
    </p:spTree>
    <p:extLst>
      <p:ext uri="{BB962C8B-B14F-4D97-AF65-F5344CB8AC3E}">
        <p14:creationId xmlns:p14="http://schemas.microsoft.com/office/powerpoint/2010/main" val="36265906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Explanations</a:t>
            </a:r>
          </a:p>
        </p:txBody>
      </p:sp>
      <p:sp>
        <p:nvSpPr>
          <p:cNvPr id="3" name="Content Placeholder 2"/>
          <p:cNvSpPr>
            <a:spLocks noGrp="1"/>
          </p:cNvSpPr>
          <p:nvPr>
            <p:ph idx="1"/>
          </p:nvPr>
        </p:nvSpPr>
        <p:spPr>
          <a:xfrm>
            <a:off x="457200" y="1196752"/>
            <a:ext cx="8229600" cy="4929411"/>
          </a:xfrm>
        </p:spPr>
        <p:txBody>
          <a:bodyPr>
            <a:normAutofit/>
          </a:bodyPr>
          <a:lstStyle/>
          <a:p>
            <a:r>
              <a:rPr lang="en-GB" dirty="0"/>
              <a:t>Perhaps use a </a:t>
            </a:r>
            <a:r>
              <a:rPr lang="en-GB" b="1" dirty="0"/>
              <a:t>flowchart</a:t>
            </a:r>
            <a:r>
              <a:rPr lang="en-GB" dirty="0"/>
              <a:t> to plan your explanation text, like the one we have provided, to show the steps in how sound travels and then how it reaches our brain. </a:t>
            </a:r>
          </a:p>
        </p:txBody>
      </p:sp>
      <p:pic>
        <p:nvPicPr>
          <p:cNvPr id="5" name="Picture 4" descr="pr_y4_aut_nf_1_instructions_explanations - Microsoft Word non-commercial use"/>
          <p:cNvPicPr>
            <a:picLocks noChangeAspect="1"/>
          </p:cNvPicPr>
          <p:nvPr/>
        </p:nvPicPr>
        <p:blipFill rotWithShape="1">
          <a:blip r:embed="rId2">
            <a:extLst>
              <a:ext uri="{28A0092B-C50C-407E-A947-70E740481C1C}">
                <a14:useLocalDpi xmlns:a14="http://schemas.microsoft.com/office/drawing/2010/main" val="0"/>
              </a:ext>
            </a:extLst>
          </a:blip>
          <a:srcRect l="23182" t="25937" r="24242" b="20589"/>
          <a:stretch/>
        </p:blipFill>
        <p:spPr>
          <a:xfrm>
            <a:off x="2051720" y="3284984"/>
            <a:ext cx="5659079" cy="3098630"/>
          </a:xfrm>
          <a:prstGeom prst="rect">
            <a:avLst/>
          </a:prstGeom>
        </p:spPr>
      </p:pic>
    </p:spTree>
    <p:extLst>
      <p:ext uri="{BB962C8B-B14F-4D97-AF65-F5344CB8AC3E}">
        <p14:creationId xmlns:p14="http://schemas.microsoft.com/office/powerpoint/2010/main" val="2735437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Explanations</a:t>
            </a:r>
          </a:p>
        </p:txBody>
      </p:sp>
      <p:sp>
        <p:nvSpPr>
          <p:cNvPr id="3" name="Content Placeholder 2"/>
          <p:cNvSpPr>
            <a:spLocks noGrp="1"/>
          </p:cNvSpPr>
          <p:nvPr>
            <p:ph idx="1"/>
          </p:nvPr>
        </p:nvSpPr>
        <p:spPr>
          <a:xfrm>
            <a:off x="457200" y="1268760"/>
            <a:ext cx="8229600" cy="4857403"/>
          </a:xfrm>
        </p:spPr>
        <p:txBody>
          <a:bodyPr>
            <a:normAutofit lnSpcReduction="10000"/>
          </a:bodyPr>
          <a:lstStyle/>
          <a:p>
            <a:r>
              <a:rPr lang="en-GB" dirty="0"/>
              <a:t>Remember to include as many of the key language and structural features as you can, using the checklist we have created to help you.</a:t>
            </a:r>
          </a:p>
          <a:p>
            <a:endParaRPr lang="en-GB" dirty="0"/>
          </a:p>
          <a:p>
            <a:endParaRPr lang="en-GB" dirty="0"/>
          </a:p>
          <a:p>
            <a:endParaRPr lang="en-GB" dirty="0"/>
          </a:p>
          <a:p>
            <a:endParaRPr lang="en-GB" sz="2000" dirty="0"/>
          </a:p>
          <a:p>
            <a:endParaRPr lang="en-GB" sz="2000" dirty="0"/>
          </a:p>
          <a:p>
            <a:r>
              <a:rPr lang="en-GB" sz="2000" dirty="0"/>
              <a:t>You can always look back at the slides to remind yourself of the features too.</a:t>
            </a:r>
          </a:p>
          <a:p>
            <a:endParaRPr lang="en-GB" dirty="0"/>
          </a:p>
        </p:txBody>
      </p:sp>
      <p:pic>
        <p:nvPicPr>
          <p:cNvPr id="7" name="Picture 6" descr="Tuesday 28th April Flow diagram and checklist - Microsoft Word non-commercial use"/>
          <p:cNvPicPr>
            <a:picLocks noChangeAspect="1"/>
          </p:cNvPicPr>
          <p:nvPr/>
        </p:nvPicPr>
        <p:blipFill rotWithShape="1">
          <a:blip r:embed="rId2">
            <a:extLst>
              <a:ext uri="{28A0092B-C50C-407E-A947-70E740481C1C}">
                <a14:useLocalDpi xmlns:a14="http://schemas.microsoft.com/office/drawing/2010/main" val="0"/>
              </a:ext>
            </a:extLst>
          </a:blip>
          <a:srcRect l="24394" t="45075" r="28485" b="8487"/>
          <a:stretch/>
        </p:blipFill>
        <p:spPr>
          <a:xfrm>
            <a:off x="2267744" y="2636912"/>
            <a:ext cx="5040560" cy="2674252"/>
          </a:xfrm>
          <a:prstGeom prst="rect">
            <a:avLst/>
          </a:prstGeom>
        </p:spPr>
      </p:pic>
    </p:spTree>
    <p:extLst>
      <p:ext uri="{BB962C8B-B14F-4D97-AF65-F5344CB8AC3E}">
        <p14:creationId xmlns:p14="http://schemas.microsoft.com/office/powerpoint/2010/main" val="23401747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Wednesday 29</a:t>
            </a:r>
            <a:r>
              <a:rPr lang="en-GB" baseline="30000" dirty="0"/>
              <a:t>th</a:t>
            </a:r>
            <a:r>
              <a:rPr lang="en-GB" dirty="0"/>
              <a:t> April </a:t>
            </a:r>
          </a:p>
        </p:txBody>
      </p:sp>
      <p:sp>
        <p:nvSpPr>
          <p:cNvPr id="3" name="Content Placeholder 2"/>
          <p:cNvSpPr>
            <a:spLocks noGrp="1"/>
          </p:cNvSpPr>
          <p:nvPr>
            <p:ph idx="1"/>
          </p:nvPr>
        </p:nvSpPr>
        <p:spPr/>
        <p:txBody>
          <a:bodyPr>
            <a:normAutofit fontScale="92500" lnSpcReduction="20000"/>
          </a:bodyPr>
          <a:lstStyle/>
          <a:p>
            <a:pPr marL="0" indent="0">
              <a:buNone/>
            </a:pPr>
            <a:r>
              <a:rPr lang="en-GB" dirty="0"/>
              <a:t>L.O. To write an explanation text and include the key structural and language features</a:t>
            </a:r>
          </a:p>
          <a:p>
            <a:pPr marL="0" indent="0">
              <a:buNone/>
            </a:pPr>
            <a:r>
              <a:rPr lang="en-GB" b="1" dirty="0"/>
              <a:t>Task</a:t>
            </a:r>
            <a:r>
              <a:rPr lang="en-GB" dirty="0"/>
              <a:t>: Today, we would like you to use your plan to create an explanation text about how our ears work. </a:t>
            </a:r>
          </a:p>
          <a:p>
            <a:r>
              <a:rPr lang="en-GB" b="1" dirty="0"/>
              <a:t>Remember</a:t>
            </a:r>
            <a:r>
              <a:rPr lang="en-GB" dirty="0"/>
              <a:t> to use your checklist to help recall and include the key features. </a:t>
            </a:r>
          </a:p>
          <a:p>
            <a:r>
              <a:rPr lang="en-GB" dirty="0"/>
              <a:t>You can use the computer if you like. </a:t>
            </a:r>
            <a:r>
              <a:rPr lang="en-GB" b="1" dirty="0"/>
              <a:t>Use colour and pictures</a:t>
            </a:r>
            <a:r>
              <a:rPr lang="en-GB" dirty="0"/>
              <a:t> to engage your reader.</a:t>
            </a:r>
          </a:p>
          <a:p>
            <a:r>
              <a:rPr lang="en-GB" dirty="0"/>
              <a:t>We’d </a:t>
            </a:r>
            <a:r>
              <a:rPr lang="en-GB" u="sng" dirty="0"/>
              <a:t>love </a:t>
            </a:r>
            <a:r>
              <a:rPr lang="en-GB" dirty="0"/>
              <a:t>to see pictures of your finished product.   </a:t>
            </a:r>
          </a:p>
        </p:txBody>
      </p:sp>
    </p:spTree>
    <p:extLst>
      <p:ext uri="{BB962C8B-B14F-4D97-AF65-F5344CB8AC3E}">
        <p14:creationId xmlns:p14="http://schemas.microsoft.com/office/powerpoint/2010/main" val="29155816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Thursday 30</a:t>
            </a:r>
            <a:r>
              <a:rPr lang="en-GB" baseline="30000" dirty="0"/>
              <a:t>th</a:t>
            </a:r>
            <a:r>
              <a:rPr lang="en-GB" dirty="0"/>
              <a:t> April</a:t>
            </a:r>
          </a:p>
        </p:txBody>
      </p:sp>
      <p:sp>
        <p:nvSpPr>
          <p:cNvPr id="3" name="Content Placeholder 2"/>
          <p:cNvSpPr>
            <a:spLocks noGrp="1"/>
          </p:cNvSpPr>
          <p:nvPr>
            <p:ph idx="1"/>
          </p:nvPr>
        </p:nvSpPr>
        <p:spPr/>
        <p:txBody>
          <a:bodyPr/>
          <a:lstStyle/>
          <a:p>
            <a:pPr marL="0" indent="0">
              <a:buNone/>
            </a:pPr>
            <a:r>
              <a:rPr lang="en-GB" dirty="0"/>
              <a:t>L.O. To understand the difference between instructions and explanation texts. </a:t>
            </a:r>
          </a:p>
          <a:p>
            <a:pPr marL="0" indent="0">
              <a:buNone/>
            </a:pPr>
            <a:r>
              <a:rPr lang="en-GB" dirty="0"/>
              <a:t>Today, we would like you to write a set of instructions OR an explanation text about drawing Horrid Henry. We would like you to choose which style of writing you would like to use and for us to see the key features of that text type in your work. </a:t>
            </a:r>
          </a:p>
        </p:txBody>
      </p:sp>
    </p:spTree>
    <p:extLst>
      <p:ext uri="{BB962C8B-B14F-4D97-AF65-F5344CB8AC3E}">
        <p14:creationId xmlns:p14="http://schemas.microsoft.com/office/powerpoint/2010/main" val="15848263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Instructions and Explanations</a:t>
            </a:r>
          </a:p>
        </p:txBody>
      </p:sp>
      <p:sp>
        <p:nvSpPr>
          <p:cNvPr id="3" name="Content Placeholder 2"/>
          <p:cNvSpPr>
            <a:spLocks noGrp="1"/>
          </p:cNvSpPr>
          <p:nvPr>
            <p:ph idx="1"/>
          </p:nvPr>
        </p:nvSpPr>
        <p:spPr/>
        <p:txBody>
          <a:bodyPr/>
          <a:lstStyle/>
          <a:p>
            <a:pPr marL="0" indent="0">
              <a:buNone/>
            </a:pPr>
            <a:r>
              <a:rPr lang="en-GB" dirty="0"/>
              <a:t>Firstly, we would like you to copy this picture of Horrid Henry. </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9712" y="2708920"/>
            <a:ext cx="5688632" cy="3555395"/>
          </a:xfrm>
          <a:prstGeom prst="rect">
            <a:avLst/>
          </a:prstGeom>
        </p:spPr>
      </p:pic>
    </p:spTree>
    <p:extLst>
      <p:ext uri="{BB962C8B-B14F-4D97-AF65-F5344CB8AC3E}">
        <p14:creationId xmlns:p14="http://schemas.microsoft.com/office/powerpoint/2010/main" val="2042098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Spellings </a:t>
            </a:r>
            <a:br>
              <a:rPr lang="en-GB" dirty="0"/>
            </a:br>
            <a:r>
              <a:rPr lang="en-GB" dirty="0"/>
              <a:t>for Friday 1</a:t>
            </a:r>
            <a:r>
              <a:rPr lang="en-GB" baseline="30000" dirty="0"/>
              <a:t>st</a:t>
            </a:r>
            <a:r>
              <a:rPr lang="en-GB" dirty="0"/>
              <a:t> May</a:t>
            </a:r>
          </a:p>
        </p:txBody>
      </p:sp>
      <p:pic>
        <p:nvPicPr>
          <p:cNvPr id="6" name="Content Placeholder 5" descr="Year 4 Term 3A Overview.pdf (SECURED) - Adobe Acrobat Reader DC"/>
          <p:cNvPicPr>
            <a:picLocks noGrp="1" noChangeAspect="1"/>
          </p:cNvPicPr>
          <p:nvPr>
            <p:ph idx="1"/>
          </p:nvPr>
        </p:nvPicPr>
        <p:blipFill rotWithShape="1">
          <a:blip r:embed="rId2">
            <a:extLst>
              <a:ext uri="{28A0092B-C50C-407E-A947-70E740481C1C}">
                <a14:useLocalDpi xmlns:a14="http://schemas.microsoft.com/office/drawing/2010/main" val="0"/>
              </a:ext>
            </a:extLst>
          </a:blip>
          <a:srcRect l="13290" t="34681" r="78389" b="11019"/>
          <a:stretch/>
        </p:blipFill>
        <p:spPr>
          <a:xfrm>
            <a:off x="15458" y="0"/>
            <a:ext cx="1952144" cy="6858000"/>
          </a:xfrm>
        </p:spPr>
      </p:pic>
    </p:spTree>
    <p:extLst>
      <p:ext uri="{BB962C8B-B14F-4D97-AF65-F5344CB8AC3E}">
        <p14:creationId xmlns:p14="http://schemas.microsoft.com/office/powerpoint/2010/main" val="27603919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Instructions and Explanations</a:t>
            </a:r>
          </a:p>
        </p:txBody>
      </p:sp>
      <p:sp>
        <p:nvSpPr>
          <p:cNvPr id="3" name="Content Placeholder 2"/>
          <p:cNvSpPr>
            <a:spLocks noGrp="1"/>
          </p:cNvSpPr>
          <p:nvPr>
            <p:ph idx="1"/>
          </p:nvPr>
        </p:nvSpPr>
        <p:spPr/>
        <p:txBody>
          <a:bodyPr/>
          <a:lstStyle/>
          <a:p>
            <a:pPr marL="0" indent="0">
              <a:buNone/>
            </a:pPr>
            <a:r>
              <a:rPr lang="en-GB" dirty="0"/>
              <a:t>Now, watch this video clip to see how Tony Ross draws him. Join in and draw him with Tony.  </a:t>
            </a:r>
          </a:p>
          <a:p>
            <a:pPr marL="0" indent="0">
              <a:buNone/>
            </a:pPr>
            <a:r>
              <a:rPr lang="en-GB" dirty="0">
                <a:hlinkClick r:id="rId2"/>
              </a:rPr>
              <a:t>https://www.youtube.com/watch?v=qn40kz2DSNs</a:t>
            </a:r>
            <a:r>
              <a:rPr lang="en-GB" dirty="0"/>
              <a:t> </a:t>
            </a:r>
          </a:p>
          <a:p>
            <a:pPr marL="0" indent="0">
              <a:buNone/>
            </a:pPr>
            <a:endParaRPr lang="en-GB" dirty="0"/>
          </a:p>
          <a:p>
            <a:pPr marL="0" indent="0">
              <a:buNone/>
            </a:pPr>
            <a:r>
              <a:rPr lang="en-GB" dirty="0"/>
              <a:t>How did you get on? Which drawing was better? </a:t>
            </a:r>
          </a:p>
        </p:txBody>
      </p:sp>
    </p:spTree>
    <p:extLst>
      <p:ext uri="{BB962C8B-B14F-4D97-AF65-F5344CB8AC3E}">
        <p14:creationId xmlns:p14="http://schemas.microsoft.com/office/powerpoint/2010/main" val="17234193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Instructions and Explanations</a:t>
            </a:r>
          </a:p>
        </p:txBody>
      </p:sp>
      <p:sp>
        <p:nvSpPr>
          <p:cNvPr id="3" name="Content Placeholder 2"/>
          <p:cNvSpPr>
            <a:spLocks noGrp="1"/>
          </p:cNvSpPr>
          <p:nvPr>
            <p:ph idx="1"/>
          </p:nvPr>
        </p:nvSpPr>
        <p:spPr/>
        <p:txBody>
          <a:bodyPr/>
          <a:lstStyle/>
          <a:p>
            <a:pPr marL="0" indent="0">
              <a:buNone/>
            </a:pPr>
            <a:r>
              <a:rPr lang="en-GB" b="1" dirty="0"/>
              <a:t>Main Task</a:t>
            </a:r>
          </a:p>
          <a:p>
            <a:pPr marL="0" indent="0">
              <a:buNone/>
            </a:pPr>
            <a:r>
              <a:rPr lang="en-GB" dirty="0"/>
              <a:t>To write either:</a:t>
            </a:r>
          </a:p>
          <a:p>
            <a:pPr marL="0" indent="0">
              <a:buNone/>
            </a:pPr>
            <a:r>
              <a:rPr lang="en-GB" dirty="0"/>
              <a:t>A set of </a:t>
            </a:r>
            <a:r>
              <a:rPr lang="en-GB" b="1" u="sng" dirty="0"/>
              <a:t>instructions</a:t>
            </a:r>
            <a:r>
              <a:rPr lang="en-GB" dirty="0"/>
              <a:t> for how to  draw Horrid Henry. </a:t>
            </a:r>
          </a:p>
          <a:p>
            <a:pPr marL="0" indent="0">
              <a:buNone/>
            </a:pPr>
            <a:r>
              <a:rPr lang="en-GB" dirty="0"/>
              <a:t>OR</a:t>
            </a:r>
          </a:p>
          <a:p>
            <a:pPr marL="0" indent="0">
              <a:buNone/>
            </a:pPr>
            <a:r>
              <a:rPr lang="en-GB" dirty="0"/>
              <a:t>An </a:t>
            </a:r>
            <a:r>
              <a:rPr lang="en-GB" b="1" u="sng" dirty="0"/>
              <a:t>explanation</a:t>
            </a:r>
            <a:r>
              <a:rPr lang="en-GB" dirty="0"/>
              <a:t> of how Tony Ross draws Horrid Henry. </a:t>
            </a:r>
          </a:p>
        </p:txBody>
      </p:sp>
    </p:spTree>
    <p:extLst>
      <p:ext uri="{BB962C8B-B14F-4D97-AF65-F5344CB8AC3E}">
        <p14:creationId xmlns:p14="http://schemas.microsoft.com/office/powerpoint/2010/main" val="18703271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Instructions and Explanations</a:t>
            </a:r>
          </a:p>
        </p:txBody>
      </p:sp>
      <p:sp>
        <p:nvSpPr>
          <p:cNvPr id="3" name="Content Placeholder 2"/>
          <p:cNvSpPr>
            <a:spLocks noGrp="1"/>
          </p:cNvSpPr>
          <p:nvPr>
            <p:ph idx="1"/>
          </p:nvPr>
        </p:nvSpPr>
        <p:spPr/>
        <p:txBody>
          <a:bodyPr>
            <a:normAutofit fontScale="92500" lnSpcReduction="10000"/>
          </a:bodyPr>
          <a:lstStyle/>
          <a:p>
            <a:pPr marL="0" indent="0">
              <a:buNone/>
            </a:pPr>
            <a:r>
              <a:rPr lang="en-GB" b="1" dirty="0"/>
              <a:t>Instructions and explanations both need very similar structural features</a:t>
            </a:r>
            <a:r>
              <a:rPr lang="en-GB" dirty="0"/>
              <a:t>: </a:t>
            </a:r>
          </a:p>
          <a:p>
            <a:r>
              <a:rPr lang="en-GB" dirty="0"/>
              <a:t>A clear heading </a:t>
            </a:r>
          </a:p>
          <a:p>
            <a:r>
              <a:rPr lang="en-GB" dirty="0"/>
              <a:t>Sections containing </a:t>
            </a:r>
            <a:r>
              <a:rPr lang="en-GB" b="1" dirty="0"/>
              <a:t>subheadings</a:t>
            </a:r>
            <a:r>
              <a:rPr lang="en-GB" dirty="0"/>
              <a:t> and </a:t>
            </a:r>
            <a:r>
              <a:rPr lang="en-GB" b="1" dirty="0"/>
              <a:t>bullet</a:t>
            </a:r>
            <a:r>
              <a:rPr lang="en-GB" dirty="0"/>
              <a:t> points </a:t>
            </a:r>
          </a:p>
          <a:p>
            <a:r>
              <a:rPr lang="en-GB" dirty="0"/>
              <a:t>Pictures or diagrams</a:t>
            </a:r>
          </a:p>
          <a:p>
            <a:r>
              <a:rPr lang="en-GB" dirty="0"/>
              <a:t>Time connectives (first, then, next, after that, finally) </a:t>
            </a:r>
          </a:p>
          <a:p>
            <a:pPr marL="0" indent="0">
              <a:buNone/>
            </a:pPr>
            <a:r>
              <a:rPr lang="en-GB" dirty="0"/>
              <a:t> </a:t>
            </a:r>
          </a:p>
        </p:txBody>
      </p:sp>
    </p:spTree>
    <p:extLst>
      <p:ext uri="{BB962C8B-B14F-4D97-AF65-F5344CB8AC3E}">
        <p14:creationId xmlns:p14="http://schemas.microsoft.com/office/powerpoint/2010/main" val="7915044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Instructions and Explanations</a:t>
            </a:r>
          </a:p>
        </p:txBody>
      </p:sp>
      <p:sp>
        <p:nvSpPr>
          <p:cNvPr id="3" name="Content Placeholder 2"/>
          <p:cNvSpPr>
            <a:spLocks noGrp="1"/>
          </p:cNvSpPr>
          <p:nvPr>
            <p:ph idx="1"/>
          </p:nvPr>
        </p:nvSpPr>
        <p:spPr/>
        <p:txBody>
          <a:bodyPr>
            <a:normAutofit fontScale="85000" lnSpcReduction="20000"/>
          </a:bodyPr>
          <a:lstStyle/>
          <a:p>
            <a:pPr marL="0" indent="0">
              <a:buNone/>
            </a:pPr>
            <a:r>
              <a:rPr lang="en-GB" b="1" dirty="0"/>
              <a:t>Choosing to write as instructions</a:t>
            </a:r>
          </a:p>
          <a:p>
            <a:pPr marL="0" indent="0">
              <a:buNone/>
            </a:pPr>
            <a:r>
              <a:rPr lang="en-GB" dirty="0"/>
              <a:t>If you choose instructions, you will also need:</a:t>
            </a:r>
          </a:p>
          <a:p>
            <a:r>
              <a:rPr lang="en-GB" dirty="0"/>
              <a:t>A list of what you need</a:t>
            </a:r>
          </a:p>
          <a:p>
            <a:r>
              <a:rPr lang="en-GB" dirty="0"/>
              <a:t>A picture of what Horrid Henry should look like at the end</a:t>
            </a:r>
          </a:p>
          <a:p>
            <a:pPr marL="0" indent="0">
              <a:buNone/>
            </a:pPr>
            <a:r>
              <a:rPr lang="en-GB" b="1" dirty="0"/>
              <a:t>Instructional language</a:t>
            </a:r>
            <a:r>
              <a:rPr lang="en-GB" dirty="0"/>
              <a:t>: </a:t>
            </a:r>
          </a:p>
          <a:p>
            <a:r>
              <a:rPr lang="en-GB" dirty="0"/>
              <a:t>Bossy verbs </a:t>
            </a:r>
          </a:p>
          <a:p>
            <a:r>
              <a:rPr lang="en-GB" dirty="0"/>
              <a:t>Use ‘you’ e.g. First </a:t>
            </a:r>
            <a:r>
              <a:rPr lang="en-GB" b="1" dirty="0"/>
              <a:t>you</a:t>
            </a:r>
            <a:r>
              <a:rPr lang="en-GB" dirty="0"/>
              <a:t> need to……</a:t>
            </a:r>
          </a:p>
          <a:p>
            <a:r>
              <a:rPr lang="en-GB" dirty="0"/>
              <a:t>Time connectives at the start of sections e.g. First, Next, Then, After that, Finally</a:t>
            </a:r>
          </a:p>
          <a:p>
            <a:r>
              <a:rPr lang="en-GB" dirty="0"/>
              <a:t>Clear, to the point, instructions </a:t>
            </a:r>
          </a:p>
        </p:txBody>
      </p:sp>
    </p:spTree>
    <p:extLst>
      <p:ext uri="{BB962C8B-B14F-4D97-AF65-F5344CB8AC3E}">
        <p14:creationId xmlns:p14="http://schemas.microsoft.com/office/powerpoint/2010/main" val="14534500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Instructions and Explanations</a:t>
            </a:r>
          </a:p>
        </p:txBody>
      </p:sp>
      <p:sp>
        <p:nvSpPr>
          <p:cNvPr id="3" name="Content Placeholder 2"/>
          <p:cNvSpPr>
            <a:spLocks noGrp="1"/>
          </p:cNvSpPr>
          <p:nvPr>
            <p:ph idx="1"/>
          </p:nvPr>
        </p:nvSpPr>
        <p:spPr/>
        <p:txBody>
          <a:bodyPr>
            <a:normAutofit fontScale="77500" lnSpcReduction="20000"/>
          </a:bodyPr>
          <a:lstStyle/>
          <a:p>
            <a:pPr marL="0" indent="0">
              <a:buNone/>
            </a:pPr>
            <a:r>
              <a:rPr lang="en-GB" b="1" dirty="0"/>
              <a:t>Choosing to write as an explanation</a:t>
            </a:r>
          </a:p>
          <a:p>
            <a:pPr marL="0" indent="0">
              <a:buNone/>
            </a:pPr>
            <a:r>
              <a:rPr lang="en-GB" dirty="0"/>
              <a:t>If you choose to write an explanation you will also need: </a:t>
            </a:r>
          </a:p>
          <a:p>
            <a:r>
              <a:rPr lang="en-GB" dirty="0"/>
              <a:t>An introduction to the explanation</a:t>
            </a:r>
          </a:p>
          <a:p>
            <a:pPr marL="0" indent="0">
              <a:buNone/>
            </a:pPr>
            <a:r>
              <a:rPr lang="en-GB" b="1" dirty="0"/>
              <a:t>Language of explanations</a:t>
            </a:r>
          </a:p>
          <a:p>
            <a:r>
              <a:rPr lang="en-GB" dirty="0"/>
              <a:t>Talk about what Tony Ross or ‘the illustrator’ does at each step. </a:t>
            </a:r>
          </a:p>
          <a:p>
            <a:r>
              <a:rPr lang="en-GB" dirty="0"/>
              <a:t>Present tense verbs …Tony </a:t>
            </a:r>
            <a:r>
              <a:rPr lang="en-GB" b="1" dirty="0"/>
              <a:t>draws</a:t>
            </a:r>
            <a:r>
              <a:rPr lang="en-GB" dirty="0"/>
              <a:t>…..</a:t>
            </a:r>
          </a:p>
          <a:p>
            <a:r>
              <a:rPr lang="en-GB" dirty="0"/>
              <a:t>Causal language e.g. He uses yellow and blue </a:t>
            </a:r>
            <a:r>
              <a:rPr lang="en-GB" b="1" dirty="0"/>
              <a:t>so that</a:t>
            </a:r>
            <a:r>
              <a:rPr lang="en-GB" dirty="0"/>
              <a:t> the reader ……</a:t>
            </a:r>
          </a:p>
          <a:p>
            <a:r>
              <a:rPr lang="en-GB" dirty="0"/>
              <a:t>Any technical or specific language needed e.g. the eyebrow line needs to point down to make Henry look angry.  </a:t>
            </a:r>
          </a:p>
          <a:p>
            <a:pPr marL="0" indent="0">
              <a:buNone/>
            </a:pPr>
            <a:r>
              <a:rPr lang="en-GB" b="1" dirty="0"/>
              <a:t>REMEMBER: DON’T MAKE IT SOUND LIKE INSTRUCTIONS</a:t>
            </a:r>
          </a:p>
          <a:p>
            <a:pPr marL="0" indent="0">
              <a:buNone/>
            </a:pPr>
            <a:endParaRPr lang="en-GB" dirty="0"/>
          </a:p>
          <a:p>
            <a:pPr marL="0" indent="0">
              <a:buNone/>
            </a:pPr>
            <a:endParaRPr lang="en-GB" dirty="0"/>
          </a:p>
        </p:txBody>
      </p:sp>
    </p:spTree>
    <p:extLst>
      <p:ext uri="{BB962C8B-B14F-4D97-AF65-F5344CB8AC3E}">
        <p14:creationId xmlns:p14="http://schemas.microsoft.com/office/powerpoint/2010/main" val="19100448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8229600" cy="1143000"/>
          </a:xfrm>
        </p:spPr>
        <p:txBody>
          <a:bodyPr/>
          <a:lstStyle/>
          <a:p>
            <a:r>
              <a:rPr lang="en-GB" dirty="0"/>
              <a:t>EXAMPLE TEMPLATE</a:t>
            </a:r>
          </a:p>
        </p:txBody>
      </p:sp>
      <p:pic>
        <p:nvPicPr>
          <p:cNvPr id="7" name="Content Placeholder 6" descr="Horrid Henry scanned templates.pdf - Adobe Acrobat Reader DC"/>
          <p:cNvPicPr>
            <a:picLocks noGrp="1" noChangeAspect="1"/>
          </p:cNvPicPr>
          <p:nvPr>
            <p:ph idx="1"/>
          </p:nvPr>
        </p:nvPicPr>
        <p:blipFill rotWithShape="1">
          <a:blip r:embed="rId2">
            <a:extLst>
              <a:ext uri="{28A0092B-C50C-407E-A947-70E740481C1C}">
                <a14:useLocalDpi xmlns:a14="http://schemas.microsoft.com/office/drawing/2010/main" val="0"/>
              </a:ext>
            </a:extLst>
          </a:blip>
          <a:srcRect l="10269" t="18466" r="28451"/>
          <a:stretch/>
        </p:blipFill>
        <p:spPr>
          <a:xfrm>
            <a:off x="971600" y="1268760"/>
            <a:ext cx="7416824" cy="5312576"/>
          </a:xfrm>
        </p:spPr>
      </p:pic>
    </p:spTree>
    <p:extLst>
      <p:ext uri="{BB962C8B-B14F-4D97-AF65-F5344CB8AC3E}">
        <p14:creationId xmlns:p14="http://schemas.microsoft.com/office/powerpoint/2010/main" val="5743977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Instructions and Explanations</a:t>
            </a:r>
          </a:p>
        </p:txBody>
      </p:sp>
      <p:sp>
        <p:nvSpPr>
          <p:cNvPr id="3" name="Content Placeholder 2"/>
          <p:cNvSpPr>
            <a:spLocks noGrp="1"/>
          </p:cNvSpPr>
          <p:nvPr>
            <p:ph idx="1"/>
          </p:nvPr>
        </p:nvSpPr>
        <p:spPr/>
        <p:txBody>
          <a:bodyPr>
            <a:normAutofit/>
          </a:bodyPr>
          <a:lstStyle/>
          <a:p>
            <a:pPr marL="0" indent="0" algn="ctr">
              <a:buNone/>
            </a:pPr>
            <a:r>
              <a:rPr lang="en-GB" sz="7000" dirty="0"/>
              <a:t>Please let us know how you get on</a:t>
            </a:r>
          </a:p>
        </p:txBody>
      </p:sp>
    </p:spTree>
    <p:extLst>
      <p:ext uri="{BB962C8B-B14F-4D97-AF65-F5344CB8AC3E}">
        <p14:creationId xmlns:p14="http://schemas.microsoft.com/office/powerpoint/2010/main" val="30154057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Friday 1</a:t>
            </a:r>
            <a:r>
              <a:rPr lang="en-GB" baseline="30000" dirty="0"/>
              <a:t>st</a:t>
            </a:r>
            <a:r>
              <a:rPr lang="en-GB" dirty="0"/>
              <a:t> May </a:t>
            </a:r>
          </a:p>
        </p:txBody>
      </p:sp>
      <p:sp>
        <p:nvSpPr>
          <p:cNvPr id="3" name="Content Placeholder 2"/>
          <p:cNvSpPr>
            <a:spLocks noGrp="1"/>
          </p:cNvSpPr>
          <p:nvPr>
            <p:ph idx="1"/>
          </p:nvPr>
        </p:nvSpPr>
        <p:spPr/>
        <p:txBody>
          <a:bodyPr/>
          <a:lstStyle/>
          <a:p>
            <a:pPr marL="0" indent="0">
              <a:buNone/>
            </a:pPr>
            <a:r>
              <a:rPr lang="en-GB" b="1" dirty="0"/>
              <a:t>Spellings</a:t>
            </a:r>
          </a:p>
          <a:p>
            <a:pPr marL="0" indent="0">
              <a:buNone/>
            </a:pPr>
            <a:r>
              <a:rPr lang="en-GB" dirty="0"/>
              <a:t>Why not have a go at the 10 sentences I have uploaded this week for your grown ups to read out. </a:t>
            </a:r>
          </a:p>
          <a:p>
            <a:pPr marL="0" indent="0">
              <a:buNone/>
            </a:pPr>
            <a:r>
              <a:rPr lang="en-GB" dirty="0"/>
              <a:t>As always, I have thrown in some previous spellings, Year 3/ 4 spellings and homophones to keep you on your toes. </a:t>
            </a:r>
          </a:p>
        </p:txBody>
      </p:sp>
    </p:spTree>
    <p:extLst>
      <p:ext uri="{BB962C8B-B14F-4D97-AF65-F5344CB8AC3E}">
        <p14:creationId xmlns:p14="http://schemas.microsoft.com/office/powerpoint/2010/main" val="42218014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Instructions and Explanations</a:t>
            </a:r>
          </a:p>
        </p:txBody>
      </p:sp>
      <p:sp>
        <p:nvSpPr>
          <p:cNvPr id="3" name="Content Placeholder 2"/>
          <p:cNvSpPr>
            <a:spLocks noGrp="1"/>
          </p:cNvSpPr>
          <p:nvPr>
            <p:ph idx="1"/>
          </p:nvPr>
        </p:nvSpPr>
        <p:spPr/>
        <p:txBody>
          <a:bodyPr>
            <a:normAutofit fontScale="77500" lnSpcReduction="20000"/>
          </a:bodyPr>
          <a:lstStyle/>
          <a:p>
            <a:r>
              <a:rPr lang="en-GB" sz="4800" dirty="0"/>
              <a:t>Week Commencing Monday 27</a:t>
            </a:r>
            <a:r>
              <a:rPr lang="en-GB" sz="4800" baseline="30000" dirty="0"/>
              <a:t>th</a:t>
            </a:r>
            <a:r>
              <a:rPr lang="en-GB" sz="4800" dirty="0"/>
              <a:t> April </a:t>
            </a:r>
          </a:p>
          <a:p>
            <a:r>
              <a:rPr lang="en-GB" sz="4800" dirty="0"/>
              <a:t>This PowerPoint has been written so that children can either work through it independently or with the support of an adult. </a:t>
            </a:r>
          </a:p>
          <a:p>
            <a:r>
              <a:rPr lang="en-GB" dirty="0"/>
              <a:t>The specific days to complete the activities are suggestions. Please do what you can, when you can. You may choose to complete the 4 main lessons in 1,2,3 or 4 days. We also appreciate that the amount of time that children wish to spend on these tasks may vary from child to child</a:t>
            </a:r>
            <a:r>
              <a:rPr lang="en-GB" sz="2800" dirty="0"/>
              <a:t>. </a:t>
            </a:r>
            <a:endParaRPr lang="en-GB" dirty="0"/>
          </a:p>
          <a:p>
            <a:endParaRPr lang="en-GB" dirty="0"/>
          </a:p>
        </p:txBody>
      </p:sp>
    </p:spTree>
    <p:extLst>
      <p:ext uri="{BB962C8B-B14F-4D97-AF65-F5344CB8AC3E}">
        <p14:creationId xmlns:p14="http://schemas.microsoft.com/office/powerpoint/2010/main" val="5467438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5500" dirty="0"/>
              <a:t>Explanations </a:t>
            </a:r>
          </a:p>
        </p:txBody>
      </p:sp>
      <p:sp>
        <p:nvSpPr>
          <p:cNvPr id="3" name="Content Placeholder 2"/>
          <p:cNvSpPr>
            <a:spLocks noGrp="1"/>
          </p:cNvSpPr>
          <p:nvPr>
            <p:ph idx="1"/>
          </p:nvPr>
        </p:nvSpPr>
        <p:spPr/>
        <p:txBody>
          <a:bodyPr>
            <a:normAutofit fontScale="92500" lnSpcReduction="20000"/>
          </a:bodyPr>
          <a:lstStyle/>
          <a:p>
            <a:pPr marL="0" indent="0">
              <a:buNone/>
            </a:pPr>
            <a:r>
              <a:rPr lang="en-GB" u="sng" dirty="0"/>
              <a:t>Weekly Overview </a:t>
            </a:r>
          </a:p>
          <a:p>
            <a:pPr marL="0" indent="0">
              <a:buNone/>
            </a:pPr>
            <a:r>
              <a:rPr lang="en-GB" dirty="0"/>
              <a:t>This week, we are focussing on explanation texts. </a:t>
            </a:r>
          </a:p>
          <a:p>
            <a:pPr marL="0" indent="0">
              <a:buNone/>
            </a:pPr>
            <a:r>
              <a:rPr lang="en-GB" dirty="0"/>
              <a:t>Instructions and explanations share some similarities but there are also a number of key differences. </a:t>
            </a:r>
          </a:p>
          <a:p>
            <a:pPr marL="0" indent="0">
              <a:buNone/>
            </a:pPr>
            <a:r>
              <a:rPr lang="en-GB" dirty="0"/>
              <a:t>This week, we would like you to write an explanation text and then complete a second piece of writing, either as an explanation or as instructions, using the key features. </a:t>
            </a:r>
          </a:p>
          <a:p>
            <a:pPr marL="0" indent="0">
              <a:buNone/>
            </a:pPr>
            <a:r>
              <a:rPr lang="en-GB" dirty="0"/>
              <a:t>We would love to see examples of what you have done.   </a:t>
            </a:r>
          </a:p>
        </p:txBody>
      </p:sp>
    </p:spTree>
    <p:extLst>
      <p:ext uri="{BB962C8B-B14F-4D97-AF65-F5344CB8AC3E}">
        <p14:creationId xmlns:p14="http://schemas.microsoft.com/office/powerpoint/2010/main" val="11099056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2492896"/>
            <a:ext cx="8229600" cy="1143000"/>
          </a:xfrm>
        </p:spPr>
        <p:txBody>
          <a:bodyPr>
            <a:normAutofit/>
          </a:bodyPr>
          <a:lstStyle/>
          <a:p>
            <a:r>
              <a:rPr lang="en-GB" sz="5500" b="1" dirty="0"/>
              <a:t>Monday 27</a:t>
            </a:r>
            <a:r>
              <a:rPr lang="en-GB" sz="5500" b="1" baseline="30000" dirty="0"/>
              <a:t>th</a:t>
            </a:r>
            <a:r>
              <a:rPr lang="en-GB" sz="5500" b="1" dirty="0"/>
              <a:t> April </a:t>
            </a:r>
          </a:p>
        </p:txBody>
      </p:sp>
    </p:spTree>
    <p:extLst>
      <p:ext uri="{BB962C8B-B14F-4D97-AF65-F5344CB8AC3E}">
        <p14:creationId xmlns:p14="http://schemas.microsoft.com/office/powerpoint/2010/main" val="37924835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5500" b="1" dirty="0"/>
              <a:t>Explanations</a:t>
            </a:r>
            <a:r>
              <a:rPr lang="en-GB" b="1" dirty="0"/>
              <a:t> </a:t>
            </a:r>
          </a:p>
        </p:txBody>
      </p:sp>
      <p:sp>
        <p:nvSpPr>
          <p:cNvPr id="3" name="Content Placeholder 2"/>
          <p:cNvSpPr>
            <a:spLocks noGrp="1"/>
          </p:cNvSpPr>
          <p:nvPr>
            <p:ph idx="1"/>
          </p:nvPr>
        </p:nvSpPr>
        <p:spPr/>
        <p:txBody>
          <a:bodyPr/>
          <a:lstStyle/>
          <a:p>
            <a:pPr marL="0" indent="0">
              <a:buNone/>
            </a:pPr>
            <a:r>
              <a:rPr lang="en-GB" b="1" dirty="0"/>
              <a:t>Monday 27</a:t>
            </a:r>
            <a:r>
              <a:rPr lang="en-GB" b="1" baseline="30000" dirty="0"/>
              <a:t>th</a:t>
            </a:r>
            <a:r>
              <a:rPr lang="en-GB" b="1" dirty="0"/>
              <a:t> April </a:t>
            </a:r>
          </a:p>
          <a:p>
            <a:pPr marL="0" indent="0">
              <a:buNone/>
            </a:pPr>
            <a:r>
              <a:rPr lang="en-GB" b="1" dirty="0"/>
              <a:t>L.O. To understand the structural and language features of explanations</a:t>
            </a:r>
          </a:p>
          <a:p>
            <a:endParaRPr lang="en-GB" dirty="0"/>
          </a:p>
        </p:txBody>
      </p:sp>
    </p:spTree>
    <p:extLst>
      <p:ext uri="{BB962C8B-B14F-4D97-AF65-F5344CB8AC3E}">
        <p14:creationId xmlns:p14="http://schemas.microsoft.com/office/powerpoint/2010/main" val="40098484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6100" b="1" dirty="0"/>
              <a:t>Explanations</a:t>
            </a:r>
            <a:r>
              <a:rPr lang="en-GB" dirty="0"/>
              <a:t> </a:t>
            </a:r>
          </a:p>
        </p:txBody>
      </p:sp>
      <p:sp>
        <p:nvSpPr>
          <p:cNvPr id="3" name="Content Placeholder 2"/>
          <p:cNvSpPr>
            <a:spLocks noGrp="1"/>
          </p:cNvSpPr>
          <p:nvPr>
            <p:ph idx="1"/>
          </p:nvPr>
        </p:nvSpPr>
        <p:spPr/>
        <p:txBody>
          <a:bodyPr/>
          <a:lstStyle/>
          <a:p>
            <a:pPr marL="0" indent="0">
              <a:buNone/>
            </a:pPr>
            <a:r>
              <a:rPr lang="en-GB" b="1" dirty="0"/>
              <a:t>What is the </a:t>
            </a:r>
            <a:r>
              <a:rPr lang="en-GB" b="1" u="sng" dirty="0"/>
              <a:t>purpose</a:t>
            </a:r>
            <a:r>
              <a:rPr lang="en-GB" b="1" dirty="0"/>
              <a:t> of explanations? </a:t>
            </a:r>
          </a:p>
          <a:p>
            <a:pPr marL="0" indent="0">
              <a:buNone/>
            </a:pPr>
            <a:endParaRPr lang="en-GB" dirty="0"/>
          </a:p>
          <a:p>
            <a:pPr marL="0" indent="0">
              <a:buNone/>
            </a:pPr>
            <a:r>
              <a:rPr lang="en-GB" dirty="0"/>
              <a:t>Explanations tell us </a:t>
            </a:r>
            <a:r>
              <a:rPr lang="en-GB" b="1" dirty="0"/>
              <a:t>how</a:t>
            </a:r>
            <a:r>
              <a:rPr lang="en-GB" dirty="0"/>
              <a:t> or </a:t>
            </a:r>
            <a:r>
              <a:rPr lang="en-GB" b="1" dirty="0"/>
              <a:t>why</a:t>
            </a:r>
            <a:r>
              <a:rPr lang="en-GB" dirty="0"/>
              <a:t> a process happens (or how something works). </a:t>
            </a:r>
          </a:p>
          <a:p>
            <a:pPr marL="0" indent="0">
              <a:buNone/>
            </a:pPr>
            <a:endParaRPr lang="en-GB" dirty="0"/>
          </a:p>
          <a:p>
            <a:pPr marL="0" indent="0">
              <a:buNone/>
            </a:pPr>
            <a:r>
              <a:rPr lang="en-GB" dirty="0"/>
              <a:t>There will be </a:t>
            </a:r>
            <a:r>
              <a:rPr lang="en-GB" b="1" dirty="0"/>
              <a:t>a specific order </a:t>
            </a:r>
            <a:r>
              <a:rPr lang="en-GB" dirty="0"/>
              <a:t>that the explanation is written in (a sequence) and there will be links between each part. </a:t>
            </a:r>
          </a:p>
          <a:p>
            <a:endParaRPr lang="en-GB" dirty="0"/>
          </a:p>
        </p:txBody>
      </p:sp>
    </p:spTree>
    <p:extLst>
      <p:ext uri="{BB962C8B-B14F-4D97-AF65-F5344CB8AC3E}">
        <p14:creationId xmlns:p14="http://schemas.microsoft.com/office/powerpoint/2010/main" val="38744364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5500" dirty="0"/>
              <a:t>Explanations</a:t>
            </a:r>
          </a:p>
        </p:txBody>
      </p:sp>
      <p:sp>
        <p:nvSpPr>
          <p:cNvPr id="3" name="Content Placeholder 2"/>
          <p:cNvSpPr>
            <a:spLocks noGrp="1"/>
          </p:cNvSpPr>
          <p:nvPr>
            <p:ph idx="1"/>
          </p:nvPr>
        </p:nvSpPr>
        <p:spPr/>
        <p:txBody>
          <a:bodyPr/>
          <a:lstStyle/>
          <a:p>
            <a:pPr marL="0" indent="0">
              <a:buNone/>
            </a:pPr>
            <a:r>
              <a:rPr lang="en-GB" dirty="0"/>
              <a:t>Examples of explanation texts </a:t>
            </a:r>
          </a:p>
          <a:p>
            <a:r>
              <a:rPr lang="en-GB" dirty="0"/>
              <a:t>A science experiment write-up</a:t>
            </a:r>
          </a:p>
          <a:p>
            <a:r>
              <a:rPr lang="en-GB" dirty="0"/>
              <a:t>Encyclopaedia entry </a:t>
            </a:r>
          </a:p>
          <a:p>
            <a:r>
              <a:rPr lang="en-GB" dirty="0"/>
              <a:t>Parts of a non-fiction book</a:t>
            </a:r>
          </a:p>
          <a:p>
            <a:r>
              <a:rPr lang="en-GB" dirty="0"/>
              <a:t>A science text book </a:t>
            </a:r>
          </a:p>
          <a:p>
            <a:r>
              <a:rPr lang="en-GB" dirty="0"/>
              <a:t>A manual (e.g. a car or washing machine)</a:t>
            </a:r>
          </a:p>
          <a:p>
            <a:pPr marL="0" indent="0">
              <a:buNone/>
            </a:pPr>
            <a:endParaRPr lang="en-GB" dirty="0"/>
          </a:p>
        </p:txBody>
      </p:sp>
    </p:spTree>
    <p:extLst>
      <p:ext uri="{BB962C8B-B14F-4D97-AF65-F5344CB8AC3E}">
        <p14:creationId xmlns:p14="http://schemas.microsoft.com/office/powerpoint/2010/main" val="37624029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6100" b="1" dirty="0"/>
              <a:t>Explanations</a:t>
            </a:r>
            <a:endParaRPr lang="en-GB" sz="6100" dirty="0"/>
          </a:p>
        </p:txBody>
      </p:sp>
      <p:sp>
        <p:nvSpPr>
          <p:cNvPr id="3" name="Content Placeholder 2"/>
          <p:cNvSpPr>
            <a:spLocks noGrp="1"/>
          </p:cNvSpPr>
          <p:nvPr>
            <p:ph idx="1"/>
          </p:nvPr>
        </p:nvSpPr>
        <p:spPr/>
        <p:txBody>
          <a:bodyPr>
            <a:normAutofit lnSpcReduction="10000"/>
          </a:bodyPr>
          <a:lstStyle/>
          <a:p>
            <a:pPr marL="0" indent="0">
              <a:buNone/>
            </a:pPr>
            <a:r>
              <a:rPr lang="en-GB" b="1" u="sng" dirty="0"/>
              <a:t>Key structural features of explanations: </a:t>
            </a:r>
          </a:p>
          <a:p>
            <a:r>
              <a:rPr lang="en-GB" dirty="0"/>
              <a:t>A </a:t>
            </a:r>
            <a:r>
              <a:rPr lang="en-GB" u="sng" dirty="0"/>
              <a:t>title</a:t>
            </a:r>
            <a:r>
              <a:rPr lang="en-GB" dirty="0"/>
              <a:t> saying what is being explained (this may be written as a question)</a:t>
            </a:r>
          </a:p>
          <a:p>
            <a:r>
              <a:rPr lang="en-GB" dirty="0"/>
              <a:t>An </a:t>
            </a:r>
            <a:r>
              <a:rPr lang="en-GB" u="sng" dirty="0"/>
              <a:t>introduction</a:t>
            </a:r>
            <a:r>
              <a:rPr lang="en-GB" dirty="0"/>
              <a:t> with background information</a:t>
            </a:r>
          </a:p>
          <a:p>
            <a:r>
              <a:rPr lang="en-GB" dirty="0"/>
              <a:t>A </a:t>
            </a:r>
            <a:r>
              <a:rPr lang="en-GB" u="sng" dirty="0"/>
              <a:t>clear layout </a:t>
            </a:r>
            <a:r>
              <a:rPr lang="en-GB" dirty="0"/>
              <a:t>with different sections</a:t>
            </a:r>
          </a:p>
          <a:p>
            <a:r>
              <a:rPr lang="en-GB" u="sng" dirty="0"/>
              <a:t>Pictures</a:t>
            </a:r>
            <a:r>
              <a:rPr lang="en-GB" dirty="0"/>
              <a:t> or diagrams</a:t>
            </a:r>
          </a:p>
          <a:p>
            <a:r>
              <a:rPr lang="en-GB" u="sng" dirty="0"/>
              <a:t>Subheadings</a:t>
            </a:r>
            <a:r>
              <a:rPr lang="en-GB" dirty="0"/>
              <a:t> and </a:t>
            </a:r>
            <a:r>
              <a:rPr lang="en-GB" u="sng" dirty="0"/>
              <a:t>bullet points </a:t>
            </a:r>
          </a:p>
          <a:p>
            <a:r>
              <a:rPr lang="en-GB" dirty="0"/>
              <a:t> A </a:t>
            </a:r>
            <a:r>
              <a:rPr lang="en-GB" u="sng" dirty="0"/>
              <a:t>closing sentence </a:t>
            </a:r>
            <a:r>
              <a:rPr lang="en-GB" dirty="0"/>
              <a:t>to round off the report</a:t>
            </a:r>
          </a:p>
        </p:txBody>
      </p:sp>
    </p:spTree>
    <p:extLst>
      <p:ext uri="{BB962C8B-B14F-4D97-AF65-F5344CB8AC3E}">
        <p14:creationId xmlns:p14="http://schemas.microsoft.com/office/powerpoint/2010/main" val="237411655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488</TotalTime>
  <Words>1333</Words>
  <Application>Microsoft Office PowerPoint</Application>
  <PresentationFormat>On-screen Show (4:3)</PresentationFormat>
  <Paragraphs>129</Paragraphs>
  <Slides>27</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27</vt:i4>
      </vt:variant>
    </vt:vector>
  </HeadingPairs>
  <TitlesOfParts>
    <vt:vector size="30" baseType="lpstr">
      <vt:lpstr>Arial</vt:lpstr>
      <vt:lpstr>Calibri</vt:lpstr>
      <vt:lpstr>Office Theme</vt:lpstr>
      <vt:lpstr>ENGLISH LESSONS MONDAY 27TH APRIL TO FRIDAY 1st MAY</vt:lpstr>
      <vt:lpstr>Spellings  for Friday 1st May</vt:lpstr>
      <vt:lpstr>Instructions and Explanations</vt:lpstr>
      <vt:lpstr>Explanations </vt:lpstr>
      <vt:lpstr>Monday 27th April </vt:lpstr>
      <vt:lpstr>Explanations </vt:lpstr>
      <vt:lpstr>Explanations </vt:lpstr>
      <vt:lpstr>Explanations</vt:lpstr>
      <vt:lpstr>Explanations</vt:lpstr>
      <vt:lpstr> </vt:lpstr>
      <vt:lpstr>Explanations </vt:lpstr>
      <vt:lpstr>Explanations</vt:lpstr>
      <vt:lpstr>PowerPoint Presentation</vt:lpstr>
      <vt:lpstr>Tuesday 28th April </vt:lpstr>
      <vt:lpstr>Explanations</vt:lpstr>
      <vt:lpstr>Explanations</vt:lpstr>
      <vt:lpstr>Wednesday 29th April </vt:lpstr>
      <vt:lpstr>Thursday 30th April</vt:lpstr>
      <vt:lpstr>Instructions and Explanations</vt:lpstr>
      <vt:lpstr>Instructions and Explanations</vt:lpstr>
      <vt:lpstr>Instructions and Explanations</vt:lpstr>
      <vt:lpstr>Instructions and Explanations</vt:lpstr>
      <vt:lpstr>Instructions and Explanations</vt:lpstr>
      <vt:lpstr>Instructions and Explanations</vt:lpstr>
      <vt:lpstr>EXAMPLE TEMPLATE</vt:lpstr>
      <vt:lpstr>Instructions and Explanations</vt:lpstr>
      <vt:lpstr>Friday 1st May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jase</dc:creator>
  <cp:lastModifiedBy>Debbie Preston</cp:lastModifiedBy>
  <cp:revision>59</cp:revision>
  <dcterms:created xsi:type="dcterms:W3CDTF">2020-04-22T19:30:28Z</dcterms:created>
  <dcterms:modified xsi:type="dcterms:W3CDTF">2020-04-24T08:46:22Z</dcterms:modified>
</cp:coreProperties>
</file>