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260"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63" autoAdjust="0"/>
    <p:restoredTop sz="94660"/>
  </p:normalViewPr>
  <p:slideViewPr>
    <p:cSldViewPr snapToGrid="0">
      <p:cViewPr varScale="1">
        <p:scale>
          <a:sx n="73" d="100"/>
          <a:sy n="73" d="100"/>
        </p:scale>
        <p:origin x="42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CE790437-6910-43EB-9B87-C63D86BE2E82}" type="datetimeFigureOut">
              <a:rPr lang="en-GB" smtClean="0"/>
              <a:t>02/04/2020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E2CD203-EDAA-48D6-A593-A40F6958AC92}" type="slidenum">
              <a:rPr lang="en-GB" smtClean="0"/>
              <a:t>‹#›</a:t>
            </a:fld>
            <a:endParaRPr lang="en-GB"/>
          </a:p>
        </p:txBody>
      </p:sp>
    </p:spTree>
    <p:extLst>
      <p:ext uri="{BB962C8B-B14F-4D97-AF65-F5344CB8AC3E}">
        <p14:creationId xmlns:p14="http://schemas.microsoft.com/office/powerpoint/2010/main" val="13150869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E790437-6910-43EB-9B87-C63D86BE2E82}" type="datetimeFigureOut">
              <a:rPr lang="en-GB" smtClean="0"/>
              <a:t>02/04/2020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E2CD203-EDAA-48D6-A593-A40F6958AC92}" type="slidenum">
              <a:rPr lang="en-GB" smtClean="0"/>
              <a:t>‹#›</a:t>
            </a:fld>
            <a:endParaRPr lang="en-GB"/>
          </a:p>
        </p:txBody>
      </p:sp>
    </p:spTree>
    <p:extLst>
      <p:ext uri="{BB962C8B-B14F-4D97-AF65-F5344CB8AC3E}">
        <p14:creationId xmlns:p14="http://schemas.microsoft.com/office/powerpoint/2010/main" val="7999724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E790437-6910-43EB-9B87-C63D86BE2E82}" type="datetimeFigureOut">
              <a:rPr lang="en-GB" smtClean="0"/>
              <a:t>02/04/2020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E2CD203-EDAA-48D6-A593-A40F6958AC92}" type="slidenum">
              <a:rPr lang="en-GB" smtClean="0"/>
              <a:t>‹#›</a:t>
            </a:fld>
            <a:endParaRPr lang="en-GB"/>
          </a:p>
        </p:txBody>
      </p:sp>
    </p:spTree>
    <p:extLst>
      <p:ext uri="{BB962C8B-B14F-4D97-AF65-F5344CB8AC3E}">
        <p14:creationId xmlns:p14="http://schemas.microsoft.com/office/powerpoint/2010/main" val="1115035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CE790437-6910-43EB-9B87-C63D86BE2E82}" type="datetimeFigureOut">
              <a:rPr lang="en-GB" smtClean="0"/>
              <a:t>02/04/2020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E2CD203-EDAA-48D6-A593-A40F6958AC92}" type="slidenum">
              <a:rPr lang="en-GB" smtClean="0"/>
              <a:t>‹#›</a:t>
            </a:fld>
            <a:endParaRPr lang="en-GB"/>
          </a:p>
        </p:txBody>
      </p:sp>
    </p:spTree>
    <p:extLst>
      <p:ext uri="{BB962C8B-B14F-4D97-AF65-F5344CB8AC3E}">
        <p14:creationId xmlns:p14="http://schemas.microsoft.com/office/powerpoint/2010/main" val="1822758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E790437-6910-43EB-9B87-C63D86BE2E82}" type="datetimeFigureOut">
              <a:rPr lang="en-GB" smtClean="0"/>
              <a:t>02/04/2020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E2CD203-EDAA-48D6-A593-A40F6958AC92}" type="slidenum">
              <a:rPr lang="en-GB" smtClean="0"/>
              <a:t>‹#›</a:t>
            </a:fld>
            <a:endParaRPr lang="en-GB"/>
          </a:p>
        </p:txBody>
      </p:sp>
    </p:spTree>
    <p:extLst>
      <p:ext uri="{BB962C8B-B14F-4D97-AF65-F5344CB8AC3E}">
        <p14:creationId xmlns:p14="http://schemas.microsoft.com/office/powerpoint/2010/main" val="22304803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CE790437-6910-43EB-9B87-C63D86BE2E82}" type="datetimeFigureOut">
              <a:rPr lang="en-GB" smtClean="0"/>
              <a:t>02/04/2020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E2CD203-EDAA-48D6-A593-A40F6958AC92}" type="slidenum">
              <a:rPr lang="en-GB" smtClean="0"/>
              <a:t>‹#›</a:t>
            </a:fld>
            <a:endParaRPr lang="en-GB"/>
          </a:p>
        </p:txBody>
      </p:sp>
    </p:spTree>
    <p:extLst>
      <p:ext uri="{BB962C8B-B14F-4D97-AF65-F5344CB8AC3E}">
        <p14:creationId xmlns:p14="http://schemas.microsoft.com/office/powerpoint/2010/main" val="3175062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CE790437-6910-43EB-9B87-C63D86BE2E82}" type="datetimeFigureOut">
              <a:rPr lang="en-GB" smtClean="0"/>
              <a:t>02/04/2020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E2CD203-EDAA-48D6-A593-A40F6958AC92}" type="slidenum">
              <a:rPr lang="en-GB" smtClean="0"/>
              <a:t>‹#›</a:t>
            </a:fld>
            <a:endParaRPr lang="en-GB"/>
          </a:p>
        </p:txBody>
      </p:sp>
    </p:spTree>
    <p:extLst>
      <p:ext uri="{BB962C8B-B14F-4D97-AF65-F5344CB8AC3E}">
        <p14:creationId xmlns:p14="http://schemas.microsoft.com/office/powerpoint/2010/main" val="4780479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CE790437-6910-43EB-9B87-C63D86BE2E82}" type="datetimeFigureOut">
              <a:rPr lang="en-GB" smtClean="0"/>
              <a:t>02/04/2020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E2CD203-EDAA-48D6-A593-A40F6958AC92}" type="slidenum">
              <a:rPr lang="en-GB" smtClean="0"/>
              <a:t>‹#›</a:t>
            </a:fld>
            <a:endParaRPr lang="en-GB"/>
          </a:p>
        </p:txBody>
      </p:sp>
    </p:spTree>
    <p:extLst>
      <p:ext uri="{BB962C8B-B14F-4D97-AF65-F5344CB8AC3E}">
        <p14:creationId xmlns:p14="http://schemas.microsoft.com/office/powerpoint/2010/main" val="13599255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790437-6910-43EB-9B87-C63D86BE2E82}" type="datetimeFigureOut">
              <a:rPr lang="en-GB" smtClean="0"/>
              <a:t>02/04/2020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E2CD203-EDAA-48D6-A593-A40F6958AC92}" type="slidenum">
              <a:rPr lang="en-GB" smtClean="0"/>
              <a:t>‹#›</a:t>
            </a:fld>
            <a:endParaRPr lang="en-GB"/>
          </a:p>
        </p:txBody>
      </p:sp>
    </p:spTree>
    <p:extLst>
      <p:ext uri="{BB962C8B-B14F-4D97-AF65-F5344CB8AC3E}">
        <p14:creationId xmlns:p14="http://schemas.microsoft.com/office/powerpoint/2010/main" val="17116185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E790437-6910-43EB-9B87-C63D86BE2E82}" type="datetimeFigureOut">
              <a:rPr lang="en-GB" smtClean="0"/>
              <a:t>02/04/2020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E2CD203-EDAA-48D6-A593-A40F6958AC92}" type="slidenum">
              <a:rPr lang="en-GB" smtClean="0"/>
              <a:t>‹#›</a:t>
            </a:fld>
            <a:endParaRPr lang="en-GB"/>
          </a:p>
        </p:txBody>
      </p:sp>
    </p:spTree>
    <p:extLst>
      <p:ext uri="{BB962C8B-B14F-4D97-AF65-F5344CB8AC3E}">
        <p14:creationId xmlns:p14="http://schemas.microsoft.com/office/powerpoint/2010/main" val="814828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E790437-6910-43EB-9B87-C63D86BE2E82}" type="datetimeFigureOut">
              <a:rPr lang="en-GB" smtClean="0"/>
              <a:t>02/04/2020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E2CD203-EDAA-48D6-A593-A40F6958AC92}" type="slidenum">
              <a:rPr lang="en-GB" smtClean="0"/>
              <a:t>‹#›</a:t>
            </a:fld>
            <a:endParaRPr lang="en-GB"/>
          </a:p>
        </p:txBody>
      </p:sp>
    </p:spTree>
    <p:extLst>
      <p:ext uri="{BB962C8B-B14F-4D97-AF65-F5344CB8AC3E}">
        <p14:creationId xmlns:p14="http://schemas.microsoft.com/office/powerpoint/2010/main" val="5035595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790437-6910-43EB-9B87-C63D86BE2E82}" type="datetimeFigureOut">
              <a:rPr lang="en-GB" smtClean="0"/>
              <a:t>02/04/2020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2CD203-EDAA-48D6-A593-A40F6958AC92}" type="slidenum">
              <a:rPr lang="en-GB" smtClean="0"/>
              <a:t>‹#›</a:t>
            </a:fld>
            <a:endParaRPr lang="en-GB"/>
          </a:p>
        </p:txBody>
      </p:sp>
    </p:spTree>
    <p:extLst>
      <p:ext uri="{BB962C8B-B14F-4D97-AF65-F5344CB8AC3E}">
        <p14:creationId xmlns:p14="http://schemas.microsoft.com/office/powerpoint/2010/main" val="21415262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b="1" dirty="0" smtClean="0">
                <a:solidFill>
                  <a:srgbClr val="FF0000"/>
                </a:solidFill>
                <a:latin typeface="Comic Sans MS" panose="030F0702030302020204" pitchFamily="66" charset="0"/>
              </a:rPr>
              <a:t>Spellings</a:t>
            </a:r>
            <a:r>
              <a:rPr lang="en-GB" dirty="0" smtClean="0">
                <a:latin typeface="Comic Sans MS" panose="030F0702030302020204" pitchFamily="66" charset="0"/>
              </a:rPr>
              <a:t/>
            </a:r>
            <a:br>
              <a:rPr lang="en-GB" dirty="0" smtClean="0">
                <a:latin typeface="Comic Sans MS" panose="030F0702030302020204" pitchFamily="66" charset="0"/>
              </a:rPr>
            </a:br>
            <a:r>
              <a:rPr lang="en-GB" sz="4400" dirty="0" smtClean="0">
                <a:latin typeface="Comic Sans MS" panose="030F0702030302020204" pitchFamily="66" charset="0"/>
              </a:rPr>
              <a:t>Mrs Jones</a:t>
            </a:r>
            <a:r>
              <a:rPr lang="en-GB" dirty="0" smtClean="0">
                <a:latin typeface="Comic Sans MS" panose="030F0702030302020204" pitchFamily="66" charset="0"/>
              </a:rPr>
              <a:t/>
            </a:r>
            <a:br>
              <a:rPr lang="en-GB" dirty="0" smtClean="0">
                <a:latin typeface="Comic Sans MS" panose="030F0702030302020204" pitchFamily="66" charset="0"/>
              </a:rPr>
            </a:br>
            <a:r>
              <a:rPr lang="en-GB" dirty="0" smtClean="0">
                <a:latin typeface="Comic Sans MS" panose="030F0702030302020204" pitchFamily="66" charset="0"/>
              </a:rPr>
              <a:t>Week Commencing 20.4.20</a:t>
            </a:r>
            <a:endParaRPr lang="en-GB" dirty="0">
              <a:latin typeface="Comic Sans MS" panose="030F0702030302020204" pitchFamily="66" charset="0"/>
            </a:endParaRPr>
          </a:p>
        </p:txBody>
      </p:sp>
      <p:sp>
        <p:nvSpPr>
          <p:cNvPr id="3" name="Subtitle 2"/>
          <p:cNvSpPr>
            <a:spLocks noGrp="1"/>
          </p:cNvSpPr>
          <p:nvPr>
            <p:ph type="subTitle" idx="1"/>
          </p:nvPr>
        </p:nvSpPr>
        <p:spPr/>
        <p:txBody>
          <a:bodyPr/>
          <a:lstStyle/>
          <a:p>
            <a:endParaRPr lang="en-GB" dirty="0" smtClean="0"/>
          </a:p>
          <a:p>
            <a:r>
              <a:rPr lang="en-GB" sz="4400" dirty="0" smtClean="0">
                <a:solidFill>
                  <a:srgbClr val="0070C0"/>
                </a:solidFill>
                <a:latin typeface="Comic Sans MS" panose="030F0702030302020204" pitchFamily="66" charset="0"/>
              </a:rPr>
              <a:t>Words ending in –</a:t>
            </a:r>
            <a:r>
              <a:rPr lang="en-GB" sz="4400" dirty="0" err="1" smtClean="0">
                <a:solidFill>
                  <a:srgbClr val="0070C0"/>
                </a:solidFill>
                <a:latin typeface="Comic Sans MS" panose="030F0702030302020204" pitchFamily="66" charset="0"/>
              </a:rPr>
              <a:t>ary</a:t>
            </a:r>
            <a:r>
              <a:rPr lang="en-GB" sz="4400" dirty="0" smtClean="0">
                <a:solidFill>
                  <a:srgbClr val="0070C0"/>
                </a:solidFill>
                <a:latin typeface="Comic Sans MS" panose="030F0702030302020204" pitchFamily="66" charset="0"/>
              </a:rPr>
              <a:t>.</a:t>
            </a:r>
            <a:endParaRPr lang="en-GB" sz="4400" dirty="0">
              <a:solidFill>
                <a:srgbClr val="0070C0"/>
              </a:solidFill>
              <a:latin typeface="Comic Sans MS" panose="030F0702030302020204" pitchFamily="66" charset="0"/>
            </a:endParaRPr>
          </a:p>
        </p:txBody>
      </p:sp>
      <p:pic>
        <p:nvPicPr>
          <p:cNvPr id="4" name="Picture 3"/>
          <p:cNvPicPr>
            <a:picLocks noChangeAspect="1"/>
          </p:cNvPicPr>
          <p:nvPr/>
        </p:nvPicPr>
        <p:blipFill>
          <a:blip r:embed="rId2"/>
          <a:stretch>
            <a:fillRect/>
          </a:stretch>
        </p:blipFill>
        <p:spPr>
          <a:xfrm>
            <a:off x="256222" y="373063"/>
            <a:ext cx="2352675" cy="1943100"/>
          </a:xfrm>
          <a:prstGeom prst="rect">
            <a:avLst/>
          </a:prstGeom>
        </p:spPr>
      </p:pic>
      <p:pic>
        <p:nvPicPr>
          <p:cNvPr id="6" name="Picture 5"/>
          <p:cNvPicPr>
            <a:picLocks noChangeAspect="1"/>
          </p:cNvPicPr>
          <p:nvPr/>
        </p:nvPicPr>
        <p:blipFill>
          <a:blip r:embed="rId3"/>
          <a:stretch>
            <a:fillRect/>
          </a:stretch>
        </p:blipFill>
        <p:spPr>
          <a:xfrm>
            <a:off x="10384472" y="128167"/>
            <a:ext cx="1280659" cy="1988391"/>
          </a:xfrm>
          <a:prstGeom prst="rect">
            <a:avLst/>
          </a:prstGeom>
        </p:spPr>
      </p:pic>
    </p:spTree>
    <p:extLst>
      <p:ext uri="{BB962C8B-B14F-4D97-AF65-F5344CB8AC3E}">
        <p14:creationId xmlns:p14="http://schemas.microsoft.com/office/powerpoint/2010/main" val="9896732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b="1" dirty="0" smtClean="0">
                <a:solidFill>
                  <a:srgbClr val="0070C0"/>
                </a:solidFill>
                <a:latin typeface="Comic Sans MS" panose="030F0702030302020204" pitchFamily="66" charset="0"/>
              </a:rPr>
              <a:t>Summer Term 1.</a:t>
            </a:r>
            <a:endParaRPr lang="en-GB" b="1" dirty="0">
              <a:solidFill>
                <a:srgbClr val="0070C0"/>
              </a:solidFill>
              <a:latin typeface="Comic Sans MS" panose="030F0702030302020204" pitchFamily="66" charset="0"/>
            </a:endParaRPr>
          </a:p>
        </p:txBody>
      </p:sp>
      <p:sp>
        <p:nvSpPr>
          <p:cNvPr id="3" name="Content Placeholder 2"/>
          <p:cNvSpPr>
            <a:spLocks noGrp="1"/>
          </p:cNvSpPr>
          <p:nvPr>
            <p:ph sz="half" idx="1"/>
          </p:nvPr>
        </p:nvSpPr>
        <p:spPr>
          <a:xfrm>
            <a:off x="838200" y="1690688"/>
            <a:ext cx="5181600" cy="4486275"/>
          </a:xfrm>
        </p:spPr>
        <p:txBody>
          <a:bodyPr>
            <a:normAutofit fontScale="85000" lnSpcReduction="10000"/>
          </a:bodyPr>
          <a:lstStyle/>
          <a:p>
            <a:r>
              <a:rPr lang="en-GB" dirty="0" smtClean="0">
                <a:latin typeface="Comic Sans MS" panose="030F0702030302020204" pitchFamily="66" charset="0"/>
              </a:rPr>
              <a:t>This half term Y3 will be sending out </a:t>
            </a:r>
            <a:r>
              <a:rPr lang="en-GB" dirty="0">
                <a:latin typeface="Comic Sans MS" panose="030F0702030302020204" pitchFamily="66" charset="0"/>
              </a:rPr>
              <a:t>a</a:t>
            </a:r>
            <a:r>
              <a:rPr lang="en-GB" dirty="0" smtClean="0">
                <a:latin typeface="Comic Sans MS" panose="030F0702030302020204" pitchFamily="66" charset="0"/>
              </a:rPr>
              <a:t> spelling list every Monday. </a:t>
            </a:r>
          </a:p>
          <a:p>
            <a:r>
              <a:rPr lang="en-GB" dirty="0" smtClean="0">
                <a:solidFill>
                  <a:srgbClr val="7030A0"/>
                </a:solidFill>
                <a:latin typeface="Comic Sans MS" panose="030F0702030302020204" pitchFamily="66" charset="0"/>
              </a:rPr>
              <a:t>There will be a few activities to help you learn them throughout the week (choose one or two). </a:t>
            </a:r>
            <a:r>
              <a:rPr lang="en-GB" dirty="0">
                <a:solidFill>
                  <a:srgbClr val="7030A0"/>
                </a:solidFill>
                <a:latin typeface="Comic Sans MS" panose="030F0702030302020204" pitchFamily="66" charset="0"/>
              </a:rPr>
              <a:t>R</a:t>
            </a:r>
            <a:r>
              <a:rPr lang="en-GB" dirty="0" smtClean="0">
                <a:solidFill>
                  <a:srgbClr val="7030A0"/>
                </a:solidFill>
                <a:latin typeface="Comic Sans MS" panose="030F0702030302020204" pitchFamily="66" charset="0"/>
              </a:rPr>
              <a:t>emember to use the alternative suggestions in your yellow spellings books too.</a:t>
            </a:r>
          </a:p>
          <a:p>
            <a:r>
              <a:rPr lang="en-GB" dirty="0">
                <a:latin typeface="Comic Sans MS" panose="030F0702030302020204" pitchFamily="66" charset="0"/>
              </a:rPr>
              <a:t>A</a:t>
            </a:r>
            <a:r>
              <a:rPr lang="en-GB" dirty="0" smtClean="0">
                <a:latin typeface="Comic Sans MS" panose="030F0702030302020204" pitchFamily="66" charset="0"/>
              </a:rPr>
              <a:t>sk mummy, daddy or older brother/sister if they could test you on them using the dictation sentences (if you wish) on Friday, just like we do in school.</a:t>
            </a:r>
            <a:endParaRPr lang="en-GB" dirty="0">
              <a:latin typeface="Comic Sans MS" panose="030F0702030302020204" pitchFamily="66" charset="0"/>
            </a:endParaRPr>
          </a:p>
        </p:txBody>
      </p:sp>
      <p:sp>
        <p:nvSpPr>
          <p:cNvPr id="4" name="Content Placeholder 3"/>
          <p:cNvSpPr>
            <a:spLocks noGrp="1"/>
          </p:cNvSpPr>
          <p:nvPr>
            <p:ph sz="half" idx="2"/>
          </p:nvPr>
        </p:nvSpPr>
        <p:spPr>
          <a:xfrm>
            <a:off x="6172200" y="1690688"/>
            <a:ext cx="5181600" cy="4351338"/>
          </a:xfrm>
        </p:spPr>
        <p:txBody>
          <a:bodyPr>
            <a:normAutofit fontScale="85000" lnSpcReduction="10000"/>
          </a:bodyPr>
          <a:lstStyle/>
          <a:p>
            <a:r>
              <a:rPr lang="en-GB" dirty="0" smtClean="0">
                <a:solidFill>
                  <a:srgbClr val="7030A0"/>
                </a:solidFill>
                <a:latin typeface="Comic Sans MS" panose="030F0702030302020204" pitchFamily="66" charset="0"/>
              </a:rPr>
              <a:t>Keep your score each week so you can see how well you are doing.</a:t>
            </a:r>
          </a:p>
          <a:p>
            <a:r>
              <a:rPr lang="en-GB" dirty="0" smtClean="0">
                <a:latin typeface="Comic Sans MS" panose="030F0702030302020204" pitchFamily="66" charset="0"/>
              </a:rPr>
              <a:t>At the end of the half term we will send the test of 30 spellings, exactly as we do at school. You will be able to see how many you managed to remember.</a:t>
            </a:r>
          </a:p>
          <a:p>
            <a:r>
              <a:rPr lang="en-GB" dirty="0" smtClean="0">
                <a:solidFill>
                  <a:srgbClr val="7030A0"/>
                </a:solidFill>
                <a:latin typeface="Comic Sans MS" panose="030F0702030302020204" pitchFamily="66" charset="0"/>
              </a:rPr>
              <a:t>If you want to, try writing a diary or a story using some of the new words from this half term too.</a:t>
            </a:r>
          </a:p>
          <a:p>
            <a:endParaRPr lang="en-GB" dirty="0"/>
          </a:p>
        </p:txBody>
      </p:sp>
      <p:pic>
        <p:nvPicPr>
          <p:cNvPr id="5" name="Picture 4"/>
          <p:cNvPicPr>
            <a:picLocks noChangeAspect="1"/>
          </p:cNvPicPr>
          <p:nvPr/>
        </p:nvPicPr>
        <p:blipFill>
          <a:blip r:embed="rId2"/>
          <a:stretch>
            <a:fillRect/>
          </a:stretch>
        </p:blipFill>
        <p:spPr>
          <a:xfrm>
            <a:off x="10303280" y="5279651"/>
            <a:ext cx="1601336" cy="1524750"/>
          </a:xfrm>
          <a:prstGeom prst="rect">
            <a:avLst/>
          </a:prstGeom>
        </p:spPr>
      </p:pic>
      <p:pic>
        <p:nvPicPr>
          <p:cNvPr id="6" name="Picture 5"/>
          <p:cNvPicPr>
            <a:picLocks noChangeAspect="1"/>
          </p:cNvPicPr>
          <p:nvPr/>
        </p:nvPicPr>
        <p:blipFill>
          <a:blip r:embed="rId3"/>
          <a:stretch>
            <a:fillRect/>
          </a:stretch>
        </p:blipFill>
        <p:spPr>
          <a:xfrm>
            <a:off x="134478" y="0"/>
            <a:ext cx="1603387" cy="1524132"/>
          </a:xfrm>
          <a:prstGeom prst="rect">
            <a:avLst/>
          </a:prstGeom>
        </p:spPr>
      </p:pic>
    </p:spTree>
    <p:extLst>
      <p:ext uri="{BB962C8B-B14F-4D97-AF65-F5344CB8AC3E}">
        <p14:creationId xmlns:p14="http://schemas.microsoft.com/office/powerpoint/2010/main" val="1401445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latin typeface="Comic Sans MS" panose="030F0702030302020204" pitchFamily="66" charset="0"/>
              </a:rPr>
              <a:t>Here are Week 1 spellings to try.</a:t>
            </a:r>
            <a:endParaRPr lang="en-GB" dirty="0">
              <a:latin typeface="Comic Sans MS" panose="030F0702030302020204" pitchFamily="66" charset="0"/>
            </a:endParaRPr>
          </a:p>
        </p:txBody>
      </p:sp>
      <p:sp>
        <p:nvSpPr>
          <p:cNvPr id="3" name="Content Placeholder 2"/>
          <p:cNvSpPr>
            <a:spLocks noGrp="1"/>
          </p:cNvSpPr>
          <p:nvPr>
            <p:ph idx="1"/>
          </p:nvPr>
        </p:nvSpPr>
        <p:spPr/>
        <p:txBody>
          <a:bodyPr/>
          <a:lstStyle/>
          <a:p>
            <a:r>
              <a:rPr lang="en-GB" dirty="0" smtClean="0">
                <a:latin typeface="Comic Sans MS" panose="030F0702030302020204" pitchFamily="66" charset="0"/>
                <a:ea typeface="Calibri" panose="020F0502020204030204" pitchFamily="34" charset="0"/>
                <a:cs typeface="Times New Roman" panose="02020603050405020304" pitchFamily="18" charset="0"/>
              </a:rPr>
              <a:t>Week 1 - Words ending in –</a:t>
            </a:r>
            <a:r>
              <a:rPr lang="en-GB" dirty="0" err="1" smtClean="0">
                <a:latin typeface="Comic Sans MS" panose="030F0702030302020204" pitchFamily="66" charset="0"/>
                <a:ea typeface="Calibri" panose="020F0502020204030204" pitchFamily="34" charset="0"/>
                <a:cs typeface="Times New Roman" panose="02020603050405020304" pitchFamily="18" charset="0"/>
              </a:rPr>
              <a:t>ary</a:t>
            </a:r>
            <a:endParaRPr lang="en-GB" sz="2000" dirty="0" smtClean="0">
              <a:effectLst/>
              <a:latin typeface="Comic Sans MS" panose="030F0702030302020204" pitchFamily="66" charset="0"/>
              <a:ea typeface="Calibri" panose="020F0502020204030204" pitchFamily="34" charset="0"/>
              <a:cs typeface="Times New Roman" panose="02020603050405020304" pitchFamily="18" charset="0"/>
            </a:endParaRPr>
          </a:p>
          <a:p>
            <a:endParaRPr lang="en-GB" dirty="0"/>
          </a:p>
        </p:txBody>
      </p:sp>
      <p:graphicFrame>
        <p:nvGraphicFramePr>
          <p:cNvPr id="5" name="Table 4"/>
          <p:cNvGraphicFramePr>
            <a:graphicFrameLocks noGrp="1"/>
          </p:cNvGraphicFramePr>
          <p:nvPr>
            <p:extLst>
              <p:ext uri="{D42A27DB-BD31-4B8C-83A1-F6EECF244321}">
                <p14:modId xmlns:p14="http://schemas.microsoft.com/office/powerpoint/2010/main" val="1179163270"/>
              </p:ext>
            </p:extLst>
          </p:nvPr>
        </p:nvGraphicFramePr>
        <p:xfrm>
          <a:off x="4749981" y="2629943"/>
          <a:ext cx="2692037" cy="3681957"/>
        </p:xfrm>
        <a:graphic>
          <a:graphicData uri="http://schemas.openxmlformats.org/drawingml/2006/table">
            <a:tbl>
              <a:tblPr>
                <a:tableStyleId>{5C22544A-7EE6-4342-B048-85BDC9FD1C3A}</a:tableStyleId>
              </a:tblPr>
              <a:tblGrid>
                <a:gridCol w="2692037">
                  <a:extLst>
                    <a:ext uri="{9D8B030D-6E8A-4147-A177-3AD203B41FA5}">
                      <a16:colId xmlns:a16="http://schemas.microsoft.com/office/drawing/2014/main" val="2199622452"/>
                    </a:ext>
                  </a:extLst>
                </a:gridCol>
              </a:tblGrid>
              <a:tr h="3681957">
                <a:tc>
                  <a:txBody>
                    <a:bodyPr/>
                    <a:lstStyle/>
                    <a:p>
                      <a:pPr marL="457200" indent="-457200" algn="l">
                        <a:lnSpc>
                          <a:spcPts val="2000"/>
                        </a:lnSpc>
                        <a:spcAft>
                          <a:spcPts val="800"/>
                        </a:spcAft>
                        <a:buAutoNum type="arabicPeriod"/>
                      </a:pPr>
                      <a:r>
                        <a:rPr lang="en-GB" sz="2800" dirty="0" smtClean="0">
                          <a:effectLst/>
                          <a:latin typeface="Comic Sans MS" panose="030F0702030302020204" pitchFamily="66" charset="0"/>
                        </a:rPr>
                        <a:t>Library</a:t>
                      </a:r>
                    </a:p>
                    <a:p>
                      <a:pPr algn="l">
                        <a:lnSpc>
                          <a:spcPts val="2000"/>
                        </a:lnSpc>
                        <a:spcAft>
                          <a:spcPts val="800"/>
                        </a:spcAft>
                      </a:pPr>
                      <a:r>
                        <a:rPr lang="en-GB" sz="2800" dirty="0" smtClean="0">
                          <a:effectLst/>
                          <a:latin typeface="Comic Sans MS" panose="030F0702030302020204" pitchFamily="66" charset="0"/>
                        </a:rPr>
                        <a:t>2. February</a:t>
                      </a:r>
                    </a:p>
                    <a:p>
                      <a:pPr algn="l">
                        <a:lnSpc>
                          <a:spcPts val="2000"/>
                        </a:lnSpc>
                        <a:spcAft>
                          <a:spcPts val="800"/>
                        </a:spcAft>
                      </a:pPr>
                      <a:r>
                        <a:rPr lang="en-GB" sz="2800" dirty="0" smtClean="0">
                          <a:effectLst/>
                          <a:latin typeface="Comic Sans MS" panose="030F0702030302020204" pitchFamily="66" charset="0"/>
                        </a:rPr>
                        <a:t>3. dictionary</a:t>
                      </a:r>
                    </a:p>
                    <a:p>
                      <a:pPr algn="l">
                        <a:lnSpc>
                          <a:spcPts val="2000"/>
                        </a:lnSpc>
                        <a:spcAft>
                          <a:spcPts val="800"/>
                        </a:spcAft>
                      </a:pPr>
                      <a:r>
                        <a:rPr lang="en-GB" sz="2800" dirty="0" smtClean="0">
                          <a:effectLst/>
                          <a:latin typeface="Comic Sans MS" panose="030F0702030302020204" pitchFamily="66" charset="0"/>
                        </a:rPr>
                        <a:t>4. boundary</a:t>
                      </a:r>
                    </a:p>
                    <a:p>
                      <a:pPr algn="l">
                        <a:lnSpc>
                          <a:spcPts val="2000"/>
                        </a:lnSpc>
                        <a:spcAft>
                          <a:spcPts val="800"/>
                        </a:spcAft>
                      </a:pPr>
                      <a:r>
                        <a:rPr lang="en-GB" sz="2800" dirty="0" smtClean="0">
                          <a:effectLst/>
                          <a:latin typeface="Comic Sans MS" panose="030F0702030302020204" pitchFamily="66" charset="0"/>
                        </a:rPr>
                        <a:t>5. salary</a:t>
                      </a:r>
                    </a:p>
                    <a:p>
                      <a:pPr algn="l">
                        <a:lnSpc>
                          <a:spcPts val="2000"/>
                        </a:lnSpc>
                        <a:spcAft>
                          <a:spcPts val="800"/>
                        </a:spcAft>
                      </a:pPr>
                      <a:r>
                        <a:rPr lang="en-GB" sz="2800" dirty="0" smtClean="0">
                          <a:effectLst/>
                          <a:latin typeface="Comic Sans MS" panose="030F0702030302020204" pitchFamily="66" charset="0"/>
                        </a:rPr>
                        <a:t>6. summary</a:t>
                      </a:r>
                    </a:p>
                    <a:p>
                      <a:pPr algn="l">
                        <a:lnSpc>
                          <a:spcPts val="2000"/>
                        </a:lnSpc>
                        <a:spcAft>
                          <a:spcPts val="800"/>
                        </a:spcAft>
                      </a:pPr>
                      <a:r>
                        <a:rPr lang="en-GB" sz="2800" dirty="0" smtClean="0">
                          <a:effectLst/>
                          <a:latin typeface="Comic Sans MS" panose="030F0702030302020204" pitchFamily="66" charset="0"/>
                        </a:rPr>
                        <a:t>7. primary</a:t>
                      </a:r>
                    </a:p>
                    <a:p>
                      <a:pPr algn="l">
                        <a:lnSpc>
                          <a:spcPts val="2000"/>
                        </a:lnSpc>
                        <a:spcAft>
                          <a:spcPts val="800"/>
                        </a:spcAft>
                      </a:pPr>
                      <a:r>
                        <a:rPr lang="en-GB" sz="2800" dirty="0" smtClean="0">
                          <a:effectLst/>
                          <a:latin typeface="Comic Sans MS" panose="030F0702030302020204" pitchFamily="66" charset="0"/>
                        </a:rPr>
                        <a:t>8. secondary</a:t>
                      </a:r>
                    </a:p>
                    <a:p>
                      <a:pPr algn="l">
                        <a:lnSpc>
                          <a:spcPts val="2000"/>
                        </a:lnSpc>
                        <a:spcAft>
                          <a:spcPts val="800"/>
                        </a:spcAft>
                      </a:pPr>
                      <a:r>
                        <a:rPr lang="en-GB" sz="2800" dirty="0" smtClean="0">
                          <a:effectLst/>
                          <a:latin typeface="Comic Sans MS" panose="030F0702030302020204" pitchFamily="66" charset="0"/>
                        </a:rPr>
                        <a:t>9. ordinary</a:t>
                      </a:r>
                    </a:p>
                    <a:p>
                      <a:pPr algn="l">
                        <a:lnSpc>
                          <a:spcPts val="2000"/>
                        </a:lnSpc>
                        <a:spcAft>
                          <a:spcPts val="800"/>
                        </a:spcAft>
                      </a:pPr>
                      <a:r>
                        <a:rPr lang="en-GB" sz="2800" dirty="0" smtClean="0">
                          <a:effectLst/>
                          <a:latin typeface="Comic Sans MS" panose="030F0702030302020204" pitchFamily="66" charset="0"/>
                          <a:ea typeface="Calibri" panose="020F0502020204030204" pitchFamily="34" charset="0"/>
                          <a:cs typeface="Times New Roman" panose="02020603050405020304" pitchFamily="18" charset="0"/>
                        </a:rPr>
                        <a:t>10. necessary</a:t>
                      </a:r>
                      <a:endParaRPr lang="en-GB" sz="2800" dirty="0">
                        <a:effectLst/>
                        <a:latin typeface="Comic Sans MS" panose="030F0702030302020204" pitchFamily="66"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4230299516"/>
                  </a:ext>
                </a:extLst>
              </a:tr>
            </a:tbl>
          </a:graphicData>
        </a:graphic>
      </p:graphicFrame>
      <p:pic>
        <p:nvPicPr>
          <p:cNvPr id="7" name="Picture 6"/>
          <p:cNvPicPr>
            <a:picLocks noChangeAspect="1"/>
          </p:cNvPicPr>
          <p:nvPr/>
        </p:nvPicPr>
        <p:blipFill>
          <a:blip r:embed="rId2"/>
          <a:stretch>
            <a:fillRect/>
          </a:stretch>
        </p:blipFill>
        <p:spPr>
          <a:xfrm>
            <a:off x="429713" y="4546667"/>
            <a:ext cx="2266950" cy="2019300"/>
          </a:xfrm>
          <a:prstGeom prst="rect">
            <a:avLst/>
          </a:prstGeom>
        </p:spPr>
      </p:pic>
      <p:pic>
        <p:nvPicPr>
          <p:cNvPr id="8" name="Picture 7"/>
          <p:cNvPicPr>
            <a:picLocks noChangeAspect="1"/>
          </p:cNvPicPr>
          <p:nvPr/>
        </p:nvPicPr>
        <p:blipFill>
          <a:blip r:embed="rId3"/>
          <a:stretch>
            <a:fillRect/>
          </a:stretch>
        </p:blipFill>
        <p:spPr>
          <a:xfrm>
            <a:off x="9666787" y="1690688"/>
            <a:ext cx="2095500" cy="2181225"/>
          </a:xfrm>
          <a:prstGeom prst="rect">
            <a:avLst/>
          </a:prstGeom>
        </p:spPr>
      </p:pic>
      <p:sp>
        <p:nvSpPr>
          <p:cNvPr id="4" name="TextBox 3"/>
          <p:cNvSpPr txBox="1"/>
          <p:nvPr/>
        </p:nvSpPr>
        <p:spPr>
          <a:xfrm>
            <a:off x="9013371" y="4546667"/>
            <a:ext cx="2340429" cy="1754326"/>
          </a:xfrm>
          <a:prstGeom prst="rect">
            <a:avLst/>
          </a:prstGeom>
          <a:solidFill>
            <a:srgbClr val="FFFF00"/>
          </a:solidFill>
          <a:ln>
            <a:solidFill>
              <a:srgbClr val="FF0000"/>
            </a:solidFill>
          </a:ln>
        </p:spPr>
        <p:txBody>
          <a:bodyPr wrap="square" rtlCol="0">
            <a:spAutoFit/>
          </a:bodyPr>
          <a:lstStyle/>
          <a:p>
            <a:pPr algn="ctr"/>
            <a:r>
              <a:rPr lang="en-GB" b="1" dirty="0" smtClean="0">
                <a:latin typeface="Comic Sans MS" panose="030F0702030302020204" pitchFamily="66" charset="0"/>
              </a:rPr>
              <a:t>Top tips:</a:t>
            </a:r>
          </a:p>
          <a:p>
            <a:pPr marL="285750" indent="-285750">
              <a:buFont typeface="Arial" panose="020B0604020202020204" pitchFamily="34" charset="0"/>
              <a:buChar char="•"/>
            </a:pPr>
            <a:r>
              <a:rPr lang="en-GB" dirty="0" smtClean="0">
                <a:latin typeface="Comic Sans MS" panose="030F0702030302020204" pitchFamily="66" charset="0"/>
              </a:rPr>
              <a:t>They all end –</a:t>
            </a:r>
            <a:r>
              <a:rPr lang="en-GB" dirty="0" err="1" smtClean="0">
                <a:latin typeface="Comic Sans MS" panose="030F0702030302020204" pitchFamily="66" charset="0"/>
              </a:rPr>
              <a:t>ary</a:t>
            </a:r>
            <a:r>
              <a:rPr lang="en-GB" dirty="0" smtClean="0">
                <a:latin typeface="Comic Sans MS" panose="030F0702030302020204" pitchFamily="66" charset="0"/>
              </a:rPr>
              <a:t>!</a:t>
            </a:r>
          </a:p>
          <a:p>
            <a:pPr marL="285750" indent="-285750">
              <a:buFont typeface="Arial" panose="020B0604020202020204" pitchFamily="34" charset="0"/>
              <a:buChar char="•"/>
            </a:pPr>
            <a:endParaRPr lang="en-GB" dirty="0" smtClean="0">
              <a:latin typeface="Comic Sans MS" panose="030F0702030302020204" pitchFamily="66" charset="0"/>
            </a:endParaRPr>
          </a:p>
          <a:p>
            <a:pPr marL="285750" indent="-285750">
              <a:buFont typeface="Arial" panose="020B0604020202020204" pitchFamily="34" charset="0"/>
              <a:buChar char="•"/>
            </a:pPr>
            <a:r>
              <a:rPr lang="en-GB" dirty="0" smtClean="0">
                <a:latin typeface="Comic Sans MS" panose="030F0702030302020204" pitchFamily="66" charset="0"/>
              </a:rPr>
              <a:t>Break down the word to hear each syllable.</a:t>
            </a:r>
            <a:endParaRPr lang="en-GB" dirty="0">
              <a:latin typeface="Comic Sans MS" panose="030F0702030302020204" pitchFamily="66" charset="0"/>
            </a:endParaRPr>
          </a:p>
        </p:txBody>
      </p:sp>
    </p:spTree>
    <p:extLst>
      <p:ext uri="{BB962C8B-B14F-4D97-AF65-F5344CB8AC3E}">
        <p14:creationId xmlns:p14="http://schemas.microsoft.com/office/powerpoint/2010/main" val="37920943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smtClean="0">
                <a:solidFill>
                  <a:srgbClr val="0070C0"/>
                </a:solidFill>
                <a:latin typeface="Comic Sans MS" panose="030F0702030302020204" pitchFamily="66" charset="0"/>
              </a:rPr>
              <a:t>You could use the sheets to help you learn them.</a:t>
            </a:r>
            <a:endParaRPr lang="en-GB" dirty="0">
              <a:solidFill>
                <a:srgbClr val="0070C0"/>
              </a:solidFill>
              <a:latin typeface="Comic Sans MS" panose="030F0702030302020204" pitchFamily="66" charset="0"/>
            </a:endParaRPr>
          </a:p>
        </p:txBody>
      </p:sp>
      <p:sp>
        <p:nvSpPr>
          <p:cNvPr id="3" name="Content Placeholder 2"/>
          <p:cNvSpPr>
            <a:spLocks noGrp="1"/>
          </p:cNvSpPr>
          <p:nvPr>
            <p:ph idx="1"/>
          </p:nvPr>
        </p:nvSpPr>
        <p:spPr/>
        <p:txBody>
          <a:bodyPr>
            <a:normAutofit/>
          </a:bodyPr>
          <a:lstStyle/>
          <a:p>
            <a:endParaRPr lang="en-GB" sz="3200" dirty="0" smtClean="0">
              <a:latin typeface="Comic Sans MS" panose="030F0702030302020204" pitchFamily="66" charset="0"/>
            </a:endParaRPr>
          </a:p>
          <a:p>
            <a:r>
              <a:rPr lang="en-GB" sz="3200" dirty="0" smtClean="0">
                <a:latin typeface="Comic Sans MS" panose="030F0702030302020204" pitchFamily="66" charset="0"/>
              </a:rPr>
              <a:t>The dictation sentences for Friday are on the next slide ready for your grown up to test how you have got on at the end of the week.</a:t>
            </a:r>
          </a:p>
          <a:p>
            <a:endParaRPr lang="en-GB" sz="3200" dirty="0">
              <a:latin typeface="Comic Sans MS" panose="030F0702030302020204" pitchFamily="66" charset="0"/>
            </a:endParaRPr>
          </a:p>
          <a:p>
            <a:r>
              <a:rPr lang="en-GB" sz="3200" dirty="0" smtClean="0">
                <a:solidFill>
                  <a:srgbClr val="7030A0"/>
                </a:solidFill>
                <a:latin typeface="Comic Sans MS" panose="030F0702030302020204" pitchFamily="66" charset="0"/>
              </a:rPr>
              <a:t>Remember these spellings will help you to bring your work to life so try and use them in your writing if you can.</a:t>
            </a:r>
            <a:endParaRPr lang="en-GB" sz="3200" dirty="0">
              <a:solidFill>
                <a:srgbClr val="7030A0"/>
              </a:solidFill>
              <a:latin typeface="Comic Sans MS" panose="030F0702030302020204" pitchFamily="66" charset="0"/>
            </a:endParaRPr>
          </a:p>
        </p:txBody>
      </p:sp>
      <p:pic>
        <p:nvPicPr>
          <p:cNvPr id="5" name="Picture 4"/>
          <p:cNvPicPr>
            <a:picLocks noChangeAspect="1"/>
          </p:cNvPicPr>
          <p:nvPr/>
        </p:nvPicPr>
        <p:blipFill>
          <a:blip r:embed="rId2"/>
          <a:stretch>
            <a:fillRect/>
          </a:stretch>
        </p:blipFill>
        <p:spPr>
          <a:xfrm>
            <a:off x="10409305" y="5342709"/>
            <a:ext cx="1782695" cy="1515291"/>
          </a:xfrm>
          <a:prstGeom prst="rect">
            <a:avLst/>
          </a:prstGeom>
        </p:spPr>
      </p:pic>
    </p:spTree>
    <p:extLst>
      <p:ext uri="{BB962C8B-B14F-4D97-AF65-F5344CB8AC3E}">
        <p14:creationId xmlns:p14="http://schemas.microsoft.com/office/powerpoint/2010/main" val="16396131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649168" y="2018914"/>
            <a:ext cx="8374499" cy="4525577"/>
          </a:xfrm>
          <a:prstGeom prst="rect">
            <a:avLst/>
          </a:prstGeom>
        </p:spPr>
      </p:pic>
      <p:pic>
        <p:nvPicPr>
          <p:cNvPr id="3" name="Picture 2"/>
          <p:cNvPicPr>
            <a:picLocks noChangeAspect="1"/>
          </p:cNvPicPr>
          <p:nvPr/>
        </p:nvPicPr>
        <p:blipFill>
          <a:blip r:embed="rId3"/>
          <a:stretch>
            <a:fillRect/>
          </a:stretch>
        </p:blipFill>
        <p:spPr>
          <a:xfrm>
            <a:off x="6266161" y="1055663"/>
            <a:ext cx="2394514" cy="963251"/>
          </a:xfrm>
          <a:prstGeom prst="rect">
            <a:avLst/>
          </a:prstGeom>
        </p:spPr>
      </p:pic>
      <p:sp>
        <p:nvSpPr>
          <p:cNvPr id="4" name="TextBox 3"/>
          <p:cNvSpPr txBox="1"/>
          <p:nvPr/>
        </p:nvSpPr>
        <p:spPr>
          <a:xfrm>
            <a:off x="169817" y="201335"/>
            <a:ext cx="3814354" cy="3693319"/>
          </a:xfrm>
          <a:prstGeom prst="rect">
            <a:avLst/>
          </a:prstGeom>
          <a:solidFill>
            <a:srgbClr val="00B0F0"/>
          </a:solidFill>
          <a:ln>
            <a:solidFill>
              <a:srgbClr val="FF0000"/>
            </a:solidFill>
          </a:ln>
        </p:spPr>
        <p:txBody>
          <a:bodyPr wrap="square" rtlCol="0">
            <a:spAutoFit/>
          </a:bodyPr>
          <a:lstStyle/>
          <a:p>
            <a:r>
              <a:rPr lang="en-GB" dirty="0" smtClean="0">
                <a:latin typeface="Comic Sans MS" panose="030F0702030302020204" pitchFamily="66" charset="0"/>
              </a:rPr>
              <a:t>Dictation sentences for Friday</a:t>
            </a:r>
          </a:p>
          <a:p>
            <a:endParaRPr lang="en-GB" dirty="0" smtClean="0">
              <a:latin typeface="Comic Sans MS" panose="030F0702030302020204" pitchFamily="66" charset="0"/>
            </a:endParaRPr>
          </a:p>
          <a:p>
            <a:r>
              <a:rPr lang="en-GB" dirty="0" smtClean="0">
                <a:solidFill>
                  <a:srgbClr val="7030A0"/>
                </a:solidFill>
                <a:latin typeface="Comic Sans MS" panose="030F0702030302020204" pitchFamily="66" charset="0"/>
              </a:rPr>
              <a:t>At school we say the word in bold, then say the </a:t>
            </a:r>
            <a:r>
              <a:rPr lang="en-GB" dirty="0" smtClean="0">
                <a:solidFill>
                  <a:srgbClr val="7030A0"/>
                </a:solidFill>
                <a:latin typeface="Comic Sans MS" panose="030F0702030302020204" pitchFamily="66" charset="0"/>
              </a:rPr>
              <a:t>sentence, </a:t>
            </a:r>
            <a:r>
              <a:rPr lang="en-GB" dirty="0" smtClean="0">
                <a:solidFill>
                  <a:srgbClr val="7030A0"/>
                </a:solidFill>
                <a:latin typeface="Comic Sans MS" panose="030F0702030302020204" pitchFamily="66" charset="0"/>
              </a:rPr>
              <a:t>then repeat the word in bold.</a:t>
            </a:r>
          </a:p>
          <a:p>
            <a:endParaRPr lang="en-GB" dirty="0" smtClean="0">
              <a:latin typeface="Comic Sans MS" panose="030F0702030302020204" pitchFamily="66" charset="0"/>
            </a:endParaRPr>
          </a:p>
          <a:p>
            <a:r>
              <a:rPr lang="en-GB" dirty="0" smtClean="0">
                <a:latin typeface="Comic Sans MS" panose="030F0702030302020204" pitchFamily="66" charset="0"/>
              </a:rPr>
              <a:t>Feel free to have a go if you want to do it just like we do in school or just do what works for you.</a:t>
            </a:r>
          </a:p>
          <a:p>
            <a:endParaRPr lang="en-GB" dirty="0" smtClean="0">
              <a:latin typeface="Comic Sans MS" panose="030F0702030302020204" pitchFamily="66" charset="0"/>
            </a:endParaRPr>
          </a:p>
          <a:p>
            <a:r>
              <a:rPr lang="en-GB" dirty="0" smtClean="0">
                <a:solidFill>
                  <a:srgbClr val="7030A0"/>
                </a:solidFill>
                <a:latin typeface="Comic Sans MS" panose="030F0702030302020204" pitchFamily="66" charset="0"/>
              </a:rPr>
              <a:t>The important thing is the children are having a go at learning their spellings.</a:t>
            </a:r>
            <a:endParaRPr lang="en-GB" dirty="0">
              <a:solidFill>
                <a:srgbClr val="7030A0"/>
              </a:solidFill>
              <a:latin typeface="Comic Sans MS" panose="030F0702030302020204" pitchFamily="66" charset="0"/>
            </a:endParaRPr>
          </a:p>
        </p:txBody>
      </p:sp>
      <p:pic>
        <p:nvPicPr>
          <p:cNvPr id="6" name="Picture 5"/>
          <p:cNvPicPr>
            <a:picLocks noChangeAspect="1"/>
          </p:cNvPicPr>
          <p:nvPr/>
        </p:nvPicPr>
        <p:blipFill>
          <a:blip r:embed="rId4"/>
          <a:stretch>
            <a:fillRect/>
          </a:stretch>
        </p:blipFill>
        <p:spPr>
          <a:xfrm>
            <a:off x="903106" y="4281702"/>
            <a:ext cx="2600325" cy="1762125"/>
          </a:xfrm>
          <a:prstGeom prst="rect">
            <a:avLst/>
          </a:prstGeom>
        </p:spPr>
      </p:pic>
      <p:pic>
        <p:nvPicPr>
          <p:cNvPr id="7" name="Picture 6"/>
          <p:cNvPicPr>
            <a:picLocks noChangeAspect="1"/>
          </p:cNvPicPr>
          <p:nvPr/>
        </p:nvPicPr>
        <p:blipFill>
          <a:blip r:embed="rId5"/>
          <a:stretch>
            <a:fillRect/>
          </a:stretch>
        </p:blipFill>
        <p:spPr>
          <a:xfrm>
            <a:off x="9953897" y="170815"/>
            <a:ext cx="1873615" cy="1873615"/>
          </a:xfrm>
          <a:prstGeom prst="rect">
            <a:avLst/>
          </a:prstGeom>
        </p:spPr>
      </p:pic>
    </p:spTree>
    <p:extLst>
      <p:ext uri="{BB962C8B-B14F-4D97-AF65-F5344CB8AC3E}">
        <p14:creationId xmlns:p14="http://schemas.microsoft.com/office/powerpoint/2010/main" val="187121816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TotalTime>
  <Words>365</Words>
  <Application>Microsoft Office PowerPoint</Application>
  <PresentationFormat>Widescreen</PresentationFormat>
  <Paragraphs>38</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Calibri</vt:lpstr>
      <vt:lpstr>Calibri Light</vt:lpstr>
      <vt:lpstr>Comic Sans MS</vt:lpstr>
      <vt:lpstr>Times New Roman</vt:lpstr>
      <vt:lpstr>Office Theme</vt:lpstr>
      <vt:lpstr>Spellings Mrs Jones Week Commencing 20.4.20</vt:lpstr>
      <vt:lpstr>Summer Term 1.</vt:lpstr>
      <vt:lpstr>Here are Week 1 spellings to try.</vt:lpstr>
      <vt:lpstr>You could use the sheets to help you learn them.</vt:lpstr>
      <vt:lpstr>PowerPoint Presentation</vt:lpstr>
    </vt:vector>
  </TitlesOfParts>
  <Company>Thomas Russell Junior School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Spellings Mrs Jones Week Commencing 20.4.20</dc:title>
  <dc:creator>KJones</dc:creator>
  <cp:lastModifiedBy>KJones</cp:lastModifiedBy>
  <cp:revision>7</cp:revision>
  <dcterms:created xsi:type="dcterms:W3CDTF">2020-04-02T11:46:10Z</dcterms:created>
  <dcterms:modified xsi:type="dcterms:W3CDTF">2020-04-02T13:23:05Z</dcterms:modified>
</cp:coreProperties>
</file>