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94" r:id="rId21"/>
    <p:sldId id="288" r:id="rId22"/>
    <p:sldId id="278" r:id="rId23"/>
    <p:sldId id="293" r:id="rId24"/>
    <p:sldId id="281" r:id="rId25"/>
    <p:sldId id="277" r:id="rId26"/>
    <p:sldId id="280" r:id="rId27"/>
    <p:sldId id="285" r:id="rId28"/>
    <p:sldId id="287" r:id="rId29"/>
    <p:sldId id="291" r:id="rId30"/>
    <p:sldId id="292" r:id="rId31"/>
    <p:sldId id="28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996A6-0EBA-4166-A538-6475E4ED9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93E1D2-05F2-491F-97FC-895D7E585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85DE7-8467-44B1-B437-8E927FAD6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9F6FD-19DD-4640-BFB9-91999778C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19740-345F-4D8C-BE3A-600D375D9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7256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FC464-2BD6-4B3F-AB09-03650972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C00EF9-77D2-4786-A1E8-06AC89CC02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9F76B-B1DE-42C1-9160-EEBEC619A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82B97-F2C3-4E41-9544-7317AC248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6F213-B799-4EED-984F-7698F803E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0054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6EE9EF-8E2E-464B-8234-802906212C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2FC11D-7FB7-471E-8DCE-7B9AC86D9D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37A15-4D52-4662-A16E-FBDF8410E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1F51F1-7F0A-4EF7-94F1-6A82A90DB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67739-F48C-48DF-9120-5228BC1A7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382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03887-5A4C-4B17-9B26-E16E6E6FF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F173B-F884-4DD7-AC34-215AE2B36E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0CC74-4D45-4138-84EA-799BDDAF0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70B9F-5545-4130-9B54-263A43B62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235FD-D356-4B47-AFB1-D4745370A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018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B4114-4745-4C21-A246-63F7DFE42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2065D3-7B62-4A88-A473-FE31E3123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3E50F-13BF-424C-B594-9E1DA7BDF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7B24B-96EE-4DB2-B343-0FCAEEB2E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1D4B52-9D98-4917-A7E6-F8D0D635C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7578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72C2F-0DAC-441A-9371-515C4B08C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451F4-D429-4F69-BDFB-19D02D84F2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90895-9EAC-4141-8CB7-2A80A9036A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CBFC63-1F67-4262-8EBB-10609A206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CDE571-03EF-4FD8-BEE4-B19C1D834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417BFC-9A99-404F-8800-00EED2842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1209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8EF82-B592-4B50-86E0-621211787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08029-7AA0-487E-B841-ACF53E1B5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0BA452-6D5C-46EA-B432-D196E9425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464046-F3DB-4E94-B552-0D114BFDBE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90C8BB-D1E7-4A04-91DE-7F8C18F552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4A0154-378D-49CB-9C5B-6103B0F24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4ADAD2-486D-435E-A273-53AFB1C61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4D4870-7F36-4733-835F-13FD114EB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3928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9BC39-FC11-4001-B739-E72082518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DDA8CB-948E-4590-82A7-AE5245D4F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81EB64-9366-42C5-AF4F-65C72AC38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4D625D-B4E2-40BB-AE28-864065E7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0084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654EE4-3F90-4418-A8AE-7DD14EDA4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B8638F-7BFB-4C16-B8BF-1216C71EE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A464D3-0C83-4724-A5C4-88C8B44BC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2349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25178-9502-4E65-96A0-960B1DCA2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0A7AE-6250-4CB5-8053-206E6F4D9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DF8AD7-8B27-41A4-96E2-88ED9EB40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CFB62B-809D-4CF8-956A-7E1110C6F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7782A-324B-4D0C-B7AE-2DB2F75C7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FB0676-F7D2-45A5-B940-C69289B44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269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7A21D-D306-4A06-A820-FBC2D4D7D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38FC8F-C16C-4706-B9FA-F712808E2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8B5B9F-A55B-4EEC-8FA4-DA3E9C4C50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7027C-89E7-4D84-A583-991BE7C76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2F6D74-888F-42B5-95B3-29EBF8D9E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7F8DA8-3DC8-4B5F-A9B7-D79E40FA3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7949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E32715-DBC8-40A1-8359-F56DE1A71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7FCF0A-4CCA-44E3-BF22-6F830B7101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402BF2-6BD7-42E7-950D-A055B1757C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47558-A5DE-4CF0-A610-36D256BCE585}" type="datetimeFigureOut">
              <a:rPr lang="en-GB" smtClean="0"/>
              <a:t>13/06/2020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B2191-F8B9-43A4-BB25-A64C9CCE5E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BAB30A-0CEB-47EB-B1BC-C223E7F8A4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55A09-BEDD-4D2F-B528-1BB5D0E3D24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0228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5072C5-1BA0-41BE-8BD1-0E4E702EBC1B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CEB51F-7CB3-49C7-B0BE-68B123E35C0A}"/>
              </a:ext>
            </a:extLst>
          </p:cNvPr>
          <p:cNvSpPr txBox="1"/>
          <p:nvPr/>
        </p:nvSpPr>
        <p:spPr>
          <a:xfrm>
            <a:off x="815926" y="1378634"/>
            <a:ext cx="1448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54209F-7B97-439E-81C3-AA1779C99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500" y="1378634"/>
            <a:ext cx="6495238" cy="5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16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0D72A4-C483-4015-BE73-3CF45EE7C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021" y="1106040"/>
            <a:ext cx="8161905" cy="4990476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D465F1B-F3A7-4B3B-B81F-721F3153080C}"/>
              </a:ext>
            </a:extLst>
          </p:cNvPr>
          <p:cNvCxnSpPr/>
          <p:nvPr/>
        </p:nvCxnSpPr>
        <p:spPr>
          <a:xfrm flipH="1" flipV="1">
            <a:off x="2584174" y="3882887"/>
            <a:ext cx="5565913" cy="6891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A14BE4B-23F5-43C3-8201-0FAA057A8C07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4139259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643665-B0AA-4091-AE1F-5FC8BF53B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166" y="954107"/>
            <a:ext cx="8161905" cy="5390476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6BF0DA2-67EE-4643-8A93-8688C69B639B}"/>
              </a:ext>
            </a:extLst>
          </p:cNvPr>
          <p:cNvCxnSpPr>
            <a:cxnSpLocks/>
          </p:cNvCxnSpPr>
          <p:nvPr/>
        </p:nvCxnSpPr>
        <p:spPr>
          <a:xfrm flipH="1">
            <a:off x="6718853" y="5049078"/>
            <a:ext cx="1802295" cy="914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229BE4F-56C8-4899-9BC3-937AB7EB8F20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29266345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7B0CC8-F726-493F-80B2-A10CC8A1F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62" y="1417933"/>
            <a:ext cx="7327736" cy="45659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F2FC84-7168-4094-9702-0F17E5D96FEF}"/>
              </a:ext>
            </a:extLst>
          </p:cNvPr>
          <p:cNvSpPr txBox="1"/>
          <p:nvPr/>
        </p:nvSpPr>
        <p:spPr>
          <a:xfrm>
            <a:off x="7803371" y="954107"/>
            <a:ext cx="424285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To find the answer to this question, we need to find 30 minutes on the x axis and then follow this up until we meet the line.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Once we meet the line, we then follow this point across to the y-axis.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This is shown with the red dashed line. 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Reading off the y-axis we can see that they travelled 1500m after 30 minutes.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BAE02A-3F1A-4435-B0F5-1E1AC9E5EE40}"/>
              </a:ext>
            </a:extLst>
          </p:cNvPr>
          <p:cNvCxnSpPr/>
          <p:nvPr/>
        </p:nvCxnSpPr>
        <p:spPr>
          <a:xfrm flipV="1">
            <a:off x="3396888" y="3604591"/>
            <a:ext cx="0" cy="1696279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F340FBA-102F-4B44-83E1-E87BC7430700}"/>
              </a:ext>
            </a:extLst>
          </p:cNvPr>
          <p:cNvCxnSpPr>
            <a:cxnSpLocks/>
          </p:cNvCxnSpPr>
          <p:nvPr/>
        </p:nvCxnSpPr>
        <p:spPr>
          <a:xfrm>
            <a:off x="1475323" y="3604591"/>
            <a:ext cx="1921565" cy="1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66B51BD-08BB-4C71-80A8-273E5DAA8583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1050128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2FCB6B-D66C-45D2-AB9E-E64523ED9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59" y="1253110"/>
            <a:ext cx="7547638" cy="47029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F2FC84-7168-4094-9702-0F17E5D96FEF}"/>
              </a:ext>
            </a:extLst>
          </p:cNvPr>
          <p:cNvSpPr txBox="1"/>
          <p:nvPr/>
        </p:nvSpPr>
        <p:spPr>
          <a:xfrm>
            <a:off x="7803371" y="954107"/>
            <a:ext cx="424285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To find the answer to this question, we need to find 2000 metres on the y- axis and then follow this across until we meet the line.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Once we meet the line, we then follow this point down to the x-axis.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This is shown with the red dashed line. 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Reading off the y-axis we can see that it took 45 minutes to travel 2000 metres.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BAE02A-3F1A-4435-B0F5-1E1AC9E5EE40}"/>
              </a:ext>
            </a:extLst>
          </p:cNvPr>
          <p:cNvCxnSpPr>
            <a:cxnSpLocks/>
          </p:cNvCxnSpPr>
          <p:nvPr/>
        </p:nvCxnSpPr>
        <p:spPr>
          <a:xfrm flipV="1">
            <a:off x="4258280" y="2928731"/>
            <a:ext cx="0" cy="2332381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F340FBA-102F-4B44-83E1-E87BC7430700}"/>
              </a:ext>
            </a:extLst>
          </p:cNvPr>
          <p:cNvCxnSpPr>
            <a:cxnSpLocks/>
          </p:cNvCxnSpPr>
          <p:nvPr/>
        </p:nvCxnSpPr>
        <p:spPr>
          <a:xfrm>
            <a:off x="1289793" y="2928731"/>
            <a:ext cx="2950903" cy="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FA6858D-3220-44EB-B9A5-0F9ACFF308B1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2628272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6F2FC84-7168-4094-9702-0F17E5D96FEF}"/>
              </a:ext>
            </a:extLst>
          </p:cNvPr>
          <p:cNvSpPr txBox="1"/>
          <p:nvPr/>
        </p:nvSpPr>
        <p:spPr>
          <a:xfrm>
            <a:off x="7803371" y="954107"/>
            <a:ext cx="424285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To find the answer to this question, we need to find 2000 metres on the y- axis and then follow this across until we meet the line.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Once we meet the line, we then follow this point down to the x-axis.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This is shown with the red dashed line. 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Reading off the y-axis we can see that it took 46 minutes to travel 2000 metres.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FFFED7-EBFB-45DC-90B8-41B850406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67" y="1146802"/>
            <a:ext cx="7377369" cy="455163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C97C0CE-C38C-40E6-B11B-B106D99BD8DB}"/>
              </a:ext>
            </a:extLst>
          </p:cNvPr>
          <p:cNvCxnSpPr>
            <a:cxnSpLocks/>
          </p:cNvCxnSpPr>
          <p:nvPr/>
        </p:nvCxnSpPr>
        <p:spPr>
          <a:xfrm>
            <a:off x="1435567" y="2769705"/>
            <a:ext cx="2950903" cy="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F203670-9908-4D0A-9BDE-877588C3D56D}"/>
              </a:ext>
            </a:extLst>
          </p:cNvPr>
          <p:cNvCxnSpPr>
            <a:cxnSpLocks/>
          </p:cNvCxnSpPr>
          <p:nvPr/>
        </p:nvCxnSpPr>
        <p:spPr>
          <a:xfrm flipV="1">
            <a:off x="4386470" y="2769706"/>
            <a:ext cx="4332" cy="2239616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C834172-D55E-44EC-9B4C-7D8E2035E01A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3428734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D62184-3030-47D8-A86F-4842EAB0C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460" y="954107"/>
            <a:ext cx="9090991" cy="56088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284273-95C2-4203-AA51-82CF1A798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5077" y="3429000"/>
            <a:ext cx="2486088" cy="15886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6FDE3F-64F9-4B3B-B904-E2F3FDD17D70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1635159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31952D-FB47-4550-B7D4-A2DB4B4827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478" y="954107"/>
            <a:ext cx="9298986" cy="575195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6FA3001-B18D-4A61-955E-676571B3A236}"/>
              </a:ext>
            </a:extLst>
          </p:cNvPr>
          <p:cNvCxnSpPr>
            <a:cxnSpLocks/>
          </p:cNvCxnSpPr>
          <p:nvPr/>
        </p:nvCxnSpPr>
        <p:spPr>
          <a:xfrm>
            <a:off x="3966736" y="4094922"/>
            <a:ext cx="1996746" cy="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A959F1-E303-4215-A953-ECCAAA93BF28}"/>
              </a:ext>
            </a:extLst>
          </p:cNvPr>
          <p:cNvCxnSpPr>
            <a:cxnSpLocks/>
          </p:cNvCxnSpPr>
          <p:nvPr/>
        </p:nvCxnSpPr>
        <p:spPr>
          <a:xfrm flipV="1">
            <a:off x="5967814" y="4094924"/>
            <a:ext cx="0" cy="1762537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4E94753-2A99-4103-A350-A355ECB1DC6B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2654478" y="2913566"/>
            <a:ext cx="3984861" cy="83303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474EBE8-6A2C-43A9-B135-BE2BE20845DF}"/>
              </a:ext>
            </a:extLst>
          </p:cNvPr>
          <p:cNvSpPr txBox="1"/>
          <p:nvPr/>
        </p:nvSpPr>
        <p:spPr>
          <a:xfrm>
            <a:off x="0" y="1759404"/>
            <a:ext cx="26544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We can see that no</a:t>
            </a:r>
          </a:p>
          <a:p>
            <a:r>
              <a:rPr lang="en-GB" dirty="0">
                <a:latin typeface="Comic Sans MS" panose="030F0702030302020204" pitchFamily="66" charset="0"/>
              </a:rPr>
              <a:t>distance was covered</a:t>
            </a:r>
          </a:p>
          <a:p>
            <a:r>
              <a:rPr lang="en-GB" dirty="0">
                <a:latin typeface="Comic Sans MS" panose="030F0702030302020204" pitchFamily="66" charset="0"/>
              </a:rPr>
              <a:t>during this time which</a:t>
            </a:r>
          </a:p>
          <a:p>
            <a:r>
              <a:rPr lang="en-GB" dirty="0">
                <a:latin typeface="Comic Sans MS" panose="030F0702030302020204" pitchFamily="66" charset="0"/>
              </a:rPr>
              <a:t>suggests that the family had stopped.</a:t>
            </a:r>
          </a:p>
          <a:p>
            <a:r>
              <a:rPr lang="en-GB" dirty="0">
                <a:latin typeface="Comic Sans MS" panose="030F0702030302020204" pitchFamily="66" charset="0"/>
              </a:rPr>
              <a:t>This was when the tyre was being changed.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4C7FC0-8D0C-48F3-A6BC-A5919F17AC48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3896691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BE58ACE-2D65-4255-BC2D-C246D4055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416" y="954107"/>
            <a:ext cx="9291168" cy="57858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07689C-2F02-4719-B065-57ACF406439C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3088934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16C644-1219-4FA6-B462-C0556B1FD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899" y="992551"/>
            <a:ext cx="9418968" cy="58654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E90C9D-D62A-43CA-8E94-8EEC49B2660E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3796992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FE9989-CBE9-41AA-832D-9ADC830BE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167" y="1073377"/>
            <a:ext cx="9067276" cy="56464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63C8CF-B749-43E5-A94A-5C4BB7600B1F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91832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CEB51F-7CB3-49C7-B0BE-68B123E35C0A}"/>
              </a:ext>
            </a:extLst>
          </p:cNvPr>
          <p:cNvSpPr txBox="1"/>
          <p:nvPr/>
        </p:nvSpPr>
        <p:spPr>
          <a:xfrm>
            <a:off x="815926" y="1378634"/>
            <a:ext cx="1448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Starter: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F96CCC-1433-4CA2-A1B7-3B5630528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500" y="1378634"/>
            <a:ext cx="6495238" cy="50571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7AEC71-7C7B-4CA3-85E9-A1D3AB870856}"/>
              </a:ext>
            </a:extLst>
          </p:cNvPr>
          <p:cNvSpPr txBox="1"/>
          <p:nvPr/>
        </p:nvSpPr>
        <p:spPr>
          <a:xfrm>
            <a:off x="7149543" y="1980407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09:27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10E758-E0E2-4638-9B28-5F91307500D1}"/>
              </a:ext>
            </a:extLst>
          </p:cNvPr>
          <p:cNvSpPr txBox="1"/>
          <p:nvPr/>
        </p:nvSpPr>
        <p:spPr>
          <a:xfrm>
            <a:off x="7149543" y="3505510"/>
            <a:ext cx="92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14:15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DF1361-8B3C-49BD-B1A9-38878BCFF966}"/>
              </a:ext>
            </a:extLst>
          </p:cNvPr>
          <p:cNvSpPr txBox="1"/>
          <p:nvPr/>
        </p:nvSpPr>
        <p:spPr>
          <a:xfrm>
            <a:off x="4005869" y="4247298"/>
            <a:ext cx="1242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3:30pm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81ECAB-A486-4CE1-9450-81F1E438D017}"/>
              </a:ext>
            </a:extLst>
          </p:cNvPr>
          <p:cNvSpPr txBox="1"/>
          <p:nvPr/>
        </p:nvSpPr>
        <p:spPr>
          <a:xfrm>
            <a:off x="7124696" y="5063676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18:45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61800C-8215-41A9-9721-BA30F000858A}"/>
              </a:ext>
            </a:extLst>
          </p:cNvPr>
          <p:cNvSpPr txBox="1"/>
          <p:nvPr/>
        </p:nvSpPr>
        <p:spPr>
          <a:xfrm>
            <a:off x="3947810" y="5718530"/>
            <a:ext cx="1406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11:12pm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AECC1F-CBCF-4165-B848-A7DCA7B3008A}"/>
              </a:ext>
            </a:extLst>
          </p:cNvPr>
          <p:cNvSpPr txBox="1"/>
          <p:nvPr/>
        </p:nvSpPr>
        <p:spPr>
          <a:xfrm>
            <a:off x="3947810" y="2767279"/>
            <a:ext cx="1234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9:35am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BFACC0-4A9E-4594-86D9-3EE618837360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10723991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69EA0E-4381-4E43-8177-22321470E01F}"/>
              </a:ext>
            </a:extLst>
          </p:cNvPr>
          <p:cNvSpPr txBox="1"/>
          <p:nvPr/>
        </p:nvSpPr>
        <p:spPr>
          <a:xfrm>
            <a:off x="682486" y="1669774"/>
            <a:ext cx="105686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Now complete the tasks for your group shown on the next few slides.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Copies of these can be found in today’s Daily Doodle resources folder.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D97F1A-A1F3-4AF3-9D5F-4FFE5A173083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2389643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5072C5-1BA0-41BE-8BD1-0E4E702EBC1B}"/>
              </a:ext>
            </a:extLst>
          </p:cNvPr>
          <p:cNvSpPr txBox="1"/>
          <p:nvPr/>
        </p:nvSpPr>
        <p:spPr>
          <a:xfrm>
            <a:off x="139891" y="92766"/>
            <a:ext cx="2397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1: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B88116-1D13-4571-96F4-F581CDC3C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55" y="1030548"/>
            <a:ext cx="10934357" cy="479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5410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1C82352-1824-4D7C-A2EB-F3B5F34A8501}"/>
              </a:ext>
            </a:extLst>
          </p:cNvPr>
          <p:cNvSpPr txBox="1"/>
          <p:nvPr/>
        </p:nvSpPr>
        <p:spPr>
          <a:xfrm>
            <a:off x="139891" y="92766"/>
            <a:ext cx="1861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2: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3F4A5D-A8B7-4ED2-8643-F79160A6B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91" y="896800"/>
            <a:ext cx="11613237" cy="514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570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1C82352-1824-4D7C-A2EB-F3B5F34A8501}"/>
              </a:ext>
            </a:extLst>
          </p:cNvPr>
          <p:cNvSpPr txBox="1"/>
          <p:nvPr/>
        </p:nvSpPr>
        <p:spPr>
          <a:xfrm>
            <a:off x="139891" y="92766"/>
            <a:ext cx="1861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 3: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60C8ED-35B0-481F-986A-2C383922F1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38" y="918421"/>
            <a:ext cx="11562324" cy="502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941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5072C5-1BA0-41BE-8BD1-0E4E702EBC1B}"/>
              </a:ext>
            </a:extLst>
          </p:cNvPr>
          <p:cNvSpPr txBox="1"/>
          <p:nvPr/>
        </p:nvSpPr>
        <p:spPr>
          <a:xfrm>
            <a:off x="107507" y="0"/>
            <a:ext cx="11594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08BD81-F02F-4A5C-AE96-30B4BC851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980" y="108881"/>
            <a:ext cx="7520393" cy="672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43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5072C5-1BA0-41BE-8BD1-0E4E702EBC1B}"/>
              </a:ext>
            </a:extLst>
          </p:cNvPr>
          <p:cNvSpPr txBox="1"/>
          <p:nvPr/>
        </p:nvSpPr>
        <p:spPr>
          <a:xfrm>
            <a:off x="173768" y="181218"/>
            <a:ext cx="11249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Green/Purple: Answer the questions on the next 3 slides</a:t>
            </a:r>
            <a:r>
              <a:rPr lang="en-GB" sz="28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ED624F-9BAE-434C-A36F-39C9CAE42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885" y="876871"/>
            <a:ext cx="8123693" cy="565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258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1107B0-EBE5-4404-B266-0383889F2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096" y="870109"/>
            <a:ext cx="7957530" cy="55418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C30353-DB2F-456B-8E0D-DE382A461ECA}"/>
              </a:ext>
            </a:extLst>
          </p:cNvPr>
          <p:cNvSpPr txBox="1"/>
          <p:nvPr/>
        </p:nvSpPr>
        <p:spPr>
          <a:xfrm>
            <a:off x="173768" y="181218"/>
            <a:ext cx="11249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</a:t>
            </a:r>
            <a:r>
              <a:rPr lang="en-GB" sz="2800" dirty="0">
                <a:latin typeface="Comic Sans MS" panose="030F0702030302020204" pitchFamily="66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272006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E39C73-E42F-4332-BAEC-CF928ADF3759}"/>
              </a:ext>
            </a:extLst>
          </p:cNvPr>
          <p:cNvSpPr txBox="1"/>
          <p:nvPr/>
        </p:nvSpPr>
        <p:spPr>
          <a:xfrm>
            <a:off x="173768" y="181218"/>
            <a:ext cx="11249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</a:t>
            </a:r>
            <a:r>
              <a:rPr lang="en-GB" sz="2800" dirty="0">
                <a:latin typeface="Comic Sans MS" panose="030F0702030302020204" pitchFamily="66" charset="0"/>
              </a:rPr>
              <a:t>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8F001F-B207-4DE5-877E-EE09DD67D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4817" y="704438"/>
            <a:ext cx="8301883" cy="578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7428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5072C5-1BA0-41BE-8BD1-0E4E702EBC1B}"/>
              </a:ext>
            </a:extLst>
          </p:cNvPr>
          <p:cNvSpPr txBox="1"/>
          <p:nvPr/>
        </p:nvSpPr>
        <p:spPr>
          <a:xfrm>
            <a:off x="0" y="144684"/>
            <a:ext cx="11925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Orange: ANSWERS</a:t>
            </a:r>
            <a:r>
              <a:rPr lang="en-GB" sz="28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6C5174-5309-4203-85A0-0A746BBE0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82" y="2017702"/>
            <a:ext cx="11511431" cy="141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10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5072C5-1BA0-41BE-8BD1-0E4E702EBC1B}"/>
              </a:ext>
            </a:extLst>
          </p:cNvPr>
          <p:cNvSpPr txBox="1"/>
          <p:nvPr/>
        </p:nvSpPr>
        <p:spPr>
          <a:xfrm>
            <a:off x="107507" y="0"/>
            <a:ext cx="11594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ANSWERS 1</a:t>
            </a:r>
            <a:r>
              <a:rPr lang="en-GB" sz="2800" dirty="0">
                <a:latin typeface="Comic Sans MS" panose="030F0702030302020204" pitchFamily="66" charset="0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CD0CE2-38BD-4013-A7FF-4B947B9F8944}"/>
              </a:ext>
            </a:extLst>
          </p:cNvPr>
          <p:cNvSpPr txBox="1"/>
          <p:nvPr/>
        </p:nvSpPr>
        <p:spPr>
          <a:xfrm>
            <a:off x="561893" y="1794616"/>
            <a:ext cx="1163010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Mass at 4 weeks = 1100g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Increase between 6 and 8 weeks = 1500 – 1200 = 300g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Mass increased the most between week 1 and 2 (300g) as this was when the line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is steepest.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It took just over 2 weeks to double its mass from week 1.</a:t>
            </a:r>
          </a:p>
        </p:txBody>
      </p:sp>
    </p:spTree>
    <p:extLst>
      <p:ext uri="{BB962C8B-B14F-4D97-AF65-F5344CB8AC3E}">
        <p14:creationId xmlns:p14="http://schemas.microsoft.com/office/powerpoint/2010/main" val="635630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CEB51F-7CB3-49C7-B0BE-68B123E35C0A}"/>
              </a:ext>
            </a:extLst>
          </p:cNvPr>
          <p:cNvSpPr txBox="1"/>
          <p:nvPr/>
        </p:nvSpPr>
        <p:spPr>
          <a:xfrm>
            <a:off x="524377" y="1164134"/>
            <a:ext cx="1079297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200" dirty="0">
                <a:latin typeface="Comic Sans MS" panose="030F0702030302020204" pitchFamily="66" charset="0"/>
              </a:rPr>
              <a:t>We use line graphs when we want to show </a:t>
            </a:r>
            <a:r>
              <a:rPr lang="en-GB" sz="2200" b="1" dirty="0">
                <a:latin typeface="Comic Sans MS" panose="030F0702030302020204" pitchFamily="66" charset="0"/>
              </a:rPr>
              <a:t>continuous data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pPr algn="just"/>
            <a:endParaRPr lang="en-GB" sz="2200" dirty="0">
              <a:latin typeface="Comic Sans MS" panose="030F0702030302020204" pitchFamily="66" charset="0"/>
            </a:endParaRPr>
          </a:p>
          <a:p>
            <a:pPr algn="just"/>
            <a:r>
              <a:rPr lang="en-GB" sz="2200" b="1" dirty="0">
                <a:latin typeface="Comic Sans MS" panose="030F0702030302020204" pitchFamily="66" charset="0"/>
              </a:rPr>
              <a:t>Continuous data </a:t>
            </a:r>
            <a:r>
              <a:rPr lang="en-GB" sz="2200" dirty="0">
                <a:latin typeface="Comic Sans MS" panose="030F0702030302020204" pitchFamily="66" charset="0"/>
              </a:rPr>
              <a:t>includes data such as measurements of height of children or the volume of rainfall. </a:t>
            </a:r>
          </a:p>
          <a:p>
            <a:pPr algn="just"/>
            <a:r>
              <a:rPr lang="en-GB" sz="2200" b="1" dirty="0">
                <a:latin typeface="Comic Sans MS" panose="030F0702030302020204" pitchFamily="66" charset="0"/>
              </a:rPr>
              <a:t>Continuous data </a:t>
            </a:r>
            <a:r>
              <a:rPr lang="en-GB" sz="2200" dirty="0">
                <a:latin typeface="Comic Sans MS" panose="030F0702030302020204" pitchFamily="66" charset="0"/>
              </a:rPr>
              <a:t>can include values between whole numbers i.e. decimal numbers. </a:t>
            </a:r>
          </a:p>
          <a:p>
            <a:pPr algn="just"/>
            <a:r>
              <a:rPr lang="en-GB" sz="2200" dirty="0">
                <a:latin typeface="Comic Sans MS" panose="030F0702030302020204" pitchFamily="66" charset="0"/>
              </a:rPr>
              <a:t>Line graphs usually show changes over a period of time.</a:t>
            </a:r>
          </a:p>
          <a:p>
            <a:pPr algn="just"/>
            <a:endParaRPr lang="en-GB" sz="2200" dirty="0">
              <a:latin typeface="Comic Sans MS" panose="030F0702030302020204" pitchFamily="66" charset="0"/>
            </a:endParaRPr>
          </a:p>
          <a:p>
            <a:pPr algn="just"/>
            <a:r>
              <a:rPr lang="en-GB" sz="2200" dirty="0">
                <a:latin typeface="Comic Sans MS" panose="030F0702030302020204" pitchFamily="66" charset="0"/>
              </a:rPr>
              <a:t>Line graphs are not very useful for displaying </a:t>
            </a:r>
            <a:r>
              <a:rPr lang="en-GB" sz="2200" b="1" dirty="0">
                <a:latin typeface="Comic Sans MS" panose="030F0702030302020204" pitchFamily="66" charset="0"/>
              </a:rPr>
              <a:t>discrete data. </a:t>
            </a:r>
          </a:p>
          <a:p>
            <a:pPr algn="just"/>
            <a:endParaRPr lang="en-GB" sz="2200" b="1" dirty="0">
              <a:latin typeface="Comic Sans MS" panose="030F0702030302020204" pitchFamily="66" charset="0"/>
            </a:endParaRPr>
          </a:p>
          <a:p>
            <a:pPr algn="just"/>
            <a:r>
              <a:rPr lang="en-GB" sz="2200" b="1" dirty="0">
                <a:latin typeface="Comic Sans MS" panose="030F0702030302020204" pitchFamily="66" charset="0"/>
              </a:rPr>
              <a:t>Discrete data </a:t>
            </a:r>
            <a:r>
              <a:rPr lang="en-GB" sz="2200" dirty="0">
                <a:latin typeface="Comic Sans MS" panose="030F0702030302020204" pitchFamily="66" charset="0"/>
              </a:rPr>
              <a:t>is data that is counted e.g. how many computer games you have, number of peas in a pod, or the number of lengths swum in a sponsored swim. </a:t>
            </a:r>
          </a:p>
          <a:p>
            <a:pPr algn="just"/>
            <a:r>
              <a:rPr lang="en-GB" sz="2200" dirty="0">
                <a:latin typeface="Comic Sans MS" panose="030F0702030302020204" pitchFamily="66" charset="0"/>
              </a:rPr>
              <a:t>Discrete data can only include whole numbers.</a:t>
            </a:r>
          </a:p>
          <a:p>
            <a:pPr algn="just"/>
            <a:endParaRPr lang="en-GB" sz="2200" dirty="0">
              <a:latin typeface="Comic Sans MS" panose="030F0702030302020204" pitchFamily="66" charset="0"/>
            </a:endParaRPr>
          </a:p>
          <a:p>
            <a:pPr algn="just"/>
            <a:r>
              <a:rPr lang="en-GB" sz="2200" dirty="0">
                <a:latin typeface="Comic Sans MS" panose="030F0702030302020204" pitchFamily="66" charset="0"/>
              </a:rPr>
              <a:t>The next two slides help to show the difference between discrete and continuous data.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6B1312-A0DA-40BF-88F8-D039976306B6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15250847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5072C5-1BA0-41BE-8BD1-0E4E702EBC1B}"/>
              </a:ext>
            </a:extLst>
          </p:cNvPr>
          <p:cNvSpPr txBox="1"/>
          <p:nvPr/>
        </p:nvSpPr>
        <p:spPr>
          <a:xfrm>
            <a:off x="0" y="0"/>
            <a:ext cx="11594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 ANSWERS 2: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02FBC0-BF24-4A4D-9F26-A448FC533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261" y="666354"/>
            <a:ext cx="10086730" cy="59994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DDC8B41-B0D6-4F88-9D34-F1094627E8E8}"/>
              </a:ext>
            </a:extLst>
          </p:cNvPr>
          <p:cNvSpPr txBox="1"/>
          <p:nvPr/>
        </p:nvSpPr>
        <p:spPr>
          <a:xfrm>
            <a:off x="6949405" y="2847489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F5B113-2149-49AA-9E29-C39CF0CA78DD}"/>
              </a:ext>
            </a:extLst>
          </p:cNvPr>
          <p:cNvSpPr txBox="1"/>
          <p:nvPr/>
        </p:nvSpPr>
        <p:spPr>
          <a:xfrm>
            <a:off x="6326930" y="2934492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6F1B06-CB6A-40EA-BDCC-A63C63DB8E91}"/>
              </a:ext>
            </a:extLst>
          </p:cNvPr>
          <p:cNvSpPr txBox="1"/>
          <p:nvPr/>
        </p:nvSpPr>
        <p:spPr>
          <a:xfrm>
            <a:off x="4466949" y="3341132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52A396-7649-42DD-A526-3B6F76E3C25E}"/>
              </a:ext>
            </a:extLst>
          </p:cNvPr>
          <p:cNvSpPr txBox="1"/>
          <p:nvPr/>
        </p:nvSpPr>
        <p:spPr>
          <a:xfrm>
            <a:off x="3824742" y="3670852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AB10DA-9BAE-4B12-961F-1450CAC5DDED}"/>
              </a:ext>
            </a:extLst>
          </p:cNvPr>
          <p:cNvSpPr txBox="1"/>
          <p:nvPr/>
        </p:nvSpPr>
        <p:spPr>
          <a:xfrm>
            <a:off x="3221768" y="4094922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762F81-6130-4172-B286-772D686FF981}"/>
              </a:ext>
            </a:extLst>
          </p:cNvPr>
          <p:cNvSpPr txBox="1"/>
          <p:nvPr/>
        </p:nvSpPr>
        <p:spPr>
          <a:xfrm>
            <a:off x="2605542" y="4658139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15DCA5-6FBB-491E-BE2A-C5B02434EBF9}"/>
              </a:ext>
            </a:extLst>
          </p:cNvPr>
          <p:cNvSpPr txBox="1"/>
          <p:nvPr/>
        </p:nvSpPr>
        <p:spPr>
          <a:xfrm>
            <a:off x="5704455" y="311915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0858D4-64C7-4D38-89DE-0226AF722D97}"/>
              </a:ext>
            </a:extLst>
          </p:cNvPr>
          <p:cNvSpPr txBox="1"/>
          <p:nvPr/>
        </p:nvSpPr>
        <p:spPr>
          <a:xfrm>
            <a:off x="5081980" y="3184555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72EE57-C3C2-4354-AF9E-3F35A031C36D}"/>
              </a:ext>
            </a:extLst>
          </p:cNvPr>
          <p:cNvSpPr txBox="1"/>
          <p:nvPr/>
        </p:nvSpPr>
        <p:spPr>
          <a:xfrm>
            <a:off x="8807137" y="2358023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3F867D-1535-4FC3-88B9-83824511FF04}"/>
              </a:ext>
            </a:extLst>
          </p:cNvPr>
          <p:cNvSpPr txBox="1"/>
          <p:nvPr/>
        </p:nvSpPr>
        <p:spPr>
          <a:xfrm>
            <a:off x="8187893" y="2504661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A8722A-B669-4394-9E30-36E572C3FE05}"/>
              </a:ext>
            </a:extLst>
          </p:cNvPr>
          <p:cNvSpPr txBox="1"/>
          <p:nvPr/>
        </p:nvSpPr>
        <p:spPr>
          <a:xfrm>
            <a:off x="7568649" y="2662823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AE9EA7-6D39-4966-8EE6-1B81CDA80AFA}"/>
              </a:ext>
            </a:extLst>
          </p:cNvPr>
          <p:cNvSpPr txBox="1"/>
          <p:nvPr/>
        </p:nvSpPr>
        <p:spPr>
          <a:xfrm>
            <a:off x="9406111" y="226698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784593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E39C73-E42F-4332-BAEC-CF928ADF3759}"/>
              </a:ext>
            </a:extLst>
          </p:cNvPr>
          <p:cNvSpPr txBox="1"/>
          <p:nvPr/>
        </p:nvSpPr>
        <p:spPr>
          <a:xfrm>
            <a:off x="173768" y="181218"/>
            <a:ext cx="11249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Green/Purple: </a:t>
            </a:r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8B1307-B762-49E8-8EAE-D6D7F3544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668" y="923953"/>
            <a:ext cx="9600664" cy="575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878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AB587E-A695-4CA1-BC14-C63B61A74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261" y="954107"/>
            <a:ext cx="9858310" cy="57099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1A2B17-D661-47C7-ACD0-670079DD9FAB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3475386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1BA1D0-D7A5-4E76-BCAC-8A50BA8D6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41" y="954107"/>
            <a:ext cx="9887956" cy="56623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3DBEFB-E9BF-4A88-8FBD-0216F109744F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1166966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6FBF311-DD70-406F-BB72-CB1CA2FED8FE}"/>
              </a:ext>
            </a:extLst>
          </p:cNvPr>
          <p:cNvSpPr txBox="1"/>
          <p:nvPr/>
        </p:nvSpPr>
        <p:spPr>
          <a:xfrm>
            <a:off x="550882" y="1550912"/>
            <a:ext cx="1079297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>
                <a:latin typeface="Comic Sans MS" panose="030F0702030302020204" pitchFamily="66" charset="0"/>
              </a:rPr>
              <a:t>When drawing a line graph, it is very important that we have a </a:t>
            </a:r>
            <a:r>
              <a:rPr lang="en-GB" sz="2400" b="1" dirty="0">
                <a:latin typeface="Comic Sans MS" panose="030F0702030302020204" pitchFamily="66" charset="0"/>
              </a:rPr>
              <a:t>title </a:t>
            </a:r>
            <a:r>
              <a:rPr lang="en-GB" sz="2400" dirty="0">
                <a:latin typeface="Comic Sans MS" panose="030F0702030302020204" pitchFamily="66" charset="0"/>
              </a:rPr>
              <a:t>to explain what the graph is showing.</a:t>
            </a:r>
          </a:p>
          <a:p>
            <a:pPr algn="just"/>
            <a:endParaRPr lang="en-GB" sz="2400" b="1" dirty="0">
              <a:latin typeface="Comic Sans MS" panose="030F0702030302020204" pitchFamily="66" charset="0"/>
            </a:endParaRPr>
          </a:p>
          <a:p>
            <a:pPr algn="just"/>
            <a:r>
              <a:rPr lang="en-GB" sz="2400" dirty="0">
                <a:latin typeface="Comic Sans MS" panose="030F0702030302020204" pitchFamily="66" charset="0"/>
              </a:rPr>
              <a:t>We also need </a:t>
            </a:r>
            <a:r>
              <a:rPr lang="en-GB" sz="2400" b="1" dirty="0">
                <a:latin typeface="Comic Sans MS" panose="030F0702030302020204" pitchFamily="66" charset="0"/>
              </a:rPr>
              <a:t>labels </a:t>
            </a:r>
            <a:r>
              <a:rPr lang="en-GB" sz="2400" dirty="0">
                <a:latin typeface="Comic Sans MS" panose="030F0702030302020204" pitchFamily="66" charset="0"/>
              </a:rPr>
              <a:t>on each axis to tell us what each of the data sets represent.</a:t>
            </a:r>
          </a:p>
          <a:p>
            <a:pPr algn="just"/>
            <a:endParaRPr lang="en-GB" sz="2400" b="1" dirty="0">
              <a:latin typeface="Comic Sans MS" panose="030F0702030302020204" pitchFamily="66" charset="0"/>
            </a:endParaRPr>
          </a:p>
          <a:p>
            <a:pPr algn="just"/>
            <a:r>
              <a:rPr lang="en-GB" sz="2400" dirty="0">
                <a:latin typeface="Comic Sans MS" panose="030F0702030302020204" pitchFamily="66" charset="0"/>
              </a:rPr>
              <a:t>The scale is written on the line (like plotting coordinates) not in the square.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560107-5C2F-40DB-B87D-75556E7AE547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466134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18">
            <a:extLst>
              <a:ext uri="{FF2B5EF4-FFF2-40B4-BE49-F238E27FC236}">
                <a16:creationId xmlns:a16="http://schemas.microsoft.com/office/drawing/2014/main" id="{97486E43-D586-4ABA-B49E-CD0E7962DC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4843924"/>
              </p:ext>
            </p:extLst>
          </p:nvPr>
        </p:nvGraphicFramePr>
        <p:xfrm>
          <a:off x="6628641" y="1062244"/>
          <a:ext cx="5232054" cy="5126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Chart" r:id="rId3" imgW="3705128" imgH="4495660" progId="Excel.Chart.8">
                  <p:embed/>
                </p:oleObj>
              </mc:Choice>
              <mc:Fallback>
                <p:oleObj name="Chart" r:id="rId3" imgW="3705128" imgH="4495660" progId="Excel.Chart.8">
                  <p:embed/>
                  <p:pic>
                    <p:nvPicPr>
                      <p:cNvPr id="5" name="Chart 18">
                        <a:extLst>
                          <a:ext uri="{FF2B5EF4-FFF2-40B4-BE49-F238E27FC236}">
                            <a16:creationId xmlns:a16="http://schemas.microsoft.com/office/drawing/2014/main" id="{ED1ACB37-08FD-4DD8-8C4F-B3FBB0B9181C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8641" y="1062244"/>
                        <a:ext cx="5232054" cy="51265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4">
            <a:extLst>
              <a:ext uri="{FF2B5EF4-FFF2-40B4-BE49-F238E27FC236}">
                <a16:creationId xmlns:a16="http://schemas.microsoft.com/office/drawing/2014/main" id="{148B56F7-930E-4943-B0F0-344D8DFB6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6854" y="1299558"/>
            <a:ext cx="4147503" cy="29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100" b="1" dirty="0">
                <a:solidFill>
                  <a:schemeClr val="tx1"/>
                </a:solidFill>
              </a:rPr>
              <a:t>A Line Graph to Show the Temperature of the Classroom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B96300-C5F7-4E7E-8FD8-2551378A4704}"/>
              </a:ext>
            </a:extLst>
          </p:cNvPr>
          <p:cNvSpPr/>
          <p:nvPr/>
        </p:nvSpPr>
        <p:spPr>
          <a:xfrm>
            <a:off x="397639" y="1178680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sz="2400" dirty="0">
                <a:latin typeface="Comic Sans MS" panose="030F0702030302020204" pitchFamily="66" charset="0"/>
              </a:rPr>
              <a:t>On a line graph, the data being measured is often shown on the </a:t>
            </a:r>
            <a:r>
              <a:rPr lang="en-GB" sz="2400" b="1" dirty="0">
                <a:latin typeface="Comic Sans MS" panose="030F0702030302020204" pitchFamily="66" charset="0"/>
              </a:rPr>
              <a:t>vertical</a:t>
            </a:r>
            <a:r>
              <a:rPr lang="en-GB" sz="2400" dirty="0">
                <a:latin typeface="Comic Sans MS" panose="030F0702030302020204" pitchFamily="66" charset="0"/>
              </a:rPr>
              <a:t> axis (y axis).</a:t>
            </a:r>
          </a:p>
          <a:p>
            <a:pPr>
              <a:defRPr/>
            </a:pPr>
            <a:endParaRPr lang="en-GB" sz="2400" dirty="0">
              <a:latin typeface="Comic Sans MS" panose="030F0702030302020204" pitchFamily="66" charset="0"/>
            </a:endParaRPr>
          </a:p>
          <a:p>
            <a:pPr>
              <a:defRPr/>
            </a:pPr>
            <a:r>
              <a:rPr lang="en-GB" sz="2400" dirty="0">
                <a:latin typeface="Comic Sans MS" panose="030F0702030302020204" pitchFamily="66" charset="0"/>
              </a:rPr>
              <a:t>The time the data is measured over is shown on the </a:t>
            </a:r>
            <a:r>
              <a:rPr lang="en-GB" sz="2400" b="1" dirty="0">
                <a:latin typeface="Comic Sans MS" panose="030F0702030302020204" pitchFamily="66" charset="0"/>
              </a:rPr>
              <a:t>horizontal</a:t>
            </a:r>
            <a:r>
              <a:rPr lang="en-GB" sz="2400" dirty="0">
                <a:latin typeface="Comic Sans MS" panose="030F0702030302020204" pitchFamily="66" charset="0"/>
              </a:rPr>
              <a:t> axis (x axis).</a:t>
            </a:r>
          </a:p>
          <a:p>
            <a:pPr>
              <a:defRPr/>
            </a:pPr>
            <a:endParaRPr lang="en-GB" sz="2400" dirty="0">
              <a:latin typeface="Comic Sans MS" panose="030F0702030302020204" pitchFamily="66" charset="0"/>
            </a:endParaRPr>
          </a:p>
          <a:p>
            <a:pPr>
              <a:defRPr/>
            </a:pPr>
            <a:r>
              <a:rPr lang="en-GB" altLang="en-US" sz="2400" dirty="0">
                <a:latin typeface="Comic Sans MS" panose="030F0702030302020204" pitchFamily="66" charset="0"/>
              </a:rPr>
              <a:t>Data is plotted on to a line graph in the same way as a coordinate grid. These data plots are then joined with a line.</a:t>
            </a:r>
          </a:p>
          <a:p>
            <a:pPr>
              <a:defRPr/>
            </a:pPr>
            <a:endParaRPr lang="en-GB" altLang="en-US" sz="2400" dirty="0">
              <a:latin typeface="Comic Sans MS" panose="030F0702030302020204" pitchFamily="66" charset="0"/>
            </a:endParaRPr>
          </a:p>
          <a:p>
            <a:pPr>
              <a:defRPr/>
            </a:pPr>
            <a:r>
              <a:rPr lang="en-GB" altLang="en-US" sz="2400" dirty="0">
                <a:latin typeface="Comic Sans MS" panose="030F0702030302020204" pitchFamily="66" charset="0"/>
              </a:rPr>
              <a:t>The graph needs a title explaining what it shows and each axis should be labelled.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47FA7B-55E3-4582-9FA9-4AF45298B194}"/>
              </a:ext>
            </a:extLst>
          </p:cNvPr>
          <p:cNvSpPr/>
          <p:nvPr/>
        </p:nvSpPr>
        <p:spPr>
          <a:xfrm>
            <a:off x="7129670" y="5720803"/>
            <a:ext cx="486602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100" dirty="0"/>
              <a:t>10am                11am          Midday          1pm             2pm              3pm               4pm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78A3FA-DA5E-4AE4-9D15-55ECF68D38D6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437094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42C9C09-1321-4377-8E75-006718E17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708" y="1148047"/>
            <a:ext cx="8222387" cy="47624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414B293-EC65-401B-B820-B67C721AC5DB}"/>
              </a:ext>
            </a:extLst>
          </p:cNvPr>
          <p:cNvSpPr txBox="1"/>
          <p:nvPr/>
        </p:nvSpPr>
        <p:spPr>
          <a:xfrm>
            <a:off x="161548" y="6112820"/>
            <a:ext cx="115227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Think about your answer(s) and then move on to the next few slides to find 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4119E9-AA4C-4BA7-AE07-39A256DAE60C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3887223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758909-84FA-4D6B-BA17-51E5B4065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738" y="1238562"/>
            <a:ext cx="7771428" cy="4990476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CE0125C-C288-4222-B25D-A7BCC03D5D98}"/>
              </a:ext>
            </a:extLst>
          </p:cNvPr>
          <p:cNvCxnSpPr/>
          <p:nvPr/>
        </p:nvCxnSpPr>
        <p:spPr>
          <a:xfrm flipH="1" flipV="1">
            <a:off x="4956313" y="1802296"/>
            <a:ext cx="2888974" cy="226612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B784B09-3799-45E6-85A6-6260E838A951}"/>
              </a:ext>
            </a:extLst>
          </p:cNvPr>
          <p:cNvSpPr txBox="1"/>
          <p:nvPr/>
        </p:nvSpPr>
        <p:spPr>
          <a:xfrm>
            <a:off x="-11762" y="0"/>
            <a:ext cx="12203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June: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Interpreting line graphs</a:t>
            </a:r>
          </a:p>
        </p:txBody>
      </p:sp>
    </p:spTree>
    <p:extLst>
      <p:ext uri="{BB962C8B-B14F-4D97-AF65-F5344CB8AC3E}">
        <p14:creationId xmlns:p14="http://schemas.microsoft.com/office/powerpoint/2010/main" val="1913782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989</Words>
  <Application>Microsoft Office PowerPoint</Application>
  <PresentationFormat>Widescreen</PresentationFormat>
  <Paragraphs>135</Paragraphs>
  <Slides>31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Calibri Light</vt:lpstr>
      <vt:lpstr>Comic Sans MS</vt:lpstr>
      <vt:lpstr>Twinkl</vt:lpstr>
      <vt:lpstr>Office Theme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48</cp:revision>
  <dcterms:created xsi:type="dcterms:W3CDTF">2020-05-27T10:50:09Z</dcterms:created>
  <dcterms:modified xsi:type="dcterms:W3CDTF">2020-06-13T10:28:41Z</dcterms:modified>
</cp:coreProperties>
</file>