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93" r:id="rId4"/>
    <p:sldId id="280" r:id="rId5"/>
    <p:sldId id="265" r:id="rId6"/>
    <p:sldId id="281" r:id="rId7"/>
    <p:sldId id="282" r:id="rId8"/>
    <p:sldId id="283" r:id="rId9"/>
    <p:sldId id="284" r:id="rId10"/>
    <p:sldId id="286" r:id="rId11"/>
    <p:sldId id="285" r:id="rId12"/>
    <p:sldId id="287" r:id="rId13"/>
    <p:sldId id="288" r:id="rId14"/>
    <p:sldId id="289" r:id="rId15"/>
    <p:sldId id="290" r:id="rId16"/>
    <p:sldId id="291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BDD7EE"/>
    <a:srgbClr val="FF3399"/>
    <a:srgbClr val="9900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 these slides are based on the teaching outlined</a:t>
            </a:r>
            <a:r>
              <a:rPr lang="en-GB" baseline="0" dirty="0"/>
              <a:t> in the document </a:t>
            </a:r>
            <a:r>
              <a:rPr lang="en-GB" baseline="0" dirty="0">
                <a:solidFill>
                  <a:srgbClr val="FF0000"/>
                </a:solidFill>
              </a:rPr>
              <a:t>‘Teaching_1_Pronouns’</a:t>
            </a:r>
            <a:r>
              <a:rPr lang="en-GB" baseline="0" dirty="0"/>
              <a:t> available from Hamilton.  </a:t>
            </a:r>
          </a:p>
          <a:p>
            <a:r>
              <a:rPr lang="en-GB" baseline="0" dirty="0"/>
              <a:t>It is essential to read the teaching before using this powerpoint presentation.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44848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26603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9703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9002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585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6693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895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22742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427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62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6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7372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7756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28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28635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957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0748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07/01/2021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8111" y="2405575"/>
            <a:ext cx="5528604" cy="1104388"/>
          </a:xfrm>
        </p:spPr>
        <p:txBody>
          <a:bodyPr>
            <a:noAutofit/>
          </a:bodyPr>
          <a:lstStyle/>
          <a:p>
            <a:r>
              <a:rPr lang="en-GB" sz="8000" b="1" dirty="0">
                <a:solidFill>
                  <a:srgbClr val="0000FF"/>
                </a:solidFill>
                <a:latin typeface="+mn-lt"/>
              </a:rPr>
              <a:t>Adverbials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09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Prepositions</a:t>
            </a:r>
            <a:r>
              <a:rPr lang="en-GB" sz="3600" b="1" dirty="0"/>
              <a:t> </a:t>
            </a:r>
          </a:p>
          <a:p>
            <a:pPr algn="ctr"/>
            <a:r>
              <a:rPr lang="en-GB" sz="2800" b="1" dirty="0"/>
              <a:t>Prepositions</a:t>
            </a:r>
            <a:r>
              <a:rPr lang="en-GB" sz="2800" dirty="0"/>
              <a:t> tell us how words are related.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10335906" y="2991192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endParaRPr lang="en-GB" sz="2400" b="1" dirty="0">
              <a:solidFill>
                <a:srgbClr val="0000FF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10420" y="1437675"/>
            <a:ext cx="964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above</a:t>
            </a:r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87846" y="1934920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88928" y="2086001"/>
            <a:ext cx="756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90672" y="4653470"/>
            <a:ext cx="974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below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65776" y="3441348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inside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05013" y="2572878"/>
            <a:ext cx="8851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21473" y="2075025"/>
            <a:ext cx="441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18098" y="3441347"/>
            <a:ext cx="1141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outside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713035" y="2107764"/>
            <a:ext cx="425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60855" y="3014887"/>
            <a:ext cx="1313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77985" y="4113903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682526" y="2338596"/>
            <a:ext cx="1022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before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34267" y="3302054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since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498833" y="3321349"/>
            <a:ext cx="10102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during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855094" y="4073269"/>
            <a:ext cx="425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120552" y="3883071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05013" y="4125679"/>
            <a:ext cx="8011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269900" y="2543364"/>
            <a:ext cx="802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705990" y="3803377"/>
            <a:ext cx="629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endParaRPr lang="en-GB" sz="2400" b="1" dirty="0">
              <a:solidFill>
                <a:srgbClr val="0000FF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178390" y="630438"/>
            <a:ext cx="1325217" cy="369332"/>
          </a:xfrm>
          <a:prstGeom prst="rect">
            <a:avLst/>
          </a:prstGeom>
          <a:solidFill>
            <a:srgbClr val="8585FF"/>
          </a:solidFill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Revision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55457" y="5462839"/>
            <a:ext cx="6233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They can be grouped according to type.</a:t>
            </a:r>
            <a:endParaRPr lang="en-GB" sz="4800" dirty="0">
              <a:effectLst/>
            </a:endParaRPr>
          </a:p>
        </p:txBody>
      </p:sp>
      <p:sp>
        <p:nvSpPr>
          <p:cNvPr id="34" name="Rounded Rectangular Callout 2"/>
          <p:cNvSpPr/>
          <p:nvPr/>
        </p:nvSpPr>
        <p:spPr>
          <a:xfrm>
            <a:off x="953049" y="5436649"/>
            <a:ext cx="1279491" cy="473923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Where?</a:t>
            </a:r>
          </a:p>
        </p:txBody>
      </p:sp>
      <p:sp>
        <p:nvSpPr>
          <p:cNvPr id="37" name="Rounded Rectangular Callout 2"/>
          <p:cNvSpPr/>
          <p:nvPr/>
        </p:nvSpPr>
        <p:spPr>
          <a:xfrm>
            <a:off x="5498833" y="4837445"/>
            <a:ext cx="1147106" cy="466278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When?</a:t>
            </a:r>
          </a:p>
        </p:txBody>
      </p:sp>
      <p:sp>
        <p:nvSpPr>
          <p:cNvPr id="38" name="Rounded Rectangular Callout 2"/>
          <p:cNvSpPr/>
          <p:nvPr/>
        </p:nvSpPr>
        <p:spPr>
          <a:xfrm>
            <a:off x="9898418" y="5467475"/>
            <a:ext cx="1147106" cy="466278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/>
              <a:t>How?</a:t>
            </a:r>
          </a:p>
        </p:txBody>
      </p:sp>
    </p:spTree>
    <p:extLst>
      <p:ext uri="{BB962C8B-B14F-4D97-AF65-F5344CB8AC3E}">
        <p14:creationId xmlns:p14="http://schemas.microsoft.com/office/powerpoint/2010/main" val="8807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44364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often open with a </a:t>
            </a:r>
            <a:r>
              <a:rPr lang="en-GB" sz="2800" b="1" u="sng" dirty="0"/>
              <a:t>preposition</a:t>
            </a:r>
            <a:r>
              <a:rPr lang="en-GB" sz="2800" dirty="0"/>
              <a:t>.</a:t>
            </a:r>
            <a:endParaRPr lang="en-GB" sz="4800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2653" y="2221647"/>
            <a:ext cx="67893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/>
              <a:t>The </a:t>
            </a:r>
            <a:r>
              <a:rPr lang="en-GB" sz="2800" dirty="0">
                <a:solidFill>
                  <a:srgbClr val="000000"/>
                </a:solidFill>
              </a:rPr>
              <a:t>children leave </a:t>
            </a:r>
            <a:r>
              <a:rPr lang="en-GB" sz="2800" b="1" u="sng" dirty="0" smtClean="0"/>
              <a:t>without</a:t>
            </a:r>
            <a:r>
              <a:rPr lang="en-GB" sz="2800" b="1" dirty="0" smtClean="0"/>
              <a:t> shoes on</a:t>
            </a:r>
            <a:r>
              <a:rPr lang="en-GB" sz="2800" dirty="0" smtClean="0"/>
              <a:t>.</a:t>
            </a:r>
            <a:endParaRPr lang="en-GB" sz="2800" dirty="0"/>
          </a:p>
          <a:p>
            <a:pPr>
              <a:lnSpc>
                <a:spcPct val="150000"/>
              </a:lnSpc>
            </a:pPr>
            <a:r>
              <a:rPr lang="en-GB" sz="2800" dirty="0">
                <a:solidFill>
                  <a:srgbClr val="000000"/>
                </a:solidFill>
              </a:rPr>
              <a:t>The children leave </a:t>
            </a:r>
            <a:r>
              <a:rPr lang="en-GB" sz="2800" b="1" u="sng" dirty="0" smtClean="0"/>
              <a:t>through</a:t>
            </a:r>
            <a:r>
              <a:rPr lang="en-GB" sz="2800" b="1" dirty="0" smtClean="0"/>
              <a:t> </a:t>
            </a:r>
            <a:r>
              <a:rPr lang="en-GB" sz="2800" b="1" dirty="0"/>
              <a:t>the long grass</a:t>
            </a:r>
            <a:r>
              <a:rPr lang="en-GB" sz="2800" dirty="0"/>
              <a:t>.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The </a:t>
            </a:r>
            <a:r>
              <a:rPr lang="en-GB" sz="2800" dirty="0">
                <a:solidFill>
                  <a:srgbClr val="000000"/>
                </a:solidFill>
              </a:rPr>
              <a:t>children leave </a:t>
            </a:r>
            <a:r>
              <a:rPr lang="en-GB" sz="2800" b="1" u="sng" dirty="0" smtClean="0"/>
              <a:t>during</a:t>
            </a:r>
            <a:r>
              <a:rPr lang="en-GB" sz="2800" b="1" dirty="0" smtClean="0"/>
              <a:t> </a:t>
            </a:r>
            <a:r>
              <a:rPr lang="en-GB" sz="2800" b="1" dirty="0"/>
              <a:t>the night</a:t>
            </a:r>
            <a:r>
              <a:rPr lang="en-GB" sz="2800" dirty="0"/>
              <a:t>.</a:t>
            </a:r>
          </a:p>
          <a:p>
            <a:pPr algn="ctr">
              <a:lnSpc>
                <a:spcPct val="150000"/>
              </a:lnSpc>
            </a:pP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4807" y="5002003"/>
            <a:ext cx="9950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</a:t>
            </a:r>
            <a:r>
              <a:rPr lang="en-GB" sz="2800" b="1" dirty="0"/>
              <a:t>preposition</a:t>
            </a:r>
            <a:r>
              <a:rPr lang="en-GB" sz="2800" dirty="0"/>
              <a:t> links the </a:t>
            </a:r>
            <a:r>
              <a:rPr lang="en-GB" sz="2800" b="1" dirty="0"/>
              <a:t>adverbial</a:t>
            </a:r>
            <a:r>
              <a:rPr lang="en-GB" sz="2800" dirty="0"/>
              <a:t> to the sentence. </a:t>
            </a:r>
          </a:p>
        </p:txBody>
      </p:sp>
    </p:spTree>
    <p:extLst>
      <p:ext uri="{BB962C8B-B14F-4D97-AF65-F5344CB8AC3E}">
        <p14:creationId xmlns:p14="http://schemas.microsoft.com/office/powerpoint/2010/main" val="209719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02653" y="2046041"/>
            <a:ext cx="61491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 smtClean="0"/>
              <a:t>Mr Spratt’s tabby cat climbed </a:t>
            </a:r>
            <a:r>
              <a:rPr lang="en-GB" sz="2800" b="1" u="sng" dirty="0"/>
              <a:t>above</a:t>
            </a:r>
            <a:r>
              <a:rPr lang="en-GB" sz="2800" dirty="0"/>
              <a:t> ...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Mrs Cox’s fox stalked </a:t>
            </a:r>
            <a:r>
              <a:rPr lang="en-GB" sz="2800" b="1" u="sng" dirty="0" smtClean="0"/>
              <a:t>through</a:t>
            </a:r>
            <a:r>
              <a:rPr lang="en-GB" sz="2800" dirty="0" smtClean="0"/>
              <a:t> </a:t>
            </a:r>
            <a:r>
              <a:rPr lang="en-GB" sz="2800" dirty="0"/>
              <a:t>…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Mrs Nerd’s bird sings </a:t>
            </a:r>
            <a:r>
              <a:rPr lang="en-GB" sz="2800" b="1" u="sng" dirty="0" smtClean="0"/>
              <a:t>during</a:t>
            </a:r>
            <a:r>
              <a:rPr lang="en-GB" sz="2800" dirty="0" smtClean="0"/>
              <a:t> </a:t>
            </a:r>
            <a:r>
              <a:rPr lang="en-GB" sz="2800" dirty="0"/>
              <a:t>…</a:t>
            </a:r>
          </a:p>
          <a:p>
            <a:pPr>
              <a:lnSpc>
                <a:spcPct val="150000"/>
              </a:lnSpc>
            </a:pPr>
            <a:r>
              <a:rPr lang="en-GB" sz="2800" dirty="0" smtClean="0"/>
              <a:t>Mr Spare’s bear growls </a:t>
            </a:r>
            <a:r>
              <a:rPr lang="en-GB" sz="2800" b="1" u="sng" dirty="0" smtClean="0"/>
              <a:t>with</a:t>
            </a:r>
            <a:r>
              <a:rPr lang="en-GB" sz="2800" dirty="0"/>
              <a:t>…</a:t>
            </a:r>
          </a:p>
          <a:p>
            <a:pPr>
              <a:lnSpc>
                <a:spcPct val="150000"/>
              </a:lnSpc>
            </a:pPr>
            <a:endParaRPr lang="en-GB" sz="2800" dirty="0"/>
          </a:p>
          <a:p>
            <a:pPr algn="ctr">
              <a:lnSpc>
                <a:spcPct val="150000"/>
              </a:lnSpc>
            </a:pP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2181" y="5035251"/>
            <a:ext cx="9950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Add an adverbial to these sentences.</a:t>
            </a:r>
          </a:p>
          <a:p>
            <a:pPr algn="ctr"/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Which question does it answer: </a:t>
            </a:r>
            <a:r>
              <a:rPr lang="en-GB" sz="2800" i="1" dirty="0">
                <a:solidFill>
                  <a:schemeClr val="accent5">
                    <a:lumMod val="75000"/>
                  </a:schemeClr>
                </a:solidFill>
              </a:rPr>
              <a:t>Where, When, or How?</a:t>
            </a:r>
          </a:p>
        </p:txBody>
      </p:sp>
    </p:spTree>
    <p:extLst>
      <p:ext uri="{BB962C8B-B14F-4D97-AF65-F5344CB8AC3E}">
        <p14:creationId xmlns:p14="http://schemas.microsoft.com/office/powerpoint/2010/main" val="282441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44364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You can change the order of </a:t>
            </a:r>
            <a:r>
              <a:rPr lang="en-GB" sz="2800" b="1" dirty="0"/>
              <a:t>Adverbials.</a:t>
            </a:r>
            <a:endParaRPr lang="en-GB" sz="4800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0463" y="2200402"/>
            <a:ext cx="1069853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 smtClean="0"/>
              <a:t>The children left </a:t>
            </a:r>
            <a:r>
              <a:rPr lang="en-GB" sz="2400" b="1" dirty="0" smtClean="0"/>
              <a:t>with their belongings</a:t>
            </a:r>
            <a:r>
              <a:rPr lang="en-GB" sz="2400" dirty="0" smtClean="0"/>
              <a:t>.          </a:t>
            </a:r>
            <a:r>
              <a:rPr lang="en-GB" sz="2400" b="1" dirty="0" smtClean="0"/>
              <a:t>With their belongings</a:t>
            </a:r>
            <a:r>
              <a:rPr lang="en-GB" sz="2400" dirty="0" smtClean="0"/>
              <a:t>, </a:t>
            </a:r>
            <a:r>
              <a:rPr lang="en-GB" sz="2400" dirty="0"/>
              <a:t>the </a:t>
            </a:r>
            <a:r>
              <a:rPr lang="en-GB" sz="2400" dirty="0" smtClean="0"/>
              <a:t>children left.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/>
              <a:t>The </a:t>
            </a:r>
            <a:r>
              <a:rPr lang="en-GB" sz="2400" dirty="0" smtClean="0"/>
              <a:t>children left </a:t>
            </a:r>
            <a:r>
              <a:rPr lang="en-GB" sz="2400" b="1" dirty="0" smtClean="0"/>
              <a:t>through the </a:t>
            </a:r>
            <a:r>
              <a:rPr lang="en-GB" sz="2400" b="1" dirty="0"/>
              <a:t>grass</a:t>
            </a:r>
            <a:r>
              <a:rPr lang="en-GB" sz="2400" dirty="0"/>
              <a:t>.  </a:t>
            </a:r>
            <a:r>
              <a:rPr lang="en-GB" sz="2400" dirty="0" smtClean="0"/>
              <a:t>                    </a:t>
            </a:r>
            <a:r>
              <a:rPr lang="en-GB" sz="2400" b="1" dirty="0" smtClean="0"/>
              <a:t>Through the </a:t>
            </a:r>
            <a:r>
              <a:rPr lang="en-GB" sz="2400" b="1" dirty="0"/>
              <a:t>grass</a:t>
            </a:r>
            <a:r>
              <a:rPr lang="en-GB" sz="2400" dirty="0"/>
              <a:t>, the </a:t>
            </a:r>
            <a:r>
              <a:rPr lang="en-GB" sz="2400" dirty="0" smtClean="0"/>
              <a:t>children left.</a:t>
            </a:r>
            <a:endParaRPr lang="en-GB" sz="24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2182" y="3603771"/>
            <a:ext cx="9950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chemeClr val="accent5">
                    <a:lumMod val="75000"/>
                  </a:schemeClr>
                </a:solidFill>
              </a:rPr>
              <a:t>Swap the adverbial round in these sentences.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790463" y="4096493"/>
            <a:ext cx="44009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The </a:t>
            </a:r>
            <a:r>
              <a:rPr lang="en-GB" sz="2400" dirty="0" smtClean="0"/>
              <a:t>children left </a:t>
            </a:r>
            <a:r>
              <a:rPr lang="en-GB" sz="2400" b="1" dirty="0" smtClean="0"/>
              <a:t>during </a:t>
            </a:r>
            <a:r>
              <a:rPr lang="en-GB" sz="2400" b="1" dirty="0"/>
              <a:t>the night</a:t>
            </a:r>
            <a:r>
              <a:rPr lang="en-GB" sz="2400" dirty="0"/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6617143" y="4130815"/>
            <a:ext cx="470022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/>
              <a:t>During the night</a:t>
            </a:r>
            <a:r>
              <a:rPr lang="en-GB" sz="2400" dirty="0"/>
              <a:t>, the </a:t>
            </a:r>
            <a:r>
              <a:rPr lang="en-GB" sz="2400" dirty="0" smtClean="0"/>
              <a:t>children left.</a:t>
            </a:r>
            <a:endParaRPr lang="en-GB" sz="2400" dirty="0"/>
          </a:p>
        </p:txBody>
      </p:sp>
      <p:sp>
        <p:nvSpPr>
          <p:cNvPr id="10" name="Rectangle 9"/>
          <p:cNvSpPr/>
          <p:nvPr/>
        </p:nvSpPr>
        <p:spPr>
          <a:xfrm>
            <a:off x="790463" y="4853252"/>
            <a:ext cx="47405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 smtClean="0"/>
              <a:t>The teachers watched </a:t>
            </a:r>
            <a:r>
              <a:rPr lang="en-GB" sz="2400" b="1" dirty="0" smtClean="0"/>
              <a:t>attentively</a:t>
            </a:r>
            <a:r>
              <a:rPr lang="en-GB" sz="2400" dirty="0"/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550302" y="4853252"/>
            <a:ext cx="47842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b="1" dirty="0" smtClean="0"/>
              <a:t>Attentively</a:t>
            </a:r>
            <a:r>
              <a:rPr lang="en-GB" sz="2400" dirty="0" smtClean="0"/>
              <a:t>, </a:t>
            </a:r>
            <a:r>
              <a:rPr lang="en-GB" sz="2400" dirty="0"/>
              <a:t>the </a:t>
            </a:r>
            <a:r>
              <a:rPr lang="en-GB" sz="2400" dirty="0" smtClean="0"/>
              <a:t>teachers watched.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9379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/>
      <p:bldP spid="3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501959"/>
            <a:ext cx="10573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When an </a:t>
            </a:r>
            <a:r>
              <a:rPr lang="en-GB" sz="2800" b="1" dirty="0"/>
              <a:t>adverbial</a:t>
            </a:r>
            <a:r>
              <a:rPr lang="en-GB" sz="2800" dirty="0"/>
              <a:t> appears in front of the sentence it is modifying…</a:t>
            </a:r>
          </a:p>
          <a:p>
            <a:pPr algn="ctr"/>
            <a:r>
              <a:rPr lang="en-GB" sz="2800" dirty="0"/>
              <a:t>it is called a </a:t>
            </a:r>
            <a:r>
              <a:rPr lang="en-GB" sz="2800" b="1" dirty="0"/>
              <a:t>fronted adverbial.</a:t>
            </a:r>
            <a:endParaRPr lang="en-GB" sz="4800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340231" y="798816"/>
            <a:ext cx="34067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Fronted 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73852" y="2769909"/>
            <a:ext cx="71351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b="1" dirty="0"/>
              <a:t>During the night</a:t>
            </a:r>
            <a:r>
              <a:rPr lang="en-GB" sz="2800" dirty="0"/>
              <a:t>, the </a:t>
            </a:r>
            <a:r>
              <a:rPr lang="en-GB" sz="2800" dirty="0" smtClean="0"/>
              <a:t>teachers awoke.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b="1" dirty="0"/>
              <a:t>With deadly intent</a:t>
            </a:r>
            <a:r>
              <a:rPr lang="en-GB" sz="2800" dirty="0"/>
              <a:t>, the </a:t>
            </a:r>
            <a:r>
              <a:rPr lang="en-GB" sz="2800" dirty="0" smtClean="0"/>
              <a:t>teachers followed.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b="1" dirty="0"/>
              <a:t>Before dawn</a:t>
            </a:r>
            <a:r>
              <a:rPr lang="en-GB" sz="2800" dirty="0"/>
              <a:t>, the </a:t>
            </a:r>
            <a:r>
              <a:rPr lang="en-GB" sz="2800" dirty="0" smtClean="0"/>
              <a:t>teachers left.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b="1" dirty="0"/>
              <a:t>Finally</a:t>
            </a:r>
            <a:r>
              <a:rPr lang="en-GB" sz="2800" dirty="0"/>
              <a:t>, the </a:t>
            </a:r>
            <a:r>
              <a:rPr lang="en-GB" sz="2800" dirty="0" smtClean="0"/>
              <a:t>teachers left.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931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501959"/>
            <a:ext cx="10573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Fronted adverbials </a:t>
            </a:r>
            <a:r>
              <a:rPr lang="en-GB" sz="2800" dirty="0"/>
              <a:t>are separated from the main part of the sentence by a </a:t>
            </a:r>
            <a:r>
              <a:rPr lang="en-GB" sz="2800" b="1" dirty="0"/>
              <a:t>comma</a:t>
            </a:r>
            <a:r>
              <a:rPr lang="en-GB" sz="2800" dirty="0"/>
              <a:t>.</a:t>
            </a:r>
            <a:endParaRPr lang="en-GB" sz="4800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3511838" y="2902681"/>
            <a:ext cx="5962706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/>
              <a:t>During the night</a:t>
            </a:r>
            <a:r>
              <a:rPr lang="en-GB" sz="2800" dirty="0"/>
              <a:t>, the </a:t>
            </a:r>
            <a:r>
              <a:rPr lang="en-GB" sz="2800" dirty="0" smtClean="0"/>
              <a:t>teachers left.</a:t>
            </a:r>
            <a:endParaRPr lang="en-GB" sz="2800" dirty="0"/>
          </a:p>
        </p:txBody>
      </p:sp>
      <p:sp>
        <p:nvSpPr>
          <p:cNvPr id="6" name="Rectangle: Rounded Corners 5"/>
          <p:cNvSpPr/>
          <p:nvPr/>
        </p:nvSpPr>
        <p:spPr>
          <a:xfrm>
            <a:off x="4373402" y="3893487"/>
            <a:ext cx="3445196" cy="9854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Try saying the whole sentence with and without a pause. 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555158" y="5061474"/>
            <a:ext cx="7081684" cy="98548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The comma tells the listener that the main information is coming.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This is great for building tension.</a:t>
            </a:r>
            <a:r>
              <a:rPr lang="en-GB" sz="2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304141" y="722815"/>
            <a:ext cx="5546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Punctuating Fronted Adverbials</a:t>
            </a:r>
            <a:endParaRPr lang="en-GB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94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501959"/>
            <a:ext cx="10573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chemeClr val="accent5">
                    <a:lumMod val="75000"/>
                  </a:schemeClr>
                </a:solidFill>
              </a:rPr>
              <a:t>Spot the </a:t>
            </a:r>
            <a:r>
              <a:rPr lang="en-GB" sz="2800" b="1" i="1" dirty="0">
                <a:solidFill>
                  <a:schemeClr val="accent5">
                    <a:lumMod val="75000"/>
                  </a:schemeClr>
                </a:solidFill>
              </a:rPr>
              <a:t>fronted adverbial </a:t>
            </a:r>
            <a:r>
              <a:rPr lang="en-GB" sz="2800" i="1" dirty="0">
                <a:solidFill>
                  <a:schemeClr val="accent5">
                    <a:lumMod val="75000"/>
                  </a:schemeClr>
                </a:solidFill>
              </a:rPr>
              <a:t>in each sentence.</a:t>
            </a:r>
          </a:p>
          <a:p>
            <a:pPr algn="ctr"/>
            <a:r>
              <a:rPr lang="en-GB" sz="2800" i="1" dirty="0">
                <a:solidFill>
                  <a:schemeClr val="accent5">
                    <a:lumMod val="75000"/>
                  </a:schemeClr>
                </a:solidFill>
                <a:effectLst/>
              </a:rPr>
              <a:t>Decide where the </a:t>
            </a:r>
            <a:r>
              <a:rPr lang="en-GB" sz="2800" b="1" i="1" dirty="0">
                <a:solidFill>
                  <a:schemeClr val="accent5">
                    <a:lumMod val="75000"/>
                  </a:schemeClr>
                </a:solidFill>
                <a:effectLst/>
              </a:rPr>
              <a:t>comma</a:t>
            </a:r>
            <a:r>
              <a:rPr lang="en-GB" sz="2800" i="1" dirty="0">
                <a:solidFill>
                  <a:schemeClr val="accent5">
                    <a:lumMod val="75000"/>
                  </a:schemeClr>
                </a:solidFill>
                <a:effectLst/>
              </a:rPr>
              <a:t> should go.</a:t>
            </a:r>
            <a:endParaRPr lang="en-GB" sz="4800" i="1" dirty="0"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304141" y="825933"/>
            <a:ext cx="5546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Punctuating Fronted 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71515" y="2724236"/>
            <a:ext cx="8187877" cy="3288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In the night there was a huge crash.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With a jump </a:t>
            </a:r>
            <a:r>
              <a:rPr lang="en-GB" sz="2800" dirty="0" smtClean="0"/>
              <a:t>the teacher </a:t>
            </a:r>
            <a:r>
              <a:rPr lang="en-GB" sz="2800" dirty="0"/>
              <a:t>woke up.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Down the stairs she ran.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Cautiously she opened the </a:t>
            </a:r>
            <a:r>
              <a:rPr lang="en-GB" sz="2800" dirty="0" smtClean="0"/>
              <a:t>classroom </a:t>
            </a:r>
            <a:r>
              <a:rPr lang="en-GB" sz="2800" dirty="0"/>
              <a:t>door.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On the floor the </a:t>
            </a:r>
            <a:r>
              <a:rPr lang="en-GB" sz="2800" dirty="0" smtClean="0"/>
              <a:t>children all </a:t>
            </a:r>
            <a:r>
              <a:rPr lang="en-GB" sz="2800" dirty="0"/>
              <a:t>sat covered in </a:t>
            </a:r>
            <a:r>
              <a:rPr lang="en-GB" sz="2800" dirty="0" smtClean="0"/>
              <a:t>paint.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59682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8111" y="2405575"/>
            <a:ext cx="5528604" cy="1104388"/>
          </a:xfrm>
        </p:spPr>
        <p:txBody>
          <a:bodyPr>
            <a:noAutofit/>
          </a:bodyPr>
          <a:lstStyle/>
          <a:p>
            <a:r>
              <a:rPr lang="en-GB" sz="3600" b="1" dirty="0">
                <a:solidFill>
                  <a:srgbClr val="0000FF"/>
                </a:solidFill>
                <a:latin typeface="+mn-lt"/>
              </a:rPr>
              <a:t>End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932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Verbs</a:t>
            </a:r>
            <a:r>
              <a:rPr lang="en-GB" sz="3600" b="1" dirty="0"/>
              <a:t> </a:t>
            </a:r>
          </a:p>
          <a:p>
            <a:pPr algn="ctr"/>
            <a:r>
              <a:rPr lang="en-GB" sz="3200" dirty="0"/>
              <a:t>Verbs indicate that someone or something is </a:t>
            </a:r>
          </a:p>
          <a:p>
            <a:pPr algn="ctr"/>
            <a:r>
              <a:rPr lang="en-GB" sz="3200" dirty="0">
                <a:solidFill>
                  <a:srgbClr val="0000FF"/>
                </a:solidFill>
              </a:rPr>
              <a:t>doing</a:t>
            </a:r>
            <a:r>
              <a:rPr lang="en-GB" sz="3200" dirty="0"/>
              <a:t>, </a:t>
            </a:r>
            <a:r>
              <a:rPr lang="en-GB" sz="3200" dirty="0">
                <a:solidFill>
                  <a:srgbClr val="0000FF"/>
                </a:solidFill>
              </a:rPr>
              <a:t>feeling</a:t>
            </a:r>
            <a:r>
              <a:rPr lang="en-GB" sz="3200" dirty="0"/>
              <a:t> or </a:t>
            </a:r>
            <a:r>
              <a:rPr lang="en-GB" sz="3200" dirty="0">
                <a:solidFill>
                  <a:srgbClr val="0000FF"/>
                </a:solidFill>
              </a:rPr>
              <a:t>being</a:t>
            </a:r>
            <a:r>
              <a:rPr lang="en-GB" sz="3200" dirty="0"/>
              <a:t>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63477" y="2566045"/>
            <a:ext cx="36178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 </a:t>
            </a:r>
            <a:r>
              <a:rPr lang="en-GB" sz="2800" dirty="0">
                <a:solidFill>
                  <a:srgbClr val="0000FF"/>
                </a:solidFill>
              </a:rPr>
              <a:t>sings</a:t>
            </a:r>
            <a:r>
              <a:rPr lang="en-GB" sz="2800" dirty="0"/>
              <a:t>.</a:t>
            </a:r>
          </a:p>
          <a:p>
            <a:pPr algn="ctr"/>
            <a:r>
              <a:rPr lang="en-GB" sz="2800" dirty="0"/>
              <a:t>The cat </a:t>
            </a:r>
            <a:r>
              <a:rPr lang="en-GB" sz="2800" dirty="0">
                <a:solidFill>
                  <a:srgbClr val="0000FF"/>
                </a:solidFill>
              </a:rPr>
              <a:t>prowls</a:t>
            </a:r>
            <a:r>
              <a:rPr lang="en-GB" sz="2800" dirty="0"/>
              <a:t>.</a:t>
            </a:r>
          </a:p>
          <a:p>
            <a:pPr algn="ctr"/>
            <a:r>
              <a:rPr lang="en-GB" sz="2800" dirty="0"/>
              <a:t>A weed </a:t>
            </a:r>
            <a:r>
              <a:rPr lang="en-GB" sz="2800" dirty="0">
                <a:solidFill>
                  <a:srgbClr val="0000FF"/>
                </a:solidFill>
              </a:rPr>
              <a:t>grows</a:t>
            </a:r>
            <a:r>
              <a:rPr lang="en-GB" sz="2800" dirty="0"/>
              <a:t>.</a:t>
            </a:r>
          </a:p>
          <a:p>
            <a:pPr algn="ctr"/>
            <a:r>
              <a:rPr lang="en-GB" sz="2800" dirty="0"/>
              <a:t>I </a:t>
            </a:r>
            <a:r>
              <a:rPr lang="en-GB" sz="2800" dirty="0">
                <a:solidFill>
                  <a:srgbClr val="0000FF"/>
                </a:solidFill>
              </a:rPr>
              <a:t>wish</a:t>
            </a:r>
            <a:r>
              <a:rPr lang="en-GB" sz="2800" dirty="0"/>
              <a:t>!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220174" y="5801393"/>
            <a:ext cx="1325217" cy="369332"/>
          </a:xfrm>
          <a:prstGeom prst="rect">
            <a:avLst/>
          </a:prstGeom>
          <a:solidFill>
            <a:srgbClr val="8585FF"/>
          </a:solidFill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Revision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330" y="4701617"/>
            <a:ext cx="99501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Usually </a:t>
            </a:r>
            <a:r>
              <a:rPr lang="en-GB" sz="2800" b="1" dirty="0"/>
              <a:t>verbs</a:t>
            </a:r>
            <a:r>
              <a:rPr lang="en-GB" sz="2800" dirty="0"/>
              <a:t> have the name of a person or thing or a pronoun in front of them. </a:t>
            </a:r>
          </a:p>
        </p:txBody>
      </p:sp>
    </p:spTree>
    <p:extLst>
      <p:ext uri="{BB962C8B-B14F-4D97-AF65-F5344CB8AC3E}">
        <p14:creationId xmlns:p14="http://schemas.microsoft.com/office/powerpoint/2010/main" val="3204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0000FF"/>
                </a:solidFill>
              </a:rPr>
              <a:t>Powerful verbs</a:t>
            </a:r>
            <a:r>
              <a:rPr lang="en-GB" sz="3600" b="1" dirty="0" smtClean="0"/>
              <a:t> </a:t>
            </a:r>
            <a:endParaRPr lang="en-GB" sz="3600" b="1" dirty="0"/>
          </a:p>
          <a:p>
            <a:pPr algn="ctr"/>
            <a:r>
              <a:rPr lang="en-GB" sz="3200" dirty="0" smtClean="0"/>
              <a:t>Powerful verbs add detail and impact to your writing.  </a:t>
            </a:r>
            <a:endParaRPr lang="en-GB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138874" y="2566045"/>
            <a:ext cx="81878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 sings</a:t>
            </a:r>
            <a:r>
              <a:rPr lang="en-GB" sz="2800" dirty="0" smtClean="0"/>
              <a:t>. He </a:t>
            </a:r>
            <a:r>
              <a:rPr lang="en-GB" sz="2800" dirty="0" smtClean="0">
                <a:solidFill>
                  <a:srgbClr val="0000FF"/>
                </a:solidFill>
              </a:rPr>
              <a:t>warbles</a:t>
            </a:r>
            <a:r>
              <a:rPr lang="en-GB" sz="2800" dirty="0" smtClean="0"/>
              <a:t>. He </a:t>
            </a:r>
            <a:r>
              <a:rPr lang="en-GB" sz="2800" dirty="0" smtClean="0">
                <a:solidFill>
                  <a:srgbClr val="0000FF"/>
                </a:solidFill>
              </a:rPr>
              <a:t>croons</a:t>
            </a:r>
            <a:r>
              <a:rPr lang="en-GB" sz="2800" dirty="0" smtClean="0"/>
              <a:t>.  </a:t>
            </a:r>
            <a:endParaRPr lang="en-GB" sz="2800" dirty="0"/>
          </a:p>
          <a:p>
            <a:pPr algn="ctr"/>
            <a:r>
              <a:rPr lang="en-GB" sz="2800" dirty="0"/>
              <a:t>The cat </a:t>
            </a:r>
            <a:r>
              <a:rPr lang="en-GB" sz="2800" dirty="0">
                <a:solidFill>
                  <a:srgbClr val="000000"/>
                </a:solidFill>
              </a:rPr>
              <a:t>prowls</a:t>
            </a:r>
            <a:r>
              <a:rPr lang="en-GB" sz="2800" dirty="0" smtClean="0"/>
              <a:t>. The cat </a:t>
            </a:r>
            <a:r>
              <a:rPr lang="en-GB" sz="2800" dirty="0" smtClean="0">
                <a:solidFill>
                  <a:srgbClr val="0000FF"/>
                </a:solidFill>
              </a:rPr>
              <a:t>skulks</a:t>
            </a:r>
            <a:r>
              <a:rPr lang="en-GB" sz="2800" dirty="0" smtClean="0"/>
              <a:t>. The cat </a:t>
            </a:r>
            <a:r>
              <a:rPr lang="en-GB" sz="2800" dirty="0" smtClean="0">
                <a:solidFill>
                  <a:srgbClr val="0000FF"/>
                </a:solidFill>
              </a:rPr>
              <a:t>lurks</a:t>
            </a:r>
            <a:r>
              <a:rPr lang="en-GB" sz="2800" dirty="0" smtClean="0"/>
              <a:t>.</a:t>
            </a:r>
            <a:endParaRPr lang="en-GB" sz="2800" dirty="0"/>
          </a:p>
          <a:p>
            <a:pPr algn="ctr"/>
            <a:r>
              <a:rPr lang="en-GB" sz="2800" dirty="0"/>
              <a:t>A </a:t>
            </a:r>
            <a:r>
              <a:rPr lang="en-GB" sz="2800" dirty="0" smtClean="0"/>
              <a:t>weed grows. A weed </a:t>
            </a:r>
            <a:r>
              <a:rPr lang="en-GB" sz="2800" dirty="0" smtClean="0">
                <a:solidFill>
                  <a:srgbClr val="0000FF"/>
                </a:solidFill>
              </a:rPr>
              <a:t>matures</a:t>
            </a:r>
            <a:r>
              <a:rPr lang="en-GB" sz="2800" dirty="0"/>
              <a:t>. A weed </a:t>
            </a:r>
            <a:r>
              <a:rPr lang="en-GB" sz="2800" dirty="0" smtClean="0">
                <a:solidFill>
                  <a:srgbClr val="0000FF"/>
                </a:solidFill>
              </a:rPr>
              <a:t>sprouts</a:t>
            </a:r>
            <a:r>
              <a:rPr lang="en-GB" sz="2800" dirty="0" smtClean="0"/>
              <a:t>.</a:t>
            </a:r>
            <a:endParaRPr lang="en-GB" sz="2800" dirty="0"/>
          </a:p>
          <a:p>
            <a:pPr algn="ctr"/>
            <a:r>
              <a:rPr lang="en-GB" sz="2800" dirty="0"/>
              <a:t>I wish</a:t>
            </a:r>
            <a:r>
              <a:rPr lang="en-GB" sz="2800" dirty="0" smtClean="0"/>
              <a:t>! I </a:t>
            </a:r>
            <a:r>
              <a:rPr lang="en-GB" sz="2800" dirty="0" smtClean="0">
                <a:solidFill>
                  <a:srgbClr val="0000FF"/>
                </a:solidFill>
              </a:rPr>
              <a:t>dream</a:t>
            </a:r>
            <a:r>
              <a:rPr lang="en-GB" sz="2800" dirty="0" smtClean="0"/>
              <a:t>! I </a:t>
            </a:r>
            <a:r>
              <a:rPr lang="en-GB" sz="2800" dirty="0" smtClean="0">
                <a:solidFill>
                  <a:srgbClr val="0000FF"/>
                </a:solidFill>
              </a:rPr>
              <a:t>long for</a:t>
            </a:r>
            <a:r>
              <a:rPr lang="en-GB" sz="2800" dirty="0" smtClean="0"/>
              <a:t>! I </a:t>
            </a:r>
            <a:r>
              <a:rPr lang="en-GB" sz="2800" dirty="0" smtClean="0">
                <a:solidFill>
                  <a:srgbClr val="0000FF"/>
                </a:solidFill>
              </a:rPr>
              <a:t>aspire</a:t>
            </a:r>
            <a:r>
              <a:rPr lang="en-GB" sz="2800" dirty="0" smtClean="0"/>
              <a:t>! </a:t>
            </a: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220174" y="5801393"/>
            <a:ext cx="1325217" cy="369332"/>
          </a:xfrm>
          <a:prstGeom prst="rect">
            <a:avLst/>
          </a:prstGeom>
          <a:solidFill>
            <a:srgbClr val="8585FF"/>
          </a:solidFill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Revision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330" y="4701617"/>
            <a:ext cx="9950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Often powerful verbs do the job of a verb and adverb.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68780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2340526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can be</a:t>
            </a:r>
            <a:endParaRPr lang="en-GB" sz="4800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5912" y="2946272"/>
            <a:ext cx="2093366" cy="1995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a word</a:t>
            </a:r>
            <a:r>
              <a:rPr lang="en-GB" sz="2800" dirty="0" smtClean="0"/>
              <a:t>, 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a phrase,</a:t>
            </a:r>
          </a:p>
          <a:p>
            <a:pPr algn="ctr">
              <a:lnSpc>
                <a:spcPct val="150000"/>
              </a:lnSpc>
            </a:pPr>
            <a:r>
              <a:rPr lang="en-GB" sz="2800" dirty="0"/>
              <a:t>or a clause.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0463" y="144364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tell us more about a </a:t>
            </a:r>
            <a:r>
              <a:rPr lang="en-GB" sz="2800" b="1" dirty="0"/>
              <a:t>verb</a:t>
            </a:r>
            <a:r>
              <a:rPr lang="en-GB" sz="2800" dirty="0"/>
              <a:t>.</a:t>
            </a:r>
            <a:endParaRPr lang="en-GB" sz="4800" dirty="0">
              <a:effectLst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179872" y="3351738"/>
            <a:ext cx="2625213" cy="57262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hungrily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89468" y="4435259"/>
            <a:ext cx="2930737" cy="57262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between the cracks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78376" y="3620188"/>
            <a:ext cx="4191900" cy="57262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after the song ended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5368" y="5381116"/>
            <a:ext cx="63330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An adverbial which is one word is an adverb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1477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/>
      <p:bldP spid="9" grpId="0"/>
      <p:bldP spid="3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44364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tell us more about a </a:t>
            </a:r>
            <a:r>
              <a:rPr lang="en-GB" sz="2800" b="1" dirty="0"/>
              <a:t>verb</a:t>
            </a:r>
            <a:r>
              <a:rPr lang="en-GB" sz="2800" dirty="0"/>
              <a:t>.</a:t>
            </a:r>
            <a:endParaRPr lang="en-GB" sz="4800" dirty="0"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1644" y="2200402"/>
            <a:ext cx="8304847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800" dirty="0"/>
              <a:t>The </a:t>
            </a:r>
            <a:r>
              <a:rPr lang="en-GB" sz="2800" dirty="0" smtClean="0"/>
              <a:t>children </a:t>
            </a:r>
            <a:r>
              <a:rPr lang="en-GB" sz="2800" dirty="0" smtClean="0">
                <a:solidFill>
                  <a:srgbClr val="0000FF"/>
                </a:solidFill>
              </a:rPr>
              <a:t>leave</a:t>
            </a:r>
            <a:r>
              <a:rPr lang="en-GB" sz="2800" dirty="0" smtClean="0"/>
              <a:t>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The </a:t>
            </a:r>
            <a:r>
              <a:rPr lang="en-GB" sz="2800" dirty="0" smtClean="0"/>
              <a:t>children </a:t>
            </a:r>
            <a:r>
              <a:rPr lang="en-GB" sz="2800" dirty="0" smtClean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quietly</a:t>
            </a:r>
            <a:r>
              <a:rPr lang="en-GB" sz="2800" dirty="0" smtClean="0"/>
              <a:t>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through </a:t>
            </a:r>
            <a:r>
              <a:rPr lang="en-GB" sz="2800" b="1" dirty="0"/>
              <a:t>the </a:t>
            </a:r>
            <a:r>
              <a:rPr lang="en-GB" sz="2800" b="1" dirty="0" smtClean="0"/>
              <a:t>open door</a:t>
            </a:r>
            <a:r>
              <a:rPr lang="en-GB" sz="2800" dirty="0" smtClean="0"/>
              <a:t>.</a:t>
            </a:r>
            <a:endParaRPr lang="en-GB" sz="2800" dirty="0"/>
          </a:p>
          <a:p>
            <a:pPr algn="ctr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during </a:t>
            </a:r>
            <a:r>
              <a:rPr lang="en-GB" sz="2800" b="1" dirty="0"/>
              <a:t>the night</a:t>
            </a:r>
            <a:r>
              <a:rPr lang="en-GB" sz="2800" dirty="0"/>
              <a:t>.</a:t>
            </a:r>
          </a:p>
          <a:p>
            <a:pPr algn="ctr">
              <a:lnSpc>
                <a:spcPct val="150000"/>
              </a:lnSpc>
            </a:pPr>
            <a:endParaRPr lang="en-GB" sz="2800" dirty="0"/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4807" y="5002003"/>
            <a:ext cx="9950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each sentence, the </a:t>
            </a:r>
            <a:r>
              <a:rPr lang="en-GB" sz="2800" dirty="0">
                <a:solidFill>
                  <a:srgbClr val="0000FF"/>
                </a:solidFill>
              </a:rPr>
              <a:t>verb</a:t>
            </a:r>
            <a:r>
              <a:rPr lang="en-GB" sz="2800" dirty="0"/>
              <a:t> is modified by the </a:t>
            </a:r>
            <a:r>
              <a:rPr lang="en-GB" sz="2800" b="1" dirty="0" smtClean="0"/>
              <a:t>adverb</a:t>
            </a:r>
            <a:r>
              <a:rPr lang="en-GB" sz="2800" dirty="0" smtClean="0"/>
              <a:t> or </a:t>
            </a:r>
            <a:r>
              <a:rPr lang="en-GB" sz="2800" b="1" dirty="0" smtClean="0"/>
              <a:t>adverbial </a:t>
            </a:r>
            <a:r>
              <a:rPr lang="en-GB" sz="2800" dirty="0" smtClean="0"/>
              <a:t>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202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3" y="1443643"/>
            <a:ext cx="10573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answer the questions…</a:t>
            </a:r>
            <a:endParaRPr lang="en-GB" sz="4800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5048042" y="2310972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Where?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5048042" y="3390314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rgbClr val="BDD7EE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When?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5048041" y="4469656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rgbClr val="BDD7EE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How?</a:t>
            </a:r>
          </a:p>
        </p:txBody>
      </p:sp>
    </p:spTree>
    <p:extLst>
      <p:ext uri="{BB962C8B-B14F-4D97-AF65-F5344CB8AC3E}">
        <p14:creationId xmlns:p14="http://schemas.microsoft.com/office/powerpoint/2010/main" val="114349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7294" y="5615531"/>
            <a:ext cx="6399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Adverbials</a:t>
            </a:r>
            <a:r>
              <a:rPr lang="en-GB" sz="2800" dirty="0"/>
              <a:t> answer the question: </a:t>
            </a:r>
            <a:r>
              <a:rPr lang="en-GB" sz="2800" i="1" dirty="0"/>
              <a:t>Where?</a:t>
            </a:r>
            <a:endParaRPr lang="en-GB" sz="4800" i="1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9056415" y="779690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Where?</a:t>
            </a:r>
          </a:p>
        </p:txBody>
      </p:sp>
      <p:sp>
        <p:nvSpPr>
          <p:cNvPr id="6" name="Rectangle 5"/>
          <p:cNvSpPr/>
          <p:nvPr/>
        </p:nvSpPr>
        <p:spPr>
          <a:xfrm>
            <a:off x="1244057" y="1364465"/>
            <a:ext cx="3021480" cy="702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 smtClean="0">
                <a:solidFill>
                  <a:srgbClr val="0000FF"/>
                </a:solidFill>
              </a:rPr>
              <a:t>leave</a:t>
            </a:r>
            <a:r>
              <a:rPr lang="en-GB" sz="2800" dirty="0" smtClean="0">
                <a:solidFill>
                  <a:prstClr val="black"/>
                </a:solidFill>
              </a:rPr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44058" y="2036316"/>
            <a:ext cx="6225292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from </a:t>
            </a:r>
            <a:r>
              <a:rPr lang="en-GB" sz="2800" b="1" dirty="0"/>
              <a:t>the </a:t>
            </a:r>
            <a:r>
              <a:rPr lang="en-GB" sz="2800" b="1" dirty="0" smtClean="0"/>
              <a:t>classroom</a:t>
            </a:r>
            <a:r>
              <a:rPr lang="en-GB" sz="2800" dirty="0" smtClean="0">
                <a:solidFill>
                  <a:prstClr val="black"/>
                </a:solidFill>
              </a:rPr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44056" y="2703957"/>
            <a:ext cx="6425813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through </a:t>
            </a:r>
            <a:r>
              <a:rPr lang="en-GB" sz="2800" b="1" dirty="0"/>
              <a:t>the trees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44056" y="3375808"/>
            <a:ext cx="6242003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under </a:t>
            </a:r>
            <a:r>
              <a:rPr lang="en-GB" sz="2800" b="1" dirty="0"/>
              <a:t>the </a:t>
            </a:r>
            <a:r>
              <a:rPr lang="en-GB" sz="2800" b="1" dirty="0" smtClean="0"/>
              <a:t>shelter.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44056" y="4043449"/>
            <a:ext cx="6587338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along </a:t>
            </a:r>
            <a:r>
              <a:rPr lang="en-GB" sz="2800" b="1" dirty="0"/>
              <a:t>the </a:t>
            </a:r>
            <a:r>
              <a:rPr lang="en-GB" sz="2800" b="1" dirty="0" smtClean="0"/>
              <a:t>corridor</a:t>
            </a:r>
            <a:r>
              <a:rPr lang="en-GB" sz="2800" b="1" dirty="0"/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7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4415" y="5527362"/>
            <a:ext cx="8739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Adverbials </a:t>
            </a:r>
            <a:r>
              <a:rPr lang="en-GB" sz="2800" dirty="0" smtClean="0"/>
              <a:t>and</a:t>
            </a:r>
            <a:r>
              <a:rPr lang="en-GB" sz="2800" b="1" dirty="0" smtClean="0"/>
              <a:t> adverbs</a:t>
            </a:r>
            <a:r>
              <a:rPr lang="en-GB" sz="2800" dirty="0" smtClean="0"/>
              <a:t> </a:t>
            </a:r>
            <a:r>
              <a:rPr lang="en-GB" sz="2800" dirty="0"/>
              <a:t>answer the question: </a:t>
            </a:r>
            <a:r>
              <a:rPr lang="en-GB" sz="2800" i="1" dirty="0"/>
              <a:t>When?</a:t>
            </a:r>
            <a:endParaRPr lang="en-GB" sz="4800" i="1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9056415" y="779690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When?</a:t>
            </a:r>
          </a:p>
        </p:txBody>
      </p:sp>
      <p:sp>
        <p:nvSpPr>
          <p:cNvPr id="6" name="Rectangle 5"/>
          <p:cNvSpPr/>
          <p:nvPr/>
        </p:nvSpPr>
        <p:spPr>
          <a:xfrm>
            <a:off x="1244057" y="1364465"/>
            <a:ext cx="3021480" cy="702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 smtClean="0">
                <a:solidFill>
                  <a:srgbClr val="0000FF"/>
                </a:solidFill>
              </a:rPr>
              <a:t>leave</a:t>
            </a:r>
            <a:r>
              <a:rPr lang="en-GB" sz="2800" dirty="0" smtClean="0">
                <a:solidFill>
                  <a:prstClr val="black"/>
                </a:solidFill>
              </a:rPr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44056" y="2036316"/>
            <a:ext cx="6366111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at </a:t>
            </a:r>
            <a:r>
              <a:rPr lang="en-GB" sz="2800" b="1" dirty="0"/>
              <a:t>midnight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44056" y="2703957"/>
            <a:ext cx="5115437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while </a:t>
            </a:r>
            <a:r>
              <a:rPr lang="en-GB" sz="2800" b="1" dirty="0"/>
              <a:t>I sleep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44056" y="3375808"/>
            <a:ext cx="4835219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later</a:t>
            </a:r>
            <a:r>
              <a:rPr lang="en-GB" sz="2800" b="1" dirty="0"/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244056" y="4043449"/>
            <a:ext cx="5824515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after </a:t>
            </a:r>
            <a:r>
              <a:rPr lang="en-GB" sz="2800" b="1" dirty="0"/>
              <a:t>the rain.</a:t>
            </a:r>
            <a:endParaRPr lang="en-GB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098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5324" y="5486850"/>
            <a:ext cx="9340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/>
              <a:t>Adverbials </a:t>
            </a:r>
            <a:r>
              <a:rPr lang="en-GB" sz="2800" dirty="0" smtClean="0"/>
              <a:t>and</a:t>
            </a:r>
            <a:r>
              <a:rPr lang="en-GB" sz="2800" b="1" dirty="0" smtClean="0"/>
              <a:t> adverbs</a:t>
            </a:r>
            <a:r>
              <a:rPr lang="en-GB" sz="2800" dirty="0" smtClean="0"/>
              <a:t> </a:t>
            </a:r>
            <a:r>
              <a:rPr lang="en-GB" sz="2800" dirty="0"/>
              <a:t>answer the question: </a:t>
            </a:r>
            <a:r>
              <a:rPr lang="en-GB" sz="2800" i="1" dirty="0"/>
              <a:t>How?</a:t>
            </a:r>
            <a:endParaRPr lang="en-GB" sz="4800" i="1" dirty="0"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6437" y="464234"/>
            <a:ext cx="11141612" cy="5852160"/>
          </a:xfrm>
          <a:prstGeom prst="rect">
            <a:avLst/>
          </a:prstGeom>
          <a:noFill/>
          <a:ln w="63500" cmpd="dbl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5085912" y="779690"/>
            <a:ext cx="19826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b="1" dirty="0">
                <a:solidFill>
                  <a:srgbClr val="0000FF"/>
                </a:solidFill>
              </a:rPr>
              <a:t>Adverbials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>
          <a:xfrm>
            <a:off x="9056415" y="779690"/>
            <a:ext cx="2020529" cy="900231"/>
          </a:xfrm>
          <a:prstGeom prst="wedgeRoundRectCallout">
            <a:avLst>
              <a:gd name="adj1" fmla="val 73327"/>
              <a:gd name="adj2" fmla="val 3521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b="1" dirty="0"/>
              <a:t>How?</a:t>
            </a:r>
          </a:p>
        </p:txBody>
      </p:sp>
      <p:sp>
        <p:nvSpPr>
          <p:cNvPr id="6" name="Rectangle 5"/>
          <p:cNvSpPr/>
          <p:nvPr/>
        </p:nvSpPr>
        <p:spPr>
          <a:xfrm>
            <a:off x="1244057" y="1364465"/>
            <a:ext cx="3021480" cy="7027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 smtClean="0">
                <a:solidFill>
                  <a:srgbClr val="0000FF"/>
                </a:solidFill>
              </a:rPr>
              <a:t>leave</a:t>
            </a:r>
            <a:r>
              <a:rPr lang="en-GB" sz="2800" dirty="0" smtClean="0">
                <a:solidFill>
                  <a:prstClr val="black"/>
                </a:solidFill>
              </a:rPr>
              <a:t>.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44056" y="2036316"/>
            <a:ext cx="6366111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hungrily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44056" y="2703957"/>
            <a:ext cx="5115437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stealthily</a:t>
            </a:r>
            <a:r>
              <a:rPr lang="en-GB" sz="2800" b="1" dirty="0"/>
              <a:t>.</a:t>
            </a:r>
            <a:endParaRPr lang="en-GB" sz="2800" b="1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44056" y="3375808"/>
            <a:ext cx="5824515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in </a:t>
            </a:r>
            <a:r>
              <a:rPr lang="en-GB" sz="2800" b="1" dirty="0"/>
              <a:t>silence</a:t>
            </a:r>
            <a:r>
              <a:rPr lang="en-GB" sz="2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44056" y="4043449"/>
            <a:ext cx="5824515" cy="702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GB" sz="2800" dirty="0"/>
              <a:t>The children </a:t>
            </a:r>
            <a:r>
              <a:rPr lang="en-GB" sz="2800" dirty="0">
                <a:solidFill>
                  <a:srgbClr val="0000FF"/>
                </a:solidFill>
              </a:rPr>
              <a:t>leave </a:t>
            </a:r>
            <a:r>
              <a:rPr lang="en-GB" sz="2800" b="1" dirty="0" smtClean="0"/>
              <a:t>with </a:t>
            </a:r>
            <a:r>
              <a:rPr lang="en-GB" sz="2800" b="1" dirty="0"/>
              <a:t>deadly intent.</a:t>
            </a:r>
            <a:endParaRPr lang="en-GB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0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757</Words>
  <Application>Microsoft Office PowerPoint</Application>
  <PresentationFormat>Widescreen</PresentationFormat>
  <Paragraphs>154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Pronouns</dc:title>
  <dc:creator>Deidre Holes</dc:creator>
  <cp:lastModifiedBy>SKerr-Delworth</cp:lastModifiedBy>
  <cp:revision>169</cp:revision>
  <dcterms:created xsi:type="dcterms:W3CDTF">2013-08-23T07:43:20Z</dcterms:created>
  <dcterms:modified xsi:type="dcterms:W3CDTF">2021-01-07T15:23:24Z</dcterms:modified>
</cp:coreProperties>
</file>