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handoutMasterIdLst>
    <p:handoutMasterId r:id="rId17"/>
  </p:handoutMasterIdLst>
  <p:sldIdLst>
    <p:sldId id="258" r:id="rId2"/>
    <p:sldId id="263" r:id="rId3"/>
    <p:sldId id="264" r:id="rId4"/>
    <p:sldId id="266" r:id="rId5"/>
    <p:sldId id="267" r:id="rId6"/>
    <p:sldId id="268" r:id="rId7"/>
    <p:sldId id="269" r:id="rId8"/>
    <p:sldId id="270" r:id="rId9"/>
    <p:sldId id="271" r:id="rId10"/>
    <p:sldId id="272" r:id="rId11"/>
    <p:sldId id="273" r:id="rId12"/>
    <p:sldId id="274" r:id="rId13"/>
    <p:sldId id="275" r:id="rId14"/>
    <p:sldId id="276" r:id="rId15"/>
    <p:sldId id="277" r:id="rId16"/>
  </p:sldIdLst>
  <p:sldSz cx="9144000" cy="6858000" type="screen4x3"/>
  <p:notesSz cx="6858000" cy="9144000"/>
  <p:embeddedFontLst>
    <p:embeddedFont>
      <p:font typeface="Sassoon Infant Md" panose="02000603050000020003" charset="0"/>
      <p:regular r:id="rId18"/>
    </p:embeddedFont>
    <p:embeddedFont>
      <p:font typeface="Calibri" panose="020F0502020204030204" pitchFamily="34" charset="0"/>
      <p:regular r:id="rId19"/>
      <p:bold r:id="rId20"/>
      <p:italic r:id="rId21"/>
      <p:boldItalic r:id="rId22"/>
    </p:embeddedFont>
    <p:embeddedFont>
      <p:font typeface="BPreplay" panose="02000503000000020004" charset="0"/>
      <p:regular r:id="rId23"/>
      <p:bold r:id="rId24"/>
      <p:italic r:id="rId25"/>
      <p:boldItalic r:id="rId26"/>
    </p:embeddedFont>
    <p:embeddedFont>
      <p:font typeface="Sassoon Infant Rg" panose="02000503030000020003" charset="0"/>
      <p:regular r:id="rId27"/>
      <p:bold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17" userDrawn="1">
          <p15:clr>
            <a:srgbClr val="A4A3A4"/>
          </p15:clr>
        </p15:guide>
        <p15:guide id="5" orient="horz" pos="3997" userDrawn="1">
          <p15:clr>
            <a:srgbClr val="A4A3A4"/>
          </p15:clr>
        </p15:guide>
        <p15:guide id="6" pos="5443" userDrawn="1">
          <p15:clr>
            <a:srgbClr val="A4A3A4"/>
          </p15:clr>
        </p15:guide>
        <p15:guide id="7" orient="horz" pos="323" userDrawn="1">
          <p15:clr>
            <a:srgbClr val="A4A3A4"/>
          </p15:clr>
        </p15:guide>
        <p15:guide id="8" pos="476" userDrawn="1">
          <p15:clr>
            <a:srgbClr val="A4A3A4"/>
          </p15:clr>
        </p15:guide>
        <p15:guide id="9" orient="horz" pos="459"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6F6F6"/>
    <a:srgbClr val="E9EDF0"/>
    <a:srgbClr val="B0FCA1"/>
    <a:srgbClr val="FECC3B"/>
    <a:srgbClr val="87FF65"/>
    <a:srgbClr val="56E39F"/>
    <a:srgbClr val="7E149C"/>
    <a:srgbClr val="FE903A"/>
    <a:srgbClr val="A217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2" autoAdjust="0"/>
    <p:restoredTop sz="94660"/>
  </p:normalViewPr>
  <p:slideViewPr>
    <p:cSldViewPr snapToGrid="0" showGuides="1">
      <p:cViewPr varScale="1">
        <p:scale>
          <a:sx n="73" d="100"/>
          <a:sy n="73" d="100"/>
        </p:scale>
        <p:origin x="1314" y="72"/>
      </p:cViewPr>
      <p:guideLst>
        <p:guide orient="horz" pos="2160"/>
        <p:guide pos="2880"/>
        <p:guide pos="317"/>
        <p:guide orient="horz" pos="3997"/>
        <p:guide pos="5443"/>
        <p:guide orient="horz" pos="323"/>
        <p:guide pos="476"/>
        <p:guide orient="horz" pos="459"/>
        <p:guide orient="horz" pos="3838"/>
        <p:guide pos="5284"/>
      </p:guideLst>
    </p:cSldViewPr>
  </p:slideViewPr>
  <p:notesTextViewPr>
    <p:cViewPr>
      <p:scale>
        <a:sx n="3" d="2"/>
        <a:sy n="3" d="2"/>
      </p:scale>
      <p:origin x="0" y="0"/>
    </p:cViewPr>
  </p:notesTextViewPr>
  <p:notesViewPr>
    <p:cSldViewPr snapToGrid="0" showGuides="1">
      <p:cViewPr varScale="1">
        <p:scale>
          <a:sx n="86" d="100"/>
          <a:sy n="86" d="100"/>
        </p:scale>
        <p:origin x="292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26/02/2021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Sassoon Infant Md" panose="02000603050000020003" pitchFamily="50"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466725" y="3602038"/>
            <a:ext cx="8201025" cy="1655762"/>
          </a:xfrm>
        </p:spPr>
        <p:txBody>
          <a:bodyPr/>
          <a:lstStyle>
            <a:lvl1pPr marL="0" indent="0" algn="ctr">
              <a:buNone/>
              <a:defRPr sz="2400">
                <a:latin typeface="Sassoon Infant Rg" panose="02000503030000020003" pitchFamily="50" charset="0"/>
                <a:ea typeface="Sassoon Infant Rg" panose="02000503030000020003"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pic>
        <p:nvPicPr>
          <p:cNvPr id="8" name="Picture 1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70407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9"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smtClean="0"/>
              <a:t> </a:t>
            </a:r>
            <a:endParaRPr lang="en-GB" sz="1350" dirty="0"/>
          </a:p>
        </p:txBody>
      </p:sp>
      <p:sp>
        <p:nvSpPr>
          <p:cNvPr id="2" name="Title 1"/>
          <p:cNvSpPr>
            <a:spLocks noGrp="1"/>
          </p:cNvSpPr>
          <p:nvPr>
            <p:ph type="title"/>
          </p:nvPr>
        </p:nvSpPr>
        <p:spPr>
          <a:xfrm>
            <a:off x="457198" y="485773"/>
            <a:ext cx="8220075" cy="1595581"/>
          </a:xfrm>
        </p:spPr>
        <p:txBody>
          <a:bodyPr>
            <a:normAutofit/>
          </a:bodyPr>
          <a:lstStyle>
            <a:lvl1pPr>
              <a:defRPr sz="4000" b="1">
                <a:latin typeface="Sassoon Infant Md" panose="02000603050000020003"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197" y="2153354"/>
            <a:ext cx="8220075" cy="4242683"/>
          </a:xfrm>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 name="Picture 1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487193" y="6701545"/>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79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2" name="Title 1"/>
          <p:cNvSpPr>
            <a:spLocks noGrp="1"/>
          </p:cNvSpPr>
          <p:nvPr>
            <p:ph type="title"/>
          </p:nvPr>
        </p:nvSpPr>
        <p:spPr>
          <a:xfrm>
            <a:off x="476249" y="549275"/>
            <a:ext cx="8181975" cy="1325563"/>
          </a:xfrm>
          <a:noFill/>
          <a:ln>
            <a:noFill/>
          </a:ln>
        </p:spPr>
        <p:txBody>
          <a:bodyPr>
            <a:normAutofit/>
          </a:bodyPr>
          <a:lstStyle>
            <a:lvl1pPr>
              <a:defRPr sz="4000" b="1">
                <a:latin typeface="Sassoon Infant Md" panose="02000603050000020003"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481012" y="2014537"/>
            <a:ext cx="8181975" cy="4351338"/>
          </a:xfrm>
          <a:noFill/>
          <a:ln>
            <a:noFill/>
          </a:ln>
        </p:spPr>
        <p:txBody>
          <a:bodyPr/>
          <a:lstStyle>
            <a:lvl1pPr>
              <a:defRPr sz="1800">
                <a:latin typeface="Sassoon Infant Rg" panose="02000503030000020003" pitchFamily="50" charset="0"/>
                <a:ea typeface="Sassoon Infant Rg" panose="02000503030000020003" pitchFamily="50" charset="0"/>
              </a:defRPr>
            </a:lvl1pPr>
            <a:lvl2pPr>
              <a:defRPr sz="1600">
                <a:latin typeface="Sassoon Infant Rg" panose="02000503030000020003" pitchFamily="50" charset="0"/>
                <a:ea typeface="Sassoon Infant Rg" panose="02000503030000020003" pitchFamily="50" charset="0"/>
              </a:defRPr>
            </a:lvl2pPr>
            <a:lvl3pPr>
              <a:defRPr sz="1400">
                <a:latin typeface="Sassoon Infant Rg" panose="02000503030000020003" pitchFamily="50" charset="0"/>
                <a:ea typeface="Sassoon Infant Rg" panose="02000503030000020003" pitchFamily="50" charset="0"/>
              </a:defRPr>
            </a:lvl3pPr>
            <a:lvl4pPr>
              <a:defRPr sz="1400">
                <a:latin typeface="Sassoon Infant Rg" panose="02000503030000020003" pitchFamily="50" charset="0"/>
                <a:ea typeface="Sassoon Infant Rg" panose="02000503030000020003" pitchFamily="50" charset="0"/>
              </a:defRPr>
            </a:lvl4pPr>
            <a:lvl5pPr>
              <a:defRPr sz="1400">
                <a:latin typeface="Sassoon Infant Rg" panose="02000503030000020003" pitchFamily="50" charset="0"/>
                <a:ea typeface="Sassoon Infant Rg" panose="02000503030000020003" pitchFamily="50"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5" name="Picture 1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75232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nit Title Slide">
    <p:spTree>
      <p:nvGrpSpPr>
        <p:cNvPr id="1" name=""/>
        <p:cNvGrpSpPr/>
        <p:nvPr/>
      </p:nvGrpSpPr>
      <p:grpSpPr>
        <a:xfrm>
          <a:off x="0" y="0"/>
          <a:ext cx="0" cy="0"/>
          <a:chOff x="0" y="0"/>
          <a:chExt cx="0" cy="0"/>
        </a:xfrm>
      </p:grpSpPr>
      <p:sp>
        <p:nvSpPr>
          <p:cNvPr id="2" name="Title 1"/>
          <p:cNvSpPr>
            <a:spLocks noGrp="1"/>
          </p:cNvSpPr>
          <p:nvPr>
            <p:ph type="title"/>
          </p:nvPr>
        </p:nvSpPr>
        <p:spPr>
          <a:xfrm>
            <a:off x="539750" y="2359034"/>
            <a:ext cx="8064500" cy="655294"/>
          </a:xfrm>
          <a:noFill/>
          <a:ln>
            <a:noFill/>
          </a:ln>
        </p:spPr>
        <p:txBody>
          <a:bodyPr>
            <a:noAutofit/>
          </a:bodyPr>
          <a:lstStyle>
            <a:lvl1pPr algn="ctr">
              <a:defRPr sz="6600" b="1">
                <a:solidFill>
                  <a:schemeClr val="bg1"/>
                </a:solidFill>
                <a:latin typeface="BPreplay" panose="02000503000000020004" pitchFamily="50" charset="0"/>
              </a:defRPr>
            </a:lvl1pPr>
          </a:lstStyle>
          <a:p>
            <a:r>
              <a:rPr lang="en-US" dirty="0" smtClean="0"/>
              <a:t>Click to edit Master title style</a:t>
            </a:r>
            <a:endParaRPr lang="en-GB" dirty="0"/>
          </a:p>
        </p:txBody>
      </p:sp>
      <p:sp>
        <p:nvSpPr>
          <p:cNvPr id="11" name="Text Placeholder 10"/>
          <p:cNvSpPr>
            <a:spLocks noGrp="1"/>
          </p:cNvSpPr>
          <p:nvPr>
            <p:ph type="body" sz="quarter" idx="10"/>
          </p:nvPr>
        </p:nvSpPr>
        <p:spPr>
          <a:xfrm>
            <a:off x="1654969" y="3199950"/>
            <a:ext cx="5834062" cy="543989"/>
          </a:xfrm>
          <a:noFill/>
          <a:ln>
            <a:noFill/>
          </a:ln>
        </p:spPr>
        <p:txBody>
          <a:bodyPr anchor="ctr" anchorCtr="1">
            <a:noAutofit/>
          </a:bodyPr>
          <a:lstStyle>
            <a:lvl1pPr marL="0" indent="0" algn="ctr">
              <a:buNone/>
              <a:defRPr sz="2800">
                <a:solidFill>
                  <a:schemeClr val="bg1"/>
                </a:solidFill>
                <a:latin typeface="BPreplay" panose="02000503000000020004" pitchFamily="50" charset="0"/>
              </a:defRPr>
            </a:lvl1pPr>
          </a:lstStyle>
          <a:p>
            <a:pPr lvl="0"/>
            <a:r>
              <a:rPr lang="en-US" dirty="0" smtClean="0"/>
              <a:t>Click to edit Master text styles</a:t>
            </a:r>
          </a:p>
        </p:txBody>
      </p:sp>
    </p:spTree>
    <p:extLst>
      <p:ext uri="{BB962C8B-B14F-4D97-AF65-F5344CB8AC3E}">
        <p14:creationId xmlns:p14="http://schemas.microsoft.com/office/powerpoint/2010/main" val="25636480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47292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2" name="Picture 14"/>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453437" y="6700730"/>
            <a:ext cx="584807" cy="8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973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000" kern="1200">
          <a:solidFill>
            <a:srgbClr val="1C1C1C"/>
          </a:solidFill>
          <a:latin typeface="Sassoon Infant Md" panose="02000603050000020003"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Twinkl Logo"/>
          <p:cNvPicPr>
            <a:picLocks noChangeAspect="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4277519" y="5327877"/>
            <a:ext cx="58896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p:txBody>
          <a:bodyPr/>
          <a:lstStyle/>
          <a:p>
            <a:endParaRPr lang="en-GB"/>
          </a:p>
        </p:txBody>
      </p:sp>
      <p:sp>
        <p:nvSpPr>
          <p:cNvPr id="4" name="Subtitle 3"/>
          <p:cNvSpPr>
            <a:spLocks noGrp="1"/>
          </p:cNvSpPr>
          <p:nvPr>
            <p:ph type="subTitle" idx="1"/>
          </p:nvPr>
        </p:nvSpPr>
        <p:spPr/>
        <p:txBody>
          <a:bodyPr/>
          <a:lstStyle/>
          <a:p>
            <a:endParaRPr lang="en-GB"/>
          </a:p>
        </p:txBody>
      </p:sp>
    </p:spTree>
    <p:extLst>
      <p:ext uri="{BB962C8B-B14F-4D97-AF65-F5344CB8AC3E}">
        <p14:creationId xmlns:p14="http://schemas.microsoft.com/office/powerpoint/2010/main" val="22118862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Explaining Dangers</a:t>
            </a:r>
            <a:endParaRPr lang="en-GB" dirty="0">
              <a:solidFill>
                <a:schemeClr val="tx1"/>
              </a:solidFill>
            </a:endParaRPr>
          </a:p>
        </p:txBody>
      </p:sp>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l="56546" t="63884" r="13572"/>
          <a:stretch/>
        </p:blipFill>
        <p:spPr>
          <a:xfrm>
            <a:off x="770521" y="3285811"/>
            <a:ext cx="2632668" cy="2378298"/>
          </a:xfrm>
          <a:prstGeom prst="rect">
            <a:avLst/>
          </a:prstGeom>
        </p:spPr>
      </p:pic>
      <p:sp>
        <p:nvSpPr>
          <p:cNvPr id="14" name="Rectangle 13"/>
          <p:cNvSpPr/>
          <p:nvPr/>
        </p:nvSpPr>
        <p:spPr>
          <a:xfrm>
            <a:off x="5930287" y="1497203"/>
            <a:ext cx="2458062" cy="1788608"/>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smtClean="0">
                <a:solidFill>
                  <a:schemeClr val="tx1"/>
                </a:solidFill>
              </a:rPr>
              <a:t>The water in the bucket from Bottle C is very dirty and full of soil. There is nothing to hold it in place so it drains away easily.</a:t>
            </a:r>
            <a:endParaRPr lang="en-GB" altLang="en-US" dirty="0">
              <a:solidFill>
                <a:schemeClr val="tx1"/>
              </a:solidFill>
            </a:endParaRPr>
          </a:p>
        </p:txBody>
      </p:sp>
      <p:sp>
        <p:nvSpPr>
          <p:cNvPr id="12" name="Rectangle 11"/>
          <p:cNvSpPr/>
          <p:nvPr/>
        </p:nvSpPr>
        <p:spPr>
          <a:xfrm>
            <a:off x="3332921" y="1497203"/>
            <a:ext cx="2458062" cy="1788608"/>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tx1"/>
                </a:solidFill>
              </a:rPr>
              <a:t>The water in the bucket from Bottle B is slightly dirtier. The layer of twigs and leaves helps to keep most of the soil in place.</a:t>
            </a:r>
          </a:p>
        </p:txBody>
      </p:sp>
      <p:pic>
        <p:nvPicPr>
          <p:cNvPr id="15" name="Picture 14"/>
          <p:cNvPicPr>
            <a:picLocks noChangeAspect="1"/>
          </p:cNvPicPr>
          <p:nvPr/>
        </p:nvPicPr>
        <p:blipFill rotWithShape="1">
          <a:blip r:embed="rId2" cstate="email">
            <a:extLst>
              <a:ext uri="{28A0092B-C50C-407E-A947-70E740481C1C}">
                <a14:useLocalDpi xmlns:a14="http://schemas.microsoft.com/office/drawing/2010/main"/>
              </a:ext>
            </a:extLst>
          </a:blip>
          <a:srcRect l="28129" t="63884" r="43244"/>
          <a:stretch/>
        </p:blipFill>
        <p:spPr>
          <a:xfrm>
            <a:off x="3311014" y="3296056"/>
            <a:ext cx="2522138" cy="2378298"/>
          </a:xfrm>
          <a:prstGeom prst="rect">
            <a:avLst/>
          </a:prstGeom>
        </p:spPr>
      </p:pic>
      <p:sp>
        <p:nvSpPr>
          <p:cNvPr id="5" name="Rectangle 4"/>
          <p:cNvSpPr/>
          <p:nvPr/>
        </p:nvSpPr>
        <p:spPr>
          <a:xfrm>
            <a:off x="770521" y="1497203"/>
            <a:ext cx="2458062" cy="1788608"/>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smtClean="0">
                <a:solidFill>
                  <a:schemeClr val="tx1"/>
                </a:solidFill>
              </a:rPr>
              <a:t>The water in the bucket from Bottle A is clear. The plants and their roots hold the soil in place so it does not drain away.</a:t>
            </a:r>
            <a:endParaRPr lang="en-GB" altLang="en-US" dirty="0">
              <a:solidFill>
                <a:schemeClr val="tx1"/>
              </a:solidFill>
            </a:endParaRPr>
          </a:p>
        </p:txBody>
      </p:sp>
      <p:pic>
        <p:nvPicPr>
          <p:cNvPr id="16" name="Picture 15"/>
          <p:cNvPicPr>
            <a:picLocks noChangeAspect="1"/>
          </p:cNvPicPr>
          <p:nvPr/>
        </p:nvPicPr>
        <p:blipFill rotWithShape="1">
          <a:blip r:embed="rId2" cstate="email">
            <a:extLst>
              <a:ext uri="{28A0092B-C50C-407E-A947-70E740481C1C}">
                <a14:useLocalDpi xmlns:a14="http://schemas.microsoft.com/office/drawing/2010/main"/>
              </a:ext>
            </a:extLst>
          </a:blip>
          <a:srcRect t="63884" r="71776"/>
          <a:stretch/>
        </p:blipFill>
        <p:spPr>
          <a:xfrm>
            <a:off x="5972456" y="3285811"/>
            <a:ext cx="2486617" cy="2378298"/>
          </a:xfrm>
          <a:prstGeom prst="rect">
            <a:avLst/>
          </a:prstGeom>
        </p:spPr>
      </p:pic>
    </p:spTree>
    <p:extLst>
      <p:ext uri="{BB962C8B-B14F-4D97-AF65-F5344CB8AC3E}">
        <p14:creationId xmlns:p14="http://schemas.microsoft.com/office/powerpoint/2010/main" val="26753146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Explaining Dangers</a:t>
            </a:r>
            <a:endParaRPr lang="en-GB" dirty="0">
              <a:solidFill>
                <a:schemeClr val="tx1"/>
              </a:solidFill>
            </a:endParaRPr>
          </a:p>
        </p:txBody>
      </p:sp>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r="50275"/>
          <a:stretch/>
        </p:blipFill>
        <p:spPr>
          <a:xfrm>
            <a:off x="755650" y="1461844"/>
            <a:ext cx="3283787" cy="4630981"/>
          </a:xfrm>
          <a:prstGeom prst="rect">
            <a:avLst/>
          </a:prstGeom>
        </p:spPr>
      </p:pic>
      <p:sp>
        <p:nvSpPr>
          <p:cNvPr id="4" name="Rectangle 3"/>
          <p:cNvSpPr/>
          <p:nvPr/>
        </p:nvSpPr>
        <p:spPr>
          <a:xfrm>
            <a:off x="4109776" y="1461844"/>
            <a:ext cx="4278573" cy="4630981"/>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pPr>
            <a:r>
              <a:rPr lang="en-GB" altLang="en-US" sz="1600" dirty="0">
                <a:solidFill>
                  <a:schemeClr val="tx1"/>
                </a:solidFill>
              </a:rPr>
              <a:t>When the trees of Madagascar's forests are cut down and burnt, this causes the soil to drain away into rivers and lakes when it rains. This is called soil erosion. Nutrients in the soil are washed away too, so any soil left behind is very poor and plants and trees will not grow back</a:t>
            </a:r>
            <a:r>
              <a:rPr lang="en-GB" altLang="en-US" sz="1600" dirty="0" smtClean="0">
                <a:solidFill>
                  <a:schemeClr val="tx1"/>
                </a:solidFill>
              </a:rPr>
              <a:t>.</a:t>
            </a:r>
          </a:p>
          <a:p>
            <a:pPr>
              <a:lnSpc>
                <a:spcPct val="90000"/>
              </a:lnSpc>
            </a:pPr>
            <a:endParaRPr lang="en-GB" altLang="en-US" sz="1600" dirty="0">
              <a:solidFill>
                <a:schemeClr val="tx1"/>
              </a:solidFill>
            </a:endParaRPr>
          </a:p>
          <a:p>
            <a:pPr>
              <a:lnSpc>
                <a:spcPct val="90000"/>
              </a:lnSpc>
            </a:pPr>
            <a:r>
              <a:rPr lang="en-GB" altLang="en-US" sz="1600" dirty="0">
                <a:solidFill>
                  <a:schemeClr val="tx1"/>
                </a:solidFill>
              </a:rPr>
              <a:t>This is leading to something called desertification in Madagascar. This means that the areas of the rainforest that are deforested will not grow back, and are turning into deserts</a:t>
            </a:r>
            <a:r>
              <a:rPr lang="en-GB" altLang="en-US" sz="1600" dirty="0" smtClean="0">
                <a:solidFill>
                  <a:schemeClr val="tx1"/>
                </a:solidFill>
              </a:rPr>
              <a:t>.</a:t>
            </a:r>
          </a:p>
          <a:p>
            <a:pPr>
              <a:lnSpc>
                <a:spcPct val="90000"/>
              </a:lnSpc>
            </a:pPr>
            <a:endParaRPr lang="en-GB" altLang="en-US" sz="1600" dirty="0">
              <a:solidFill>
                <a:schemeClr val="tx1"/>
              </a:solidFill>
            </a:endParaRPr>
          </a:p>
          <a:p>
            <a:pPr>
              <a:lnSpc>
                <a:spcPct val="90000"/>
              </a:lnSpc>
            </a:pPr>
            <a:r>
              <a:rPr lang="en-GB" altLang="en-US" sz="1600" dirty="0">
                <a:solidFill>
                  <a:schemeClr val="tx1"/>
                </a:solidFill>
              </a:rPr>
              <a:t>The animals and plants that live in the forests of Madagascar will have no habitat and no food to eat. They are in danger of dying out</a:t>
            </a:r>
            <a:r>
              <a:rPr lang="en-GB" altLang="en-US" sz="1600" dirty="0" smtClean="0">
                <a:solidFill>
                  <a:schemeClr val="tx1"/>
                </a:solidFill>
              </a:rPr>
              <a:t>.</a:t>
            </a:r>
          </a:p>
          <a:p>
            <a:pPr>
              <a:lnSpc>
                <a:spcPct val="90000"/>
              </a:lnSpc>
            </a:pPr>
            <a:endParaRPr lang="en-GB" altLang="en-US" sz="1600" dirty="0">
              <a:solidFill>
                <a:schemeClr val="tx1"/>
              </a:solidFill>
            </a:endParaRPr>
          </a:p>
          <a:p>
            <a:pPr>
              <a:lnSpc>
                <a:spcPct val="90000"/>
              </a:lnSpc>
            </a:pPr>
            <a:r>
              <a:rPr lang="en-GB" altLang="en-US" sz="1600" dirty="0">
                <a:solidFill>
                  <a:schemeClr val="tx1"/>
                </a:solidFill>
              </a:rPr>
              <a:t>Around 20 species of </a:t>
            </a:r>
            <a:r>
              <a:rPr lang="en-GB" altLang="en-US" sz="1600">
                <a:solidFill>
                  <a:schemeClr val="tx1"/>
                </a:solidFill>
              </a:rPr>
              <a:t>animals </a:t>
            </a:r>
            <a:r>
              <a:rPr lang="en-GB" altLang="en-US" sz="1600" smtClean="0">
                <a:solidFill>
                  <a:schemeClr val="tx1"/>
                </a:solidFill>
              </a:rPr>
              <a:t>in </a:t>
            </a:r>
            <a:r>
              <a:rPr lang="en-GB" altLang="en-US" sz="1600" dirty="0">
                <a:solidFill>
                  <a:schemeClr val="tx1"/>
                </a:solidFill>
              </a:rPr>
              <a:t>Madagascar, including lemurs, are critically endangered. This means that these species are in imminent danger of extinction.</a:t>
            </a:r>
          </a:p>
        </p:txBody>
      </p:sp>
    </p:spTree>
    <p:extLst>
      <p:ext uri="{BB962C8B-B14F-4D97-AF65-F5344CB8AC3E}">
        <p14:creationId xmlns:p14="http://schemas.microsoft.com/office/powerpoint/2010/main" val="7413399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Gerald Durrell and Conservation</a:t>
            </a:r>
            <a:endParaRPr lang="en-GB" dirty="0">
              <a:solidFill>
                <a:schemeClr val="tx1"/>
              </a:solidFill>
            </a:endParaRPr>
          </a:p>
        </p:txBody>
      </p:sp>
      <p:sp>
        <p:nvSpPr>
          <p:cNvPr id="4" name="Rectangle 3"/>
          <p:cNvSpPr/>
          <p:nvPr/>
        </p:nvSpPr>
        <p:spPr>
          <a:xfrm>
            <a:off x="4029389" y="1461844"/>
            <a:ext cx="4358961" cy="4340888"/>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solidFill>
                  <a:schemeClr val="tx1"/>
                </a:solidFill>
              </a:rPr>
              <a:t>Gerald Durrell was born in India in 1925, and was an English conservationist</a:t>
            </a:r>
            <a:r>
              <a:rPr lang="en-GB" altLang="en-US" sz="1600" dirty="0" smtClean="0">
                <a:solidFill>
                  <a:schemeClr val="tx1"/>
                </a:solidFill>
              </a:rPr>
              <a:t>.</a:t>
            </a:r>
          </a:p>
          <a:p>
            <a:endParaRPr lang="en-GB" altLang="en-US" sz="1600" dirty="0">
              <a:solidFill>
                <a:schemeClr val="tx1"/>
              </a:solidFill>
            </a:endParaRPr>
          </a:p>
          <a:p>
            <a:r>
              <a:rPr lang="en-GB" altLang="en-US" sz="1600" dirty="0">
                <a:solidFill>
                  <a:schemeClr val="tx1"/>
                </a:solidFill>
              </a:rPr>
              <a:t>He worked hard to conserve the endangered species of Madagascar</a:t>
            </a:r>
            <a:r>
              <a:rPr lang="en-GB" altLang="en-US" sz="1600" dirty="0" smtClean="0">
                <a:solidFill>
                  <a:schemeClr val="tx1"/>
                </a:solidFill>
              </a:rPr>
              <a:t>.</a:t>
            </a:r>
          </a:p>
          <a:p>
            <a:endParaRPr lang="en-GB" altLang="en-US" sz="1600" dirty="0">
              <a:solidFill>
                <a:schemeClr val="tx1"/>
              </a:solidFill>
            </a:endParaRPr>
          </a:p>
          <a:p>
            <a:r>
              <a:rPr lang="en-GB" altLang="en-US" sz="1600" dirty="0">
                <a:solidFill>
                  <a:schemeClr val="tx1"/>
                </a:solidFill>
              </a:rPr>
              <a:t>Gerald Durrell founded the Durrell Wildlife Trust and the Jersey Zoo, which is now called the Durrell Wildlife Park</a:t>
            </a:r>
            <a:r>
              <a:rPr lang="en-GB" altLang="en-US" sz="1600" dirty="0" smtClean="0">
                <a:solidFill>
                  <a:schemeClr val="tx1"/>
                </a:solidFill>
              </a:rPr>
              <a:t>.</a:t>
            </a:r>
          </a:p>
          <a:p>
            <a:endParaRPr lang="en-GB" altLang="en-US" sz="1600" dirty="0">
              <a:solidFill>
                <a:schemeClr val="tx1"/>
              </a:solidFill>
            </a:endParaRPr>
          </a:p>
          <a:p>
            <a:r>
              <a:rPr lang="en-GB" altLang="en-US" sz="1600" dirty="0">
                <a:solidFill>
                  <a:schemeClr val="tx1"/>
                </a:solidFill>
              </a:rPr>
              <a:t>He set up his own zoo in 1959 especially to look after endangered animals from around the world.</a:t>
            </a:r>
          </a:p>
          <a:p>
            <a:r>
              <a:rPr lang="en-GB" altLang="en-US" sz="1600" dirty="0">
                <a:solidFill>
                  <a:schemeClr val="tx1"/>
                </a:solidFill>
              </a:rPr>
              <a:t>He made several expeditions all over the world to find endangered animals and bring them back to his Wildlife Park in Jersey, where he cared for them and set up breeding programmes so that these species could successfully have young.</a:t>
            </a:r>
          </a:p>
        </p:txBody>
      </p:sp>
      <p:sp>
        <p:nvSpPr>
          <p:cNvPr id="7" name="Rectangle 6"/>
          <p:cNvSpPr/>
          <p:nvPr/>
        </p:nvSpPr>
        <p:spPr>
          <a:xfrm>
            <a:off x="755650" y="1461844"/>
            <a:ext cx="3161670" cy="4330839"/>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650" y="1597496"/>
            <a:ext cx="3161670" cy="4205236"/>
          </a:xfrm>
          <a:prstGeom prst="rect">
            <a:avLst/>
          </a:prstGeom>
        </p:spPr>
      </p:pic>
    </p:spTree>
    <p:extLst>
      <p:ext uri="{BB962C8B-B14F-4D97-AF65-F5344CB8AC3E}">
        <p14:creationId xmlns:p14="http://schemas.microsoft.com/office/powerpoint/2010/main" val="40419618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Gerald Durrell and Conservation</a:t>
            </a:r>
            <a:endParaRPr lang="en-GB" dirty="0">
              <a:solidFill>
                <a:schemeClr val="tx1"/>
              </a:solidFill>
            </a:endParaRPr>
          </a:p>
        </p:txBody>
      </p:sp>
      <p:sp>
        <p:nvSpPr>
          <p:cNvPr id="4" name="Rectangle 3"/>
          <p:cNvSpPr/>
          <p:nvPr/>
        </p:nvSpPr>
        <p:spPr>
          <a:xfrm>
            <a:off x="4029389" y="1461844"/>
            <a:ext cx="4358961" cy="4340888"/>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tx1"/>
                </a:solidFill>
              </a:rPr>
              <a:t>Once Gerald had a base for his animals and his work, he founded the Durrell Wildlife Conservation Trust to run international conservation programmes</a:t>
            </a:r>
            <a:r>
              <a:rPr lang="en-GB" altLang="en-US" dirty="0" smtClean="0">
                <a:solidFill>
                  <a:schemeClr val="tx1"/>
                </a:solidFill>
              </a:rPr>
              <a:t>.</a:t>
            </a:r>
          </a:p>
          <a:p>
            <a:endParaRPr lang="en-GB" altLang="en-US" dirty="0">
              <a:solidFill>
                <a:schemeClr val="tx1"/>
              </a:solidFill>
            </a:endParaRPr>
          </a:p>
          <a:p>
            <a:r>
              <a:rPr lang="en-GB" altLang="en-US" dirty="0">
                <a:solidFill>
                  <a:schemeClr val="tx1"/>
                </a:solidFill>
              </a:rPr>
              <a:t>He also opened a training centre at the Wildlife Park, to teach scientists about conservation. Over a thousand biologists and conservationists have attended training at the Durrell Training Institute</a:t>
            </a:r>
            <a:r>
              <a:rPr lang="en-GB" altLang="en-US" dirty="0" smtClean="0">
                <a:solidFill>
                  <a:schemeClr val="tx1"/>
                </a:solidFill>
              </a:rPr>
              <a:t>.</a:t>
            </a:r>
          </a:p>
          <a:p>
            <a:endParaRPr lang="en-GB" altLang="en-US" dirty="0">
              <a:solidFill>
                <a:schemeClr val="tx1"/>
              </a:solidFill>
            </a:endParaRPr>
          </a:p>
          <a:p>
            <a:r>
              <a:rPr lang="en-GB" altLang="en-US" dirty="0">
                <a:solidFill>
                  <a:schemeClr val="tx1"/>
                </a:solidFill>
              </a:rPr>
              <a:t>In 1990, the Durrell Wildlife Trust established their conservation programme in Madagascar.</a:t>
            </a:r>
          </a:p>
        </p:txBody>
      </p:sp>
      <p:sp>
        <p:nvSpPr>
          <p:cNvPr id="7" name="Rectangle 6"/>
          <p:cNvSpPr/>
          <p:nvPr/>
        </p:nvSpPr>
        <p:spPr>
          <a:xfrm>
            <a:off x="755650" y="1461844"/>
            <a:ext cx="3161670" cy="4330839"/>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650" y="1597496"/>
            <a:ext cx="3161670" cy="4205236"/>
          </a:xfrm>
          <a:prstGeom prst="rect">
            <a:avLst/>
          </a:prstGeom>
        </p:spPr>
      </p:pic>
    </p:spTree>
    <p:extLst>
      <p:ext uri="{BB962C8B-B14F-4D97-AF65-F5344CB8AC3E}">
        <p14:creationId xmlns:p14="http://schemas.microsoft.com/office/powerpoint/2010/main" val="437613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Gerald Durrell and Conservation</a:t>
            </a:r>
            <a:endParaRPr lang="en-GB" dirty="0">
              <a:solidFill>
                <a:schemeClr val="tx1"/>
              </a:solidFill>
            </a:endParaRPr>
          </a:p>
        </p:txBody>
      </p:sp>
      <p:sp>
        <p:nvSpPr>
          <p:cNvPr id="4" name="Rectangle 3"/>
          <p:cNvSpPr/>
          <p:nvPr/>
        </p:nvSpPr>
        <p:spPr>
          <a:xfrm>
            <a:off x="4029389" y="1461844"/>
            <a:ext cx="4358961" cy="4330839"/>
          </a:xfrm>
          <a:prstGeom prst="rect">
            <a:avLst/>
          </a:prstGeom>
          <a:solidFill>
            <a:srgbClr val="FECC3B"/>
          </a:solidFill>
          <a:ln>
            <a:solidFill>
              <a:srgbClr val="FEC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ltLang="en-US" dirty="0">
              <a:solidFill>
                <a:schemeClr val="tx1"/>
              </a:solidFill>
            </a:endParaRPr>
          </a:p>
        </p:txBody>
      </p:sp>
      <p:sp>
        <p:nvSpPr>
          <p:cNvPr id="7" name="Rectangle 6"/>
          <p:cNvSpPr/>
          <p:nvPr/>
        </p:nvSpPr>
        <p:spPr>
          <a:xfrm>
            <a:off x="755650" y="1461844"/>
            <a:ext cx="3161670" cy="4330839"/>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650" y="1597496"/>
            <a:ext cx="3161670" cy="4205236"/>
          </a:xfrm>
          <a:prstGeom prst="rect">
            <a:avLst/>
          </a:prstGeom>
        </p:spPr>
      </p:pic>
      <p:sp>
        <p:nvSpPr>
          <p:cNvPr id="2" name="Rectangle 1"/>
          <p:cNvSpPr/>
          <p:nvPr/>
        </p:nvSpPr>
        <p:spPr>
          <a:xfrm>
            <a:off x="4049075" y="1610691"/>
            <a:ext cx="4319587" cy="4031873"/>
          </a:xfrm>
          <a:prstGeom prst="rect">
            <a:avLst/>
          </a:prstGeom>
        </p:spPr>
        <p:txBody>
          <a:bodyPr wrap="square">
            <a:spAutoFit/>
          </a:bodyPr>
          <a:lstStyle/>
          <a:p>
            <a:r>
              <a:rPr lang="en-GB" altLang="en-US" sz="1600" dirty="0"/>
              <a:t>After Gerald Durrell's death in 1995, the Durrell Trust continued to work in Madagascar, and the Durrell Conservation programme in Madagascar is now the Trust's largest programme in the world</a:t>
            </a:r>
            <a:r>
              <a:rPr lang="en-GB" altLang="en-US" sz="1600" dirty="0" smtClean="0"/>
              <a:t>.</a:t>
            </a:r>
          </a:p>
          <a:p>
            <a:endParaRPr lang="en-GB" altLang="en-US" sz="1600" dirty="0"/>
          </a:p>
          <a:p>
            <a:r>
              <a:rPr lang="en-GB" altLang="en-US" sz="1600" dirty="0"/>
              <a:t>The Durrell Trust runs eight main conservation sites in Madagascar, and they work with local people to develop more sustainable farming methods</a:t>
            </a:r>
            <a:r>
              <a:rPr lang="en-GB" altLang="en-US" sz="1600" dirty="0" smtClean="0"/>
              <a:t>.</a:t>
            </a:r>
          </a:p>
          <a:p>
            <a:endParaRPr lang="en-GB" altLang="en-US" sz="1600" dirty="0" smtClean="0"/>
          </a:p>
          <a:p>
            <a:r>
              <a:rPr lang="en-GB" altLang="en-US" sz="1600" dirty="0"/>
              <a:t>The Durrell Trust focuses on the most endangered species on the island, including the aye-aye, lemurs, the </a:t>
            </a:r>
            <a:r>
              <a:rPr lang="en-GB" altLang="en-US" sz="1600" dirty="0" err="1"/>
              <a:t>angonoka</a:t>
            </a:r>
            <a:r>
              <a:rPr lang="en-GB" altLang="en-US" sz="1600" dirty="0"/>
              <a:t> tortoise </a:t>
            </a:r>
            <a:endParaRPr lang="en-GB" altLang="en-US" sz="1600" dirty="0" smtClean="0"/>
          </a:p>
          <a:p>
            <a:r>
              <a:rPr lang="en-GB" altLang="en-US" sz="1600" dirty="0" smtClean="0"/>
              <a:t>and </a:t>
            </a:r>
            <a:r>
              <a:rPr lang="en-GB" altLang="en-US" sz="1600" dirty="0"/>
              <a:t>the Madagascar </a:t>
            </a:r>
            <a:endParaRPr lang="en-GB" altLang="en-US" sz="1600" dirty="0" smtClean="0"/>
          </a:p>
          <a:p>
            <a:r>
              <a:rPr lang="en-GB" altLang="en-US" sz="1600" dirty="0" err="1" smtClean="0"/>
              <a:t>pochard</a:t>
            </a:r>
            <a:r>
              <a:rPr lang="en-GB" altLang="en-US" sz="1600" dirty="0" smtClean="0"/>
              <a:t> </a:t>
            </a:r>
            <a:r>
              <a:rPr lang="en-GB" altLang="en-US" sz="1600" dirty="0"/>
              <a:t>(a species </a:t>
            </a:r>
            <a:endParaRPr lang="en-GB" altLang="en-US" sz="1600" dirty="0" smtClean="0"/>
          </a:p>
          <a:p>
            <a:r>
              <a:rPr lang="en-GB" altLang="en-US" sz="1600" dirty="0" smtClean="0"/>
              <a:t>of </a:t>
            </a:r>
            <a:r>
              <a:rPr lang="en-GB" altLang="en-US" sz="1600" dirty="0"/>
              <a:t>duck</a:t>
            </a:r>
            <a:r>
              <a:rPr lang="en-GB" altLang="en-US" sz="1600" dirty="0" smtClean="0"/>
              <a:t>).</a:t>
            </a:r>
            <a:endParaRPr lang="en-GB" altLang="en-US" sz="16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58840" y="4725966"/>
            <a:ext cx="2549196" cy="1414113"/>
          </a:xfrm>
          <a:prstGeom prst="rect">
            <a:avLst/>
          </a:prstGeom>
        </p:spPr>
      </p:pic>
    </p:spTree>
    <p:extLst>
      <p:ext uri="{BB962C8B-B14F-4D97-AF65-F5344CB8AC3E}">
        <p14:creationId xmlns:p14="http://schemas.microsoft.com/office/powerpoint/2010/main" val="1548881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Conservation Information</a:t>
            </a:r>
            <a:endParaRPr lang="en-GB" dirty="0">
              <a:solidFill>
                <a:schemeClr val="tx1"/>
              </a:solidFill>
            </a:endParaRPr>
          </a:p>
        </p:txBody>
      </p:sp>
      <p:sp>
        <p:nvSpPr>
          <p:cNvPr id="7" name="Rectangle 6"/>
          <p:cNvSpPr/>
          <p:nvPr/>
        </p:nvSpPr>
        <p:spPr>
          <a:xfrm>
            <a:off x="755650" y="1487156"/>
            <a:ext cx="7632700" cy="4605669"/>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b="17538"/>
          <a:stretch/>
        </p:blipFill>
        <p:spPr>
          <a:xfrm>
            <a:off x="2639101" y="2331650"/>
            <a:ext cx="3865798" cy="4078614"/>
          </a:xfrm>
          <a:prstGeom prst="rect">
            <a:avLst/>
          </a:prstGeom>
        </p:spPr>
      </p:pic>
      <p:sp>
        <p:nvSpPr>
          <p:cNvPr id="9" name="Rectangle 8"/>
          <p:cNvSpPr/>
          <p:nvPr/>
        </p:nvSpPr>
        <p:spPr>
          <a:xfrm>
            <a:off x="755650" y="1554703"/>
            <a:ext cx="7632700" cy="646331"/>
          </a:xfrm>
          <a:prstGeom prst="rect">
            <a:avLst/>
          </a:prstGeom>
        </p:spPr>
        <p:txBody>
          <a:bodyPr wrap="square">
            <a:spAutoFit/>
          </a:bodyPr>
          <a:lstStyle/>
          <a:p>
            <a:pPr marL="228600" indent="-228600" algn="ctr"/>
            <a:r>
              <a:rPr lang="en-GB" altLang="en-US" dirty="0"/>
              <a:t>Tell your partner four things you have learnt today.</a:t>
            </a:r>
          </a:p>
          <a:p>
            <a:pPr marL="228600" indent="-228600" algn="ctr"/>
            <a:r>
              <a:rPr lang="en-GB" altLang="en-US" dirty="0"/>
              <a:t>Include information about Gerald Durrell, conservation and Madagascar.</a:t>
            </a:r>
          </a:p>
        </p:txBody>
      </p:sp>
      <p:pic>
        <p:nvPicPr>
          <p:cNvPr id="10" name="Talking Partners"/>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30900781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smtClean="0"/>
              <a:t> </a:t>
            </a:r>
            <a:endParaRPr lang="en-GB" sz="1350" dirty="0"/>
          </a:p>
        </p:txBody>
      </p:sp>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smtClean="0"/>
              <a:t> </a:t>
            </a:r>
            <a:endParaRPr lang="en-GB" sz="1350" dirty="0"/>
          </a:p>
        </p:txBody>
      </p:sp>
      <p:sp>
        <p:nvSpPr>
          <p:cNvPr id="11" name="Title 1"/>
          <p:cNvSpPr txBox="1">
            <a:spLocks/>
          </p:cNvSpPr>
          <p:nvPr/>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smtClean="0"/>
              <a:t>Success Criteria</a:t>
            </a:r>
            <a:endParaRPr lang="en-US" sz="3600" dirty="0"/>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smtClean="0"/>
              <a:t>Aim</a:t>
            </a:r>
            <a:endParaRPr lang="en-US" sz="3600" dirty="0"/>
          </a:p>
        </p:txBody>
      </p:sp>
      <p:sp>
        <p:nvSpPr>
          <p:cNvPr id="16" name="Content Placeholder 15"/>
          <p:cNvSpPr>
            <a:spLocks noGrp="1"/>
          </p:cNvSpPr>
          <p:nvPr>
            <p:ph idx="1"/>
          </p:nvPr>
        </p:nvSpPr>
        <p:spPr>
          <a:xfrm>
            <a:off x="628650" y="1127760"/>
            <a:ext cx="7886700" cy="1409700"/>
          </a:xfrm>
        </p:spPr>
        <p:txBody>
          <a:bodyPr>
            <a:normAutofit/>
          </a:bodyPr>
          <a:lstStyle/>
          <a:p>
            <a:r>
              <a:rPr lang="en-US" altLang="en-US" dirty="0"/>
              <a:t>I can </a:t>
            </a:r>
            <a:r>
              <a:rPr lang="en-GB" altLang="en-US" dirty="0"/>
              <a:t>explore deforestation and conservation in Madagascar.</a:t>
            </a:r>
          </a:p>
          <a:p>
            <a:r>
              <a:rPr lang="en-GB" altLang="en-US" dirty="0"/>
              <a:t>I can set up an enquiry to find out about soil erosion.</a:t>
            </a:r>
          </a:p>
        </p:txBody>
      </p:sp>
      <p:sp>
        <p:nvSpPr>
          <p:cNvPr id="20" name="Content Placeholder 15"/>
          <p:cNvSpPr txBox="1">
            <a:spLocks/>
          </p:cNvSpPr>
          <p:nvPr/>
        </p:nvSpPr>
        <p:spPr>
          <a:xfrm>
            <a:off x="628650" y="3466803"/>
            <a:ext cx="7886700" cy="1409700"/>
          </a:xfrm>
          <a:prstGeom prst="rect">
            <a:avLst/>
          </a:prstGeom>
          <a:noFill/>
          <a:ln w="25400">
            <a:noFill/>
          </a:ln>
        </p:spPr>
        <p:txBody>
          <a:bodyPr vert="horz" lIns="180000" tIns="252000" rIns="252000" bIns="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latin typeface="+mn-lt"/>
                <a:cs typeface="Sassoon Infant Rg" panose="02000503030000020003" pitchFamily="50" charset="0"/>
                <a:sym typeface="BPreplay" panose="02000503000000020004" pitchFamily="50" charset="0"/>
              </a:rPr>
              <a:t>I can investigate the effects and dangers of deforestation in Madagascar.</a:t>
            </a:r>
          </a:p>
          <a:p>
            <a:r>
              <a:rPr lang="en-US" altLang="en-US" dirty="0">
                <a:latin typeface="+mn-lt"/>
                <a:cs typeface="Sassoon Infant Rg" panose="02000503030000020003" pitchFamily="50" charset="0"/>
                <a:sym typeface="BPreplay" panose="02000503000000020004" pitchFamily="50" charset="0"/>
              </a:rPr>
              <a:t>I can explain how Gerald Durrell helped to save Madagascar’s </a:t>
            </a:r>
            <a:r>
              <a:rPr lang="en-GB" altLang="en-US" dirty="0">
                <a:latin typeface="+mn-lt"/>
                <a:cs typeface="Sassoon Infant Rg" panose="02000503030000020003" pitchFamily="50" charset="0"/>
                <a:sym typeface="BPreplay" panose="02000503000000020004" pitchFamily="50" charset="0"/>
              </a:rPr>
              <a:t>living things</a:t>
            </a:r>
            <a:r>
              <a:rPr lang="en-US" altLang="en-US" dirty="0">
                <a:latin typeface="+mn-lt"/>
                <a:cs typeface="Sassoon Infant Rg" panose="02000503030000020003" pitchFamily="50" charset="0"/>
                <a:sym typeface="BPreplay" panose="02000503000000020004" pitchFamily="50" charset="0"/>
              </a:rPr>
              <a:t>.</a:t>
            </a:r>
          </a:p>
          <a:p>
            <a:r>
              <a:rPr lang="en-US" altLang="en-US" dirty="0">
                <a:latin typeface="+mn-lt"/>
                <a:cs typeface="Sassoon Infant Rg" panose="02000503030000020003" pitchFamily="50" charset="0"/>
                <a:sym typeface="BPreplay" panose="02000503000000020004" pitchFamily="50" charset="0"/>
              </a:rPr>
              <a:t>I can set up an enquiry into the effects of soil erosion, and describe and explain my findings.</a:t>
            </a:r>
          </a:p>
        </p:txBody>
      </p:sp>
    </p:spTree>
    <p:extLst>
      <p:ext uri="{BB962C8B-B14F-4D97-AF65-F5344CB8AC3E}">
        <p14:creationId xmlns:p14="http://schemas.microsoft.com/office/powerpoint/2010/main" val="44728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297810"/>
            <a:ext cx="8220075" cy="1595581"/>
          </a:xfrm>
        </p:spPr>
        <p:txBody>
          <a:bodyPr/>
          <a:lstStyle/>
          <a:p>
            <a:r>
              <a:rPr lang="en-GB" dirty="0" smtClean="0"/>
              <a:t>Madagascar</a:t>
            </a:r>
            <a:endParaRPr lang="en-GB" dirty="0"/>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2263" y="2406543"/>
            <a:ext cx="4739474" cy="3142193"/>
          </a:xfrm>
          <a:prstGeom prst="rect">
            <a:avLst/>
          </a:prstGeom>
        </p:spPr>
      </p:pic>
      <p:sp>
        <p:nvSpPr>
          <p:cNvPr id="3" name="Rectangle 2"/>
          <p:cNvSpPr/>
          <p:nvPr/>
        </p:nvSpPr>
        <p:spPr>
          <a:xfrm>
            <a:off x="755650" y="1479008"/>
            <a:ext cx="7632700" cy="4336869"/>
          </a:xfrm>
          <a:prstGeom prst="rect">
            <a:avLst/>
          </a:prstGeom>
          <a:solidFill>
            <a:srgbClr val="56E39F"/>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5689" y="1625182"/>
            <a:ext cx="6113418" cy="4053094"/>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42459" y="3038410"/>
            <a:ext cx="4847095" cy="2688495"/>
          </a:xfrm>
          <a:prstGeom prst="rect">
            <a:avLst/>
          </a:prstGeom>
        </p:spPr>
      </p:pic>
      <p:grpSp>
        <p:nvGrpSpPr>
          <p:cNvPr id="12" name="Group 11"/>
          <p:cNvGrpSpPr/>
          <p:nvPr/>
        </p:nvGrpSpPr>
        <p:grpSpPr>
          <a:xfrm>
            <a:off x="7107694" y="1888312"/>
            <a:ext cx="1192068" cy="3232328"/>
            <a:chOff x="7107694" y="1888312"/>
            <a:chExt cx="1192068" cy="3232328"/>
          </a:xfrm>
        </p:grpSpPr>
        <p:cxnSp>
          <p:nvCxnSpPr>
            <p:cNvPr id="10" name="Straight Arrow Connector 9"/>
            <p:cNvCxnSpPr/>
            <p:nvPr/>
          </p:nvCxnSpPr>
          <p:spPr>
            <a:xfrm>
              <a:off x="7693520" y="2231945"/>
              <a:ext cx="222571" cy="288869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107694" y="1888312"/>
              <a:ext cx="1192068" cy="408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7107694" y="1923149"/>
              <a:ext cx="1192068" cy="338554"/>
            </a:xfrm>
            <a:prstGeom prst="rect">
              <a:avLst/>
            </a:prstGeom>
            <a:noFill/>
          </p:spPr>
          <p:txBody>
            <a:bodyPr wrap="square" rtlCol="0">
              <a:spAutoFit/>
            </a:bodyPr>
            <a:lstStyle/>
            <a:p>
              <a:r>
                <a:rPr lang="en-GB" sz="1600" dirty="0" smtClean="0"/>
                <a:t>Madagascar</a:t>
              </a:r>
              <a:endParaRPr lang="en-GB" sz="1600" dirty="0"/>
            </a:p>
          </p:txBody>
        </p:sp>
      </p:grpSp>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297810"/>
            <a:ext cx="8220075" cy="1595581"/>
          </a:xfrm>
        </p:spPr>
        <p:txBody>
          <a:bodyPr/>
          <a:lstStyle/>
          <a:p>
            <a:r>
              <a:rPr lang="en-GB" dirty="0" smtClean="0"/>
              <a:t>Madagascar</a:t>
            </a:r>
            <a:endParaRPr lang="en-GB" dirty="0"/>
          </a:p>
        </p:txBody>
      </p:sp>
      <p:grpSp>
        <p:nvGrpSpPr>
          <p:cNvPr id="15" name="Group 14"/>
          <p:cNvGrpSpPr/>
          <p:nvPr/>
        </p:nvGrpSpPr>
        <p:grpSpPr>
          <a:xfrm>
            <a:off x="3378468" y="1607420"/>
            <a:ext cx="5009882" cy="2428273"/>
            <a:chOff x="3378468" y="1636295"/>
            <a:chExt cx="5009882" cy="2428273"/>
          </a:xfrm>
        </p:grpSpPr>
        <p:sp>
          <p:nvSpPr>
            <p:cNvPr id="3" name="Rectangle 2"/>
            <p:cNvSpPr/>
            <p:nvPr/>
          </p:nvSpPr>
          <p:spPr>
            <a:xfrm>
              <a:off x="3378468" y="1636295"/>
              <a:ext cx="5009882" cy="2428273"/>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816350" y="1694751"/>
              <a:ext cx="4572000" cy="2308324"/>
            </a:xfrm>
            <a:prstGeom prst="rect">
              <a:avLst/>
            </a:prstGeom>
          </p:spPr>
          <p:txBody>
            <a:bodyPr>
              <a:spAutoFit/>
            </a:bodyPr>
            <a:lstStyle/>
            <a:p>
              <a:r>
                <a:rPr lang="en-GB" altLang="en-US" spc="-10" dirty="0"/>
                <a:t>Madagascar is an island that </a:t>
              </a:r>
              <a:r>
                <a:rPr lang="en-GB" altLang="en-US" spc="-10" dirty="0" smtClean="0"/>
                <a:t>lies approximately </a:t>
              </a:r>
              <a:r>
                <a:rPr lang="en-GB" altLang="en-US" spc="-10" dirty="0"/>
                <a:t>400km off the south east coast of Africa. </a:t>
              </a:r>
              <a:endParaRPr lang="en-GB" altLang="en-US" spc="-10" dirty="0" smtClean="0"/>
            </a:p>
            <a:p>
              <a:endParaRPr lang="en-GB" altLang="en-US" dirty="0"/>
            </a:p>
            <a:p>
              <a:r>
                <a:rPr lang="en-GB" altLang="en-US" spc="-20" dirty="0"/>
                <a:t>This island formed around 160 million years ago, and is the fourth largest island in the world</a:t>
              </a:r>
              <a:r>
                <a:rPr lang="en-GB" altLang="en-US" spc="-20" dirty="0" smtClean="0"/>
                <a:t>. </a:t>
              </a:r>
            </a:p>
            <a:p>
              <a:endParaRPr lang="en-GB" altLang="en-US" dirty="0"/>
            </a:p>
            <a:p>
              <a:r>
                <a:rPr lang="en-GB" altLang="en-US" dirty="0" smtClean="0"/>
                <a:t>Madagascar </a:t>
              </a:r>
              <a:r>
                <a:rPr lang="en-GB" altLang="en-US" dirty="0"/>
                <a:t>has several different landscapes and geographical areas</a:t>
              </a:r>
              <a:r>
                <a:rPr lang="en-GB" altLang="en-US" dirty="0" smtClean="0"/>
                <a:t>.</a:t>
              </a:r>
              <a:endParaRPr lang="en-GB" altLang="en-US" dirty="0"/>
            </a:p>
          </p:txBody>
        </p:sp>
      </p:grpSp>
      <p:grpSp>
        <p:nvGrpSpPr>
          <p:cNvPr id="17" name="Group 16"/>
          <p:cNvGrpSpPr/>
          <p:nvPr/>
        </p:nvGrpSpPr>
        <p:grpSpPr>
          <a:xfrm>
            <a:off x="3378468" y="4188327"/>
            <a:ext cx="5009882" cy="697671"/>
            <a:chOff x="3378468" y="4217202"/>
            <a:chExt cx="5009882" cy="697671"/>
          </a:xfrm>
        </p:grpSpPr>
        <p:sp>
          <p:nvSpPr>
            <p:cNvPr id="13" name="Rectangle 12"/>
            <p:cNvSpPr/>
            <p:nvPr/>
          </p:nvSpPr>
          <p:spPr>
            <a:xfrm>
              <a:off x="3378468" y="4217202"/>
              <a:ext cx="5009882" cy="697671"/>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3815911" y="4381371"/>
              <a:ext cx="4475136" cy="369332"/>
            </a:xfrm>
            <a:prstGeom prst="rect">
              <a:avLst/>
            </a:prstGeom>
          </p:spPr>
          <p:txBody>
            <a:bodyPr wrap="none">
              <a:spAutoFit/>
            </a:bodyPr>
            <a:lstStyle/>
            <a:p>
              <a:pPr marL="228600" indent="-228600"/>
              <a:r>
                <a:rPr lang="en-GB" altLang="en-US" dirty="0"/>
                <a:t>Where are the tropical forests in Madagascar?</a:t>
              </a:r>
            </a:p>
          </p:txBody>
        </p:sp>
      </p:grpSp>
      <p:grpSp>
        <p:nvGrpSpPr>
          <p:cNvPr id="19" name="Group 18"/>
          <p:cNvGrpSpPr/>
          <p:nvPr/>
        </p:nvGrpSpPr>
        <p:grpSpPr>
          <a:xfrm>
            <a:off x="3378468" y="5038632"/>
            <a:ext cx="5009882" cy="697671"/>
            <a:chOff x="3378468" y="5067507"/>
            <a:chExt cx="5009882" cy="697671"/>
          </a:xfrm>
        </p:grpSpPr>
        <p:sp>
          <p:nvSpPr>
            <p:cNvPr id="14" name="Rectangle 13"/>
            <p:cNvSpPr/>
            <p:nvPr/>
          </p:nvSpPr>
          <p:spPr>
            <a:xfrm>
              <a:off x="3378468" y="5067507"/>
              <a:ext cx="5009882" cy="697671"/>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813723" y="5231676"/>
              <a:ext cx="2877583" cy="369332"/>
            </a:xfrm>
            <a:prstGeom prst="rect">
              <a:avLst/>
            </a:prstGeom>
          </p:spPr>
          <p:txBody>
            <a:bodyPr wrap="none">
              <a:spAutoFit/>
            </a:bodyPr>
            <a:lstStyle/>
            <a:p>
              <a:pPr marL="228600" indent="-228600"/>
              <a:r>
                <a:rPr lang="en-GB" altLang="en-US" dirty="0"/>
                <a:t>What is the yellow area like?</a:t>
              </a:r>
            </a:p>
          </p:txBody>
        </p:sp>
      </p:gr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5650" y="1435536"/>
            <a:ext cx="3058073" cy="4528686"/>
          </a:xfrm>
          <a:prstGeom prst="rect">
            <a:avLst/>
          </a:prstGeom>
        </p:spPr>
      </p:pic>
    </p:spTree>
    <p:extLst>
      <p:ext uri="{BB962C8B-B14F-4D97-AF65-F5344CB8AC3E}">
        <p14:creationId xmlns:p14="http://schemas.microsoft.com/office/powerpoint/2010/main" val="2207418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297810"/>
            <a:ext cx="8220075" cy="1595581"/>
          </a:xfrm>
        </p:spPr>
        <p:txBody>
          <a:bodyPr/>
          <a:lstStyle/>
          <a:p>
            <a:r>
              <a:rPr lang="en-GB" dirty="0" smtClean="0"/>
              <a:t>Madagascar</a:t>
            </a:r>
            <a:endParaRPr lang="en-GB" dirty="0"/>
          </a:p>
        </p:txBody>
      </p:sp>
      <p:sp>
        <p:nvSpPr>
          <p:cNvPr id="2" name="Rectangle 1"/>
          <p:cNvSpPr/>
          <p:nvPr/>
        </p:nvSpPr>
        <p:spPr>
          <a:xfrm>
            <a:off x="750885" y="1453416"/>
            <a:ext cx="7632700" cy="2270445"/>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altLang="en-US" dirty="0">
              <a:solidFill>
                <a:schemeClr val="tx1"/>
              </a:solidFill>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346513">
            <a:off x="5518860" y="2032440"/>
            <a:ext cx="2432660" cy="1596926"/>
          </a:xfrm>
          <a:prstGeom prst="rect">
            <a:avLst/>
          </a:prstGeom>
        </p:spPr>
      </p:pic>
      <p:sp>
        <p:nvSpPr>
          <p:cNvPr id="5" name="Rectangle 4"/>
          <p:cNvSpPr/>
          <p:nvPr/>
        </p:nvSpPr>
        <p:spPr>
          <a:xfrm>
            <a:off x="784460" y="2371547"/>
            <a:ext cx="4621581" cy="1323439"/>
          </a:xfrm>
          <a:prstGeom prst="rect">
            <a:avLst/>
          </a:prstGeom>
        </p:spPr>
        <p:txBody>
          <a:bodyPr wrap="square">
            <a:spAutoFit/>
          </a:bodyPr>
          <a:lstStyle/>
          <a:p>
            <a:r>
              <a:rPr lang="en-GB" altLang="en-US" sz="1600" dirty="0" smtClean="0"/>
              <a:t>This </a:t>
            </a:r>
            <a:r>
              <a:rPr lang="en-GB" altLang="en-US" sz="1600" dirty="0"/>
              <a:t>means that Madagascar is home to many plants and animals that are found nowhere else on Earth. As many as 90% of the living things </a:t>
            </a:r>
            <a:r>
              <a:rPr lang="en-GB" altLang="en-US" sz="1600" dirty="0" smtClean="0"/>
              <a:t>in </a:t>
            </a:r>
            <a:r>
              <a:rPr lang="en-GB" altLang="en-US" sz="1600" dirty="0"/>
              <a:t>Madagascar are thought to be endemic - this means that they are unique to Madagascar.</a:t>
            </a:r>
          </a:p>
        </p:txBody>
      </p:sp>
      <p:sp>
        <p:nvSpPr>
          <p:cNvPr id="8" name="Rectangle 7"/>
          <p:cNvSpPr/>
          <p:nvPr/>
        </p:nvSpPr>
        <p:spPr>
          <a:xfrm>
            <a:off x="784460" y="1525950"/>
            <a:ext cx="7488390" cy="830997"/>
          </a:xfrm>
          <a:prstGeom prst="rect">
            <a:avLst/>
          </a:prstGeom>
        </p:spPr>
        <p:txBody>
          <a:bodyPr wrap="square">
            <a:spAutoFit/>
          </a:bodyPr>
          <a:lstStyle/>
          <a:p>
            <a:r>
              <a:rPr lang="en-GB" altLang="en-US" sz="1600" spc="-10" dirty="0"/>
              <a:t>Madagascar has been an island for many millions of years. The plants and animals found in the forests of Madagascar have evolved and changed differently from living things on other land masses such as Africa or India.</a:t>
            </a:r>
          </a:p>
        </p:txBody>
      </p:sp>
      <p:grpSp>
        <p:nvGrpSpPr>
          <p:cNvPr id="40" name="Group 39"/>
          <p:cNvGrpSpPr/>
          <p:nvPr/>
        </p:nvGrpSpPr>
        <p:grpSpPr>
          <a:xfrm>
            <a:off x="745602" y="3814416"/>
            <a:ext cx="7659226" cy="2572848"/>
            <a:chOff x="745602" y="3814416"/>
            <a:chExt cx="7659226" cy="2572848"/>
          </a:xfrm>
        </p:grpSpPr>
        <p:sp>
          <p:nvSpPr>
            <p:cNvPr id="11" name="Rectangle 10"/>
            <p:cNvSpPr/>
            <p:nvPr/>
          </p:nvSpPr>
          <p:spPr>
            <a:xfrm>
              <a:off x="985411" y="3814416"/>
              <a:ext cx="7163648" cy="338554"/>
            </a:xfrm>
            <a:prstGeom prst="rect">
              <a:avLst/>
            </a:prstGeom>
          </p:spPr>
          <p:txBody>
            <a:bodyPr wrap="square">
              <a:spAutoFit/>
            </a:bodyPr>
            <a:lstStyle/>
            <a:p>
              <a:pPr algn="ctr"/>
              <a:r>
                <a:rPr lang="en-GB" altLang="en-US" sz="1600" dirty="0"/>
                <a:t>These species of plants and animals are only found </a:t>
              </a:r>
              <a:r>
                <a:rPr lang="en-GB" altLang="en-US" sz="1600" dirty="0" smtClean="0"/>
                <a:t>on the island of </a:t>
              </a:r>
              <a:r>
                <a:rPr lang="en-GB" altLang="en-US" sz="1600" dirty="0"/>
                <a:t>Madagascar.</a:t>
              </a:r>
            </a:p>
          </p:txBody>
        </p:sp>
        <p:pic>
          <p:nvPicPr>
            <p:cNvPr id="20" name="Picture 9" descr="Lemu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7087" b="16481"/>
            <a:stretch/>
          </p:blipFill>
          <p:spPr bwMode="auto">
            <a:xfrm>
              <a:off x="763337" y="4183636"/>
              <a:ext cx="1160743" cy="116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3" descr="Chameleon"/>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9556" b="25063"/>
            <a:stretch/>
          </p:blipFill>
          <p:spPr bwMode="auto">
            <a:xfrm>
              <a:off x="2057524" y="4186491"/>
              <a:ext cx="1180156" cy="11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6" descr="Orchid"/>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t="12949" b="16126"/>
            <a:stretch/>
          </p:blipFill>
          <p:spPr bwMode="auto">
            <a:xfrm>
              <a:off x="3351711" y="4183635"/>
              <a:ext cx="1183507" cy="1160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0" descr="Aye Aye"/>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l="14670" r="9789"/>
            <a:stretch/>
          </p:blipFill>
          <p:spPr bwMode="auto">
            <a:xfrm>
              <a:off x="4640367" y="4182376"/>
              <a:ext cx="1170774" cy="1162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1" descr="Fossa"/>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l="16334" r="7696"/>
            <a:stretch/>
          </p:blipFill>
          <p:spPr bwMode="auto">
            <a:xfrm>
              <a:off x="5930781" y="4182376"/>
              <a:ext cx="1183593" cy="11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4" descr="Baobab Tree"/>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l="43762"/>
            <a:stretch/>
          </p:blipFill>
          <p:spPr bwMode="auto">
            <a:xfrm>
              <a:off x="7229742" y="4182376"/>
              <a:ext cx="1175086" cy="1175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32"/>
            <p:cNvSpPr/>
            <p:nvPr/>
          </p:nvSpPr>
          <p:spPr>
            <a:xfrm>
              <a:off x="745602" y="5478772"/>
              <a:ext cx="1168430" cy="469852"/>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tx1"/>
                  </a:solidFill>
                </a:rPr>
                <a:t>Lemur</a:t>
              </a:r>
              <a:endParaRPr lang="en-GB" sz="1600" dirty="0">
                <a:solidFill>
                  <a:schemeClr val="tx1"/>
                </a:solidFill>
              </a:endParaRPr>
            </a:p>
          </p:txBody>
        </p:sp>
        <p:sp>
          <p:nvSpPr>
            <p:cNvPr id="34" name="Rectangle 33"/>
            <p:cNvSpPr/>
            <p:nvPr/>
          </p:nvSpPr>
          <p:spPr>
            <a:xfrm>
              <a:off x="2059202" y="5478772"/>
              <a:ext cx="1168430" cy="469852"/>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tx1"/>
                  </a:solidFill>
                </a:rPr>
                <a:t>Chameleon</a:t>
              </a:r>
              <a:endParaRPr lang="en-GB" sz="1600" dirty="0">
                <a:solidFill>
                  <a:schemeClr val="tx1"/>
                </a:solidFill>
              </a:endParaRPr>
            </a:p>
          </p:txBody>
        </p:sp>
        <p:sp>
          <p:nvSpPr>
            <p:cNvPr id="35" name="Rectangle 34"/>
            <p:cNvSpPr/>
            <p:nvPr/>
          </p:nvSpPr>
          <p:spPr>
            <a:xfrm>
              <a:off x="3351711" y="5478772"/>
              <a:ext cx="1168430" cy="469852"/>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rPr>
                <a:t>Darwin's orchid</a:t>
              </a:r>
              <a:endParaRPr lang="en-GB" sz="1400" dirty="0">
                <a:solidFill>
                  <a:schemeClr val="tx1"/>
                </a:solidFill>
              </a:endParaRPr>
            </a:p>
          </p:txBody>
        </p:sp>
        <p:sp>
          <p:nvSpPr>
            <p:cNvPr id="36" name="Rectangle 35"/>
            <p:cNvSpPr/>
            <p:nvPr/>
          </p:nvSpPr>
          <p:spPr>
            <a:xfrm>
              <a:off x="4630319" y="5478772"/>
              <a:ext cx="1168430" cy="469852"/>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tx1"/>
                  </a:solidFill>
                </a:rPr>
                <a:t>Aye - aye</a:t>
              </a:r>
              <a:endParaRPr lang="en-GB" sz="1600" dirty="0">
                <a:solidFill>
                  <a:schemeClr val="tx1"/>
                </a:solidFill>
              </a:endParaRPr>
            </a:p>
          </p:txBody>
        </p:sp>
        <p:sp>
          <p:nvSpPr>
            <p:cNvPr id="37" name="Rectangle 36"/>
            <p:cNvSpPr/>
            <p:nvPr/>
          </p:nvSpPr>
          <p:spPr>
            <a:xfrm>
              <a:off x="5938362" y="5475203"/>
              <a:ext cx="1168430" cy="469852"/>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solidFill>
                    <a:schemeClr val="tx1"/>
                  </a:solidFill>
                </a:rPr>
                <a:t>Fossa</a:t>
              </a:r>
              <a:endParaRPr lang="en-GB" dirty="0">
                <a:solidFill>
                  <a:schemeClr val="tx1"/>
                </a:solidFill>
              </a:endParaRPr>
            </a:p>
          </p:txBody>
        </p:sp>
        <p:sp>
          <p:nvSpPr>
            <p:cNvPr id="38" name="Rectangle 37"/>
            <p:cNvSpPr/>
            <p:nvPr/>
          </p:nvSpPr>
          <p:spPr>
            <a:xfrm>
              <a:off x="7216970" y="5475202"/>
              <a:ext cx="1168430" cy="469852"/>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en-US" sz="1400" dirty="0" err="1" smtClean="0">
                  <a:solidFill>
                    <a:schemeClr val="tx1"/>
                  </a:solidFill>
                </a:rPr>
                <a:t>Grandidier's</a:t>
              </a:r>
              <a:r>
                <a:rPr lang="en-GB" altLang="en-US" sz="1400" dirty="0" smtClean="0">
                  <a:solidFill>
                    <a:schemeClr val="tx1"/>
                  </a:solidFill>
                </a:rPr>
                <a:t> Baobab </a:t>
              </a:r>
              <a:r>
                <a:rPr lang="en-GB" altLang="en-US" sz="1400" dirty="0">
                  <a:solidFill>
                    <a:schemeClr val="tx1"/>
                  </a:solidFill>
                </a:rPr>
                <a:t>Tree</a:t>
              </a:r>
              <a:endParaRPr lang="en-US" altLang="en-US" sz="1400" dirty="0">
                <a:solidFill>
                  <a:schemeClr val="tx1"/>
                </a:solidFill>
              </a:endParaRPr>
            </a:p>
          </p:txBody>
        </p:sp>
        <p:sp>
          <p:nvSpPr>
            <p:cNvPr id="39" name="Rectangle 38"/>
            <p:cNvSpPr/>
            <p:nvPr/>
          </p:nvSpPr>
          <p:spPr>
            <a:xfrm>
              <a:off x="745602" y="6202598"/>
              <a:ext cx="7659225" cy="184666"/>
            </a:xfrm>
            <a:prstGeom prst="rect">
              <a:avLst/>
            </a:prstGeom>
          </p:spPr>
          <p:txBody>
            <a:bodyPr wrap="square">
              <a:spAutoFit/>
            </a:bodyPr>
            <a:lstStyle/>
            <a:p>
              <a:pPr algn="ctr"/>
              <a:r>
                <a:rPr lang="en-GB" sz="600" dirty="0">
                  <a:solidFill>
                    <a:srgbClr val="000000"/>
                  </a:solidFill>
                  <a:latin typeface="BPreplay" panose="02000503000000020004" pitchFamily="50" charset="0"/>
                </a:rPr>
                <a:t>Photo courtesy of </a:t>
              </a:r>
              <a:r>
                <a:rPr lang="en-US" altLang="zh-CN" sz="600" dirty="0" err="1" smtClean="0">
                  <a:latin typeface="BPreplay" panose="02000503000000020004" pitchFamily="50" charset="0"/>
                </a:rPr>
                <a:t>francesco_Veronesi</a:t>
              </a:r>
              <a:r>
                <a:rPr lang="en-US" altLang="zh-CN" sz="600" dirty="0" smtClean="0">
                  <a:latin typeface="BPreplay" panose="02000503000000020004" pitchFamily="50" charset="0"/>
                </a:rPr>
                <a:t>, </a:t>
              </a:r>
              <a:r>
                <a:rPr lang="en-US" altLang="zh-CN" sz="600" dirty="0" err="1" smtClean="0">
                  <a:latin typeface="BPreplay" panose="02000503000000020004" pitchFamily="50" charset="0"/>
                </a:rPr>
                <a:t>berniedup</a:t>
              </a:r>
              <a:r>
                <a:rPr lang="en-US" altLang="zh-CN" sz="600" dirty="0" smtClean="0">
                  <a:latin typeface="BPreplay" panose="02000503000000020004" pitchFamily="50" charset="0"/>
                </a:rPr>
                <a:t>, </a:t>
              </a:r>
              <a:r>
                <a:rPr lang="en-US" altLang="zh-CN" sz="600" dirty="0" err="1" smtClean="0">
                  <a:latin typeface="BPreplay" panose="02000503000000020004" pitchFamily="50" charset="0"/>
                </a:rPr>
                <a:t>reibai</a:t>
              </a:r>
              <a:r>
                <a:rPr lang="en-US" altLang="zh-CN" sz="600" dirty="0" smtClean="0">
                  <a:latin typeface="BPreplay" panose="02000503000000020004" pitchFamily="50" charset="0"/>
                </a:rPr>
                <a:t>, </a:t>
              </a:r>
              <a:r>
                <a:rPr lang="en-US" altLang="zh-CN" sz="600" dirty="0" err="1" smtClean="0">
                  <a:latin typeface="BPreplay" panose="02000503000000020004" pitchFamily="50" charset="0"/>
                </a:rPr>
                <a:t>tambako</a:t>
              </a:r>
              <a:r>
                <a:rPr lang="en-US" altLang="zh-CN" sz="600" dirty="0">
                  <a:latin typeface="BPreplay" panose="02000503000000020004" pitchFamily="50" charset="0"/>
                </a:rPr>
                <a:t>, Frank </a:t>
              </a:r>
              <a:r>
                <a:rPr lang="en-US" altLang="zh-CN" sz="600" dirty="0" err="1" smtClean="0">
                  <a:latin typeface="BPreplay" panose="02000503000000020004" pitchFamily="50" charset="0"/>
                </a:rPr>
                <a:t>Vassen</a:t>
              </a:r>
              <a:r>
                <a:rPr lang="en-US" altLang="zh-CN" sz="600" dirty="0" smtClean="0">
                  <a:latin typeface="BPreplay" panose="02000503000000020004" pitchFamily="50" charset="0"/>
                </a:rPr>
                <a:t>, </a:t>
              </a:r>
              <a:r>
                <a:rPr lang="en-US" altLang="zh-CN" sz="600" dirty="0" err="1">
                  <a:latin typeface="BPreplay" panose="02000503000000020004" pitchFamily="50" charset="0"/>
                </a:rPr>
                <a:t>mathiasappel</a:t>
              </a:r>
              <a:r>
                <a:rPr lang="en-US" altLang="zh-CN" sz="600" dirty="0" smtClean="0">
                  <a:latin typeface="BPreplay" panose="02000503000000020004" pitchFamily="50" charset="0"/>
                </a:rPr>
                <a:t> </a:t>
              </a:r>
              <a:r>
                <a:rPr lang="en-GB" sz="600" dirty="0" smtClean="0">
                  <a:solidFill>
                    <a:srgbClr val="000000"/>
                  </a:solidFill>
                  <a:latin typeface="BPreplay" panose="02000503000000020004" pitchFamily="50" charset="0"/>
                </a:rPr>
                <a:t>@flickr.com </a:t>
              </a:r>
              <a:r>
                <a:rPr lang="en-GB" sz="600" dirty="0">
                  <a:solidFill>
                    <a:srgbClr val="000000"/>
                  </a:solidFill>
                  <a:latin typeface="BPreplay" panose="02000503000000020004" pitchFamily="50" charset="0"/>
                </a:rPr>
                <a:t>- granted under creative commons licence - attribution</a:t>
              </a:r>
              <a:endParaRPr lang="en-GB" sz="600" dirty="0">
                <a:latin typeface="BPreplay" panose="02000503000000020004" pitchFamily="50" charset="0"/>
              </a:endParaRPr>
            </a:p>
          </p:txBody>
        </p:sp>
      </p:grpSp>
    </p:spTree>
    <p:extLst>
      <p:ext uri="{BB962C8B-B14F-4D97-AF65-F5344CB8AC3E}">
        <p14:creationId xmlns:p14="http://schemas.microsoft.com/office/powerpoint/2010/main" val="400872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198" y="297810"/>
            <a:ext cx="8220075" cy="1595581"/>
          </a:xfrm>
        </p:spPr>
        <p:txBody>
          <a:bodyPr/>
          <a:lstStyle/>
          <a:p>
            <a:r>
              <a:rPr lang="en-GB" dirty="0" smtClean="0"/>
              <a:t>Conservation</a:t>
            </a:r>
            <a:endParaRPr lang="en-GB" dirty="0"/>
          </a:p>
        </p:txBody>
      </p:sp>
      <p:sp>
        <p:nvSpPr>
          <p:cNvPr id="3" name="Rectangle 2"/>
          <p:cNvSpPr/>
          <p:nvPr/>
        </p:nvSpPr>
        <p:spPr>
          <a:xfrm>
            <a:off x="5226680" y="1446965"/>
            <a:ext cx="3161670" cy="4330839"/>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6680" y="1582617"/>
            <a:ext cx="3161670" cy="4205236"/>
          </a:xfrm>
          <a:prstGeom prst="rect">
            <a:avLst/>
          </a:prstGeom>
        </p:spPr>
      </p:pic>
      <p:sp>
        <p:nvSpPr>
          <p:cNvPr id="10" name="Rectangle 9"/>
          <p:cNvSpPr/>
          <p:nvPr/>
        </p:nvSpPr>
        <p:spPr>
          <a:xfrm>
            <a:off x="755650" y="1457013"/>
            <a:ext cx="4369008" cy="1966864"/>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700" spc="-20" dirty="0">
                <a:solidFill>
                  <a:schemeClr val="tx1"/>
                </a:solidFill>
              </a:rPr>
              <a:t>Unfortunately, many of the plants and animals that live on Madagascar are becoming endangered. This means that they are at risk of becoming </a:t>
            </a:r>
            <a:r>
              <a:rPr lang="en-GB" altLang="en-US" sz="1700" spc="-20" dirty="0" smtClean="0">
                <a:solidFill>
                  <a:schemeClr val="tx1"/>
                </a:solidFill>
              </a:rPr>
              <a:t>extinct.</a:t>
            </a:r>
          </a:p>
          <a:p>
            <a:endParaRPr lang="en-GB" altLang="en-US" sz="1700" spc="-20" dirty="0">
              <a:solidFill>
                <a:schemeClr val="tx1"/>
              </a:solidFill>
            </a:endParaRPr>
          </a:p>
          <a:p>
            <a:r>
              <a:rPr lang="en-GB" altLang="en-US" sz="1700" spc="-20" dirty="0" smtClean="0">
                <a:solidFill>
                  <a:schemeClr val="tx1"/>
                </a:solidFill>
              </a:rPr>
              <a:t>Some </a:t>
            </a:r>
            <a:r>
              <a:rPr lang="en-GB" altLang="en-US" sz="1700" spc="-20" dirty="0">
                <a:solidFill>
                  <a:schemeClr val="tx1"/>
                </a:solidFill>
              </a:rPr>
              <a:t>scientists and conservationists have set up conservation areas to try to save these animals.</a:t>
            </a:r>
          </a:p>
        </p:txBody>
      </p:sp>
      <p:sp>
        <p:nvSpPr>
          <p:cNvPr id="26" name="Rectangle 25"/>
          <p:cNvSpPr/>
          <p:nvPr/>
        </p:nvSpPr>
        <p:spPr>
          <a:xfrm>
            <a:off x="3042863" y="3530918"/>
            <a:ext cx="2171981" cy="2252804"/>
          </a:xfrm>
          <a:prstGeom prst="rect">
            <a:avLst/>
          </a:prstGeom>
          <a:solidFill>
            <a:srgbClr val="87FF65"/>
          </a:solidFill>
          <a:ln>
            <a:solidFill>
              <a:srgbClr val="87FF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sz="1600" dirty="0">
                <a:solidFill>
                  <a:schemeClr val="tx1"/>
                </a:solidFill>
              </a:rPr>
              <a:t>Gerald Durrell was a conservationist who worked hard to save Madagascar's unique plants and animals</a:t>
            </a:r>
            <a:r>
              <a:rPr lang="en-GB" altLang="en-US" sz="1600" dirty="0" smtClean="0">
                <a:solidFill>
                  <a:schemeClr val="tx1"/>
                </a:solidFill>
              </a:rPr>
              <a:t>.</a:t>
            </a:r>
          </a:p>
          <a:p>
            <a:r>
              <a:rPr lang="en-GB" altLang="en-US" sz="1600" dirty="0">
                <a:solidFill>
                  <a:schemeClr val="tx1"/>
                </a:solidFill>
              </a:rPr>
              <a:t>But what dangers do the living things on Madagascar face</a:t>
            </a:r>
            <a:r>
              <a:rPr lang="en-GB" altLang="en-US" sz="1600" dirty="0" smtClean="0">
                <a:solidFill>
                  <a:schemeClr val="tx1"/>
                </a:solidFill>
              </a:rPr>
              <a:t>?</a:t>
            </a:r>
            <a:endParaRPr lang="en-GB" altLang="en-US" sz="1600" dirty="0">
              <a:solidFill>
                <a:schemeClr val="tx1"/>
              </a:solidFill>
            </a:endParaRPr>
          </a:p>
        </p:txBody>
      </p:sp>
      <p:grpSp>
        <p:nvGrpSpPr>
          <p:cNvPr id="15" name="Group 14"/>
          <p:cNvGrpSpPr/>
          <p:nvPr/>
        </p:nvGrpSpPr>
        <p:grpSpPr>
          <a:xfrm>
            <a:off x="717480" y="3525000"/>
            <a:ext cx="2284957" cy="2262853"/>
            <a:chOff x="717480" y="3525000"/>
            <a:chExt cx="2284957" cy="2262853"/>
          </a:xfrm>
        </p:grpSpPr>
        <p:sp>
          <p:nvSpPr>
            <p:cNvPr id="12" name="Rectangle 11"/>
            <p:cNvSpPr/>
            <p:nvPr/>
          </p:nvSpPr>
          <p:spPr>
            <a:xfrm>
              <a:off x="755650" y="3526971"/>
              <a:ext cx="2195005" cy="2250833"/>
            </a:xfrm>
            <a:prstGeom prst="rect">
              <a:avLst/>
            </a:prstGeom>
            <a:solidFill>
              <a:srgbClr val="FECC3B"/>
            </a:solidFill>
            <a:ln>
              <a:solidFill>
                <a:srgbClr val="FEC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14287" y="4460447"/>
              <a:ext cx="1528426" cy="1327406"/>
            </a:xfrm>
            <a:prstGeom prst="rect">
              <a:avLst/>
            </a:prstGeom>
          </p:spPr>
        </p:pic>
        <p:sp>
          <p:nvSpPr>
            <p:cNvPr id="14" name="Rectangle 13"/>
            <p:cNvSpPr/>
            <p:nvPr/>
          </p:nvSpPr>
          <p:spPr>
            <a:xfrm>
              <a:off x="717480" y="3525000"/>
              <a:ext cx="2284957" cy="954107"/>
            </a:xfrm>
            <a:prstGeom prst="rect">
              <a:avLst/>
            </a:prstGeom>
          </p:spPr>
          <p:txBody>
            <a:bodyPr wrap="square">
              <a:spAutoFit/>
            </a:bodyPr>
            <a:lstStyle/>
            <a:p>
              <a:pPr algn="ctr"/>
              <a:r>
                <a:rPr lang="en-GB" altLang="en-US" sz="1400" spc="-10" dirty="0"/>
                <a:t>A conservationist is a person who works to protect and care for the environment and living things.</a:t>
              </a:r>
            </a:p>
          </p:txBody>
        </p:sp>
      </p:grpSp>
    </p:spTree>
    <p:extLst>
      <p:ext uri="{BB962C8B-B14F-4D97-AF65-F5344CB8AC3E}">
        <p14:creationId xmlns:p14="http://schemas.microsoft.com/office/powerpoint/2010/main" val="86556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right)">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r="1186"/>
          <a:stretch/>
        </p:blipFill>
        <p:spPr>
          <a:xfrm>
            <a:off x="2008593" y="1445926"/>
            <a:ext cx="6379757" cy="4566516"/>
          </a:xfrm>
          <a:prstGeom prst="rect">
            <a:avLst/>
          </a:prstGeom>
        </p:spPr>
      </p:pic>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Deforestation</a:t>
            </a:r>
            <a:endParaRPr lang="en-GB" dirty="0">
              <a:solidFill>
                <a:schemeClr val="tx1"/>
              </a:solidFill>
            </a:endParaRPr>
          </a:p>
        </p:txBody>
      </p:sp>
      <p:sp>
        <p:nvSpPr>
          <p:cNvPr id="4" name="Rectangle 3"/>
          <p:cNvSpPr/>
          <p:nvPr/>
        </p:nvSpPr>
        <p:spPr>
          <a:xfrm>
            <a:off x="755651" y="1445761"/>
            <a:ext cx="3354126" cy="4566680"/>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ltLang="en-US" dirty="0">
                <a:solidFill>
                  <a:schemeClr val="tx1"/>
                </a:solidFill>
              </a:rPr>
              <a:t>Many people who live in Madagascar rely on farming for their food and their livelihood. </a:t>
            </a:r>
          </a:p>
          <a:p>
            <a:r>
              <a:rPr lang="en-GB" altLang="en-US" dirty="0">
                <a:solidFill>
                  <a:schemeClr val="tx1"/>
                </a:solidFill>
              </a:rPr>
              <a:t>In order to make space for fields, people cut down the trees in the tropical forests. This is known as deforestation</a:t>
            </a:r>
            <a:r>
              <a:rPr lang="en-GB" altLang="en-US" dirty="0" smtClean="0">
                <a:solidFill>
                  <a:schemeClr val="tx1"/>
                </a:solidFill>
              </a:rPr>
              <a:t>.</a:t>
            </a:r>
          </a:p>
          <a:p>
            <a:endParaRPr lang="en-GB" altLang="en-US" dirty="0">
              <a:solidFill>
                <a:schemeClr val="tx1"/>
              </a:solidFill>
            </a:endParaRPr>
          </a:p>
          <a:p>
            <a:r>
              <a:rPr lang="en-GB" altLang="en-US" dirty="0">
                <a:solidFill>
                  <a:schemeClr val="tx1"/>
                </a:solidFill>
              </a:rPr>
              <a:t>The people use a technique called 'slash and burn'. First, trees are cut down for wood use. Small trees are planted in their place. A few years later, these trees are cut down to make charcoal. The next year, the plot of land is burned, and a crop of grass is planted.</a:t>
            </a:r>
          </a:p>
        </p:txBody>
      </p:sp>
    </p:spTree>
    <p:extLst>
      <p:ext uri="{BB962C8B-B14F-4D97-AF65-F5344CB8AC3E}">
        <p14:creationId xmlns:p14="http://schemas.microsoft.com/office/powerpoint/2010/main" val="18254984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5650" y="1534340"/>
            <a:ext cx="7632700" cy="886643"/>
          </a:xfrm>
          <a:prstGeom prst="rect">
            <a:avLst/>
          </a:prstGeom>
          <a:solidFill>
            <a:srgbClr val="F6F6F6"/>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Deforestation</a:t>
            </a:r>
            <a:endParaRPr lang="en-GB" dirty="0">
              <a:solidFill>
                <a:schemeClr val="tx1"/>
              </a:solidFill>
            </a:endParaRPr>
          </a:p>
        </p:txBody>
      </p:sp>
      <p:pic>
        <p:nvPicPr>
          <p:cNvPr id="5" name="Picture 8" descr="Slash and Burn"/>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16733"/>
          <a:stretch/>
        </p:blipFill>
        <p:spPr bwMode="auto">
          <a:xfrm>
            <a:off x="755650" y="1857506"/>
            <a:ext cx="7632700" cy="4235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55650" y="1534340"/>
            <a:ext cx="7632700" cy="646331"/>
          </a:xfrm>
          <a:prstGeom prst="rect">
            <a:avLst/>
          </a:prstGeom>
        </p:spPr>
        <p:txBody>
          <a:bodyPr wrap="square">
            <a:spAutoFit/>
          </a:bodyPr>
          <a:lstStyle/>
          <a:p>
            <a:pPr algn="ctr"/>
            <a:r>
              <a:rPr lang="en-GB" altLang="en-US" dirty="0"/>
              <a:t>What dangers do you think this method of deforestation poses for the living things in Madagascar's forests?</a:t>
            </a:r>
          </a:p>
        </p:txBody>
      </p:sp>
      <p:sp>
        <p:nvSpPr>
          <p:cNvPr id="7" name="Rectangle 6"/>
          <p:cNvSpPr/>
          <p:nvPr/>
        </p:nvSpPr>
        <p:spPr>
          <a:xfrm>
            <a:off x="745602" y="6202598"/>
            <a:ext cx="7659225" cy="184666"/>
          </a:xfrm>
          <a:prstGeom prst="rect">
            <a:avLst/>
          </a:prstGeom>
        </p:spPr>
        <p:txBody>
          <a:bodyPr wrap="square">
            <a:spAutoFit/>
          </a:bodyPr>
          <a:lstStyle/>
          <a:p>
            <a:pPr algn="ctr"/>
            <a:r>
              <a:rPr lang="en-GB" sz="600" dirty="0">
                <a:solidFill>
                  <a:srgbClr val="000000"/>
                </a:solidFill>
                <a:latin typeface="BPreplay" panose="02000503000000020004" pitchFamily="50" charset="0"/>
              </a:rPr>
              <a:t>Photo courtesy of Leonora </a:t>
            </a:r>
            <a:r>
              <a:rPr lang="en-GB" sz="600" dirty="0" err="1">
                <a:solidFill>
                  <a:srgbClr val="000000"/>
                </a:solidFill>
                <a:latin typeface="BPreplay" panose="02000503000000020004" pitchFamily="50" charset="0"/>
              </a:rPr>
              <a:t>Enking</a:t>
            </a:r>
            <a:r>
              <a:rPr lang="en-GB" sz="600" dirty="0">
                <a:solidFill>
                  <a:srgbClr val="000000"/>
                </a:solidFill>
                <a:latin typeface="BPreplay" panose="02000503000000020004" pitchFamily="50" charset="0"/>
              </a:rPr>
              <a:t> @</a:t>
            </a:r>
            <a:r>
              <a:rPr lang="en-GB" sz="600" dirty="0" smtClean="0">
                <a:solidFill>
                  <a:srgbClr val="000000"/>
                </a:solidFill>
                <a:latin typeface="BPreplay" panose="02000503000000020004" pitchFamily="50" charset="0"/>
              </a:rPr>
              <a:t>flickr.com </a:t>
            </a:r>
            <a:r>
              <a:rPr lang="en-GB" sz="600" dirty="0">
                <a:solidFill>
                  <a:srgbClr val="000000"/>
                </a:solidFill>
                <a:latin typeface="BPreplay" panose="02000503000000020004" pitchFamily="50" charset="0"/>
              </a:rPr>
              <a:t>- granted under creative commons licence - attribution</a:t>
            </a:r>
            <a:endParaRPr lang="en-GB" sz="600" dirty="0">
              <a:latin typeface="BPreplay" panose="02000503000000020004" pitchFamily="50" charset="0"/>
            </a:endParaRPr>
          </a:p>
        </p:txBody>
      </p:sp>
    </p:spTree>
    <p:extLst>
      <p:ext uri="{BB962C8B-B14F-4D97-AF65-F5344CB8AC3E}">
        <p14:creationId xmlns:p14="http://schemas.microsoft.com/office/powerpoint/2010/main" val="23957864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22031" y="297810"/>
            <a:ext cx="8255242" cy="1595581"/>
          </a:xfrm>
        </p:spPr>
        <p:txBody>
          <a:bodyPr/>
          <a:lstStyle/>
          <a:p>
            <a:r>
              <a:rPr lang="en-GB" dirty="0" smtClean="0">
                <a:solidFill>
                  <a:schemeClr val="tx1"/>
                </a:solidFill>
              </a:rPr>
              <a:t>Investigating Dangers</a:t>
            </a:r>
            <a:endParaRPr lang="en-GB" dirty="0">
              <a:solidFill>
                <a:schemeClr val="tx1"/>
              </a:solidFill>
            </a:endParaRPr>
          </a:p>
        </p:txBody>
      </p:sp>
      <p:sp>
        <p:nvSpPr>
          <p:cNvPr id="2" name="Rectangle 1"/>
          <p:cNvSpPr/>
          <p:nvPr/>
        </p:nvSpPr>
        <p:spPr>
          <a:xfrm>
            <a:off x="4401178" y="1497204"/>
            <a:ext cx="3987172" cy="4595621"/>
          </a:xfrm>
          <a:prstGeom prst="rect">
            <a:avLst/>
          </a:prstGeom>
          <a:solidFill>
            <a:srgbClr val="FECC3B"/>
          </a:solidFill>
          <a:ln>
            <a:solidFill>
              <a:srgbClr val="FECC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755650" y="1497204"/>
            <a:ext cx="3524948" cy="2109385"/>
          </a:xfrm>
          <a:prstGeom prst="rect">
            <a:avLst/>
          </a:prstGeom>
          <a:solidFill>
            <a:srgbClr val="56E39F"/>
          </a:solidFill>
          <a:ln>
            <a:solidFill>
              <a:srgbClr val="56E3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755650" y="3737987"/>
            <a:ext cx="3524948" cy="2354838"/>
          </a:xfrm>
          <a:prstGeom prst="rect">
            <a:avLst/>
          </a:prstGeom>
          <a:solidFill>
            <a:srgbClr val="B0FCA1"/>
          </a:solidFill>
          <a:ln>
            <a:solidFill>
              <a:srgbClr val="B0FC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817440" y="1531640"/>
            <a:ext cx="3401367" cy="2031325"/>
          </a:xfrm>
          <a:prstGeom prst="rect">
            <a:avLst/>
          </a:prstGeom>
        </p:spPr>
        <p:txBody>
          <a:bodyPr wrap="square">
            <a:spAutoFit/>
          </a:bodyPr>
          <a:lstStyle/>
          <a:p>
            <a:r>
              <a:rPr lang="en-GB" altLang="en-US" dirty="0"/>
              <a:t>You are going to investigate the effects of deforestation</a:t>
            </a:r>
            <a:r>
              <a:rPr lang="en-GB" altLang="en-US" dirty="0" smtClean="0"/>
              <a:t>.</a:t>
            </a:r>
          </a:p>
          <a:p>
            <a:endParaRPr lang="en-GB" altLang="en-US" dirty="0"/>
          </a:p>
          <a:p>
            <a:r>
              <a:rPr lang="en-GB" altLang="en-US" dirty="0"/>
              <a:t>You will set up your investigation by following the instructions on your Investigating Deforestation Activity Sheet.</a:t>
            </a:r>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2389" y="3797468"/>
            <a:ext cx="2991467" cy="2235875"/>
          </a:xfrm>
          <a:prstGeom prst="rect">
            <a:avLst/>
          </a:prstGeom>
        </p:spPr>
      </p:pic>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47983" y="1707234"/>
            <a:ext cx="2969611" cy="4200563"/>
          </a:xfrm>
          <a:prstGeom prst="rect">
            <a:avLst/>
          </a:prstGeom>
          <a:effectLst>
            <a:outerShdw blurRad="63500" sx="102000" sy="102000" algn="ctr" rotWithShape="0">
              <a:prstClr val="black">
                <a:alpha val="40000"/>
              </a:prstClr>
            </a:outerShdw>
          </a:effectLst>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4121" y="1697598"/>
            <a:ext cx="2976424" cy="4210200"/>
          </a:xfrm>
          <a:prstGeom prst="rect">
            <a:avLst/>
          </a:prstGeom>
          <a:effectLst>
            <a:outerShdw blurRad="63500" sx="102000" sy="102000" algn="ctr" rotWithShape="0">
              <a:prstClr val="black">
                <a:alpha val="40000"/>
              </a:prstClr>
            </a:outerShdw>
          </a:effectLst>
        </p:spPr>
      </p:pic>
      <p:pic>
        <p:nvPicPr>
          <p:cNvPr id="14" name="Group Work"/>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96800" y="615600"/>
            <a:ext cx="864000" cy="864000"/>
          </a:xfrm>
          <a:prstGeom prst="rect">
            <a:avLst/>
          </a:prstGeom>
        </p:spPr>
      </p:pic>
    </p:spTree>
    <p:extLst>
      <p:ext uri="{BB962C8B-B14F-4D97-AF65-F5344CB8AC3E}">
        <p14:creationId xmlns:p14="http://schemas.microsoft.com/office/powerpoint/2010/main" val="39424919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winkl Planit">
      <a:dk1>
        <a:srgbClr val="1C1C1C"/>
      </a:dk1>
      <a:lt1>
        <a:srgbClr val="FFFFFF"/>
      </a:lt1>
      <a:dk2>
        <a:srgbClr val="132A8C"/>
      </a:dk2>
      <a:lt2>
        <a:srgbClr val="E2E2E2"/>
      </a:lt2>
      <a:accent1>
        <a:srgbClr val="6B388C"/>
      </a:accent1>
      <a:accent2>
        <a:srgbClr val="E6236A"/>
      </a:accent2>
      <a:accent3>
        <a:srgbClr val="32B3A2"/>
      </a:accent3>
      <a:accent4>
        <a:srgbClr val="A21774"/>
      </a:accent4>
      <a:accent5>
        <a:srgbClr val="14B4E4"/>
      </a:accent5>
      <a:accent6>
        <a:srgbClr val="EE7918"/>
      </a:accent6>
      <a:hlink>
        <a:srgbClr val="14B4E4"/>
      </a:hlink>
      <a:folHlink>
        <a:srgbClr val="86CEFA"/>
      </a:folHlink>
    </a:clrScheme>
    <a:fontScheme name="Twinkl Planit">
      <a:majorFont>
        <a:latin typeface="Sassoon Infant Md"/>
        <a:ea typeface=""/>
        <a:cs typeface=""/>
      </a:majorFont>
      <a:minorFont>
        <a:latin typeface="Sassoon Infant Rg"/>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1234</TotalTime>
  <Words>1063</Words>
  <Application>Microsoft Office PowerPoint</Application>
  <PresentationFormat>On-screen Show (4:3)</PresentationFormat>
  <Paragraphs>88</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Sassoon Infant Md</vt:lpstr>
      <vt:lpstr>Arial</vt:lpstr>
      <vt:lpstr>Calibri</vt:lpstr>
      <vt:lpstr>BPreplay</vt:lpstr>
      <vt:lpstr>Sassoon Infant Rg</vt:lpstr>
      <vt:lpstr>Office Theme</vt:lpstr>
      <vt:lpstr>PowerPoint Presentation</vt:lpstr>
      <vt:lpstr>PowerPoint Presentation</vt:lpstr>
      <vt:lpstr>Madagascar</vt:lpstr>
      <vt:lpstr>Madagascar</vt:lpstr>
      <vt:lpstr>Madagascar</vt:lpstr>
      <vt:lpstr>Conservation</vt:lpstr>
      <vt:lpstr>Deforestation</vt:lpstr>
      <vt:lpstr>Deforestation</vt:lpstr>
      <vt:lpstr>Investigating Dangers</vt:lpstr>
      <vt:lpstr>Explaining Dangers</vt:lpstr>
      <vt:lpstr>Explaining Dangers</vt:lpstr>
      <vt:lpstr>Gerald Durrell and Conservation</vt:lpstr>
      <vt:lpstr>Gerald Durrell and Conservation</vt:lpstr>
      <vt:lpstr>Gerald Durrell and Conservation</vt:lpstr>
      <vt:lpstr>Conservation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dc:title>
  <dc:creator>Twinkl</dc:creator>
  <cp:lastModifiedBy>DPreston</cp:lastModifiedBy>
  <cp:revision>91</cp:revision>
  <dcterms:created xsi:type="dcterms:W3CDTF">2014-10-01T16:09:27Z</dcterms:created>
  <dcterms:modified xsi:type="dcterms:W3CDTF">2021-02-26T13:58:08Z</dcterms:modified>
</cp:coreProperties>
</file>