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7" r:id="rId3"/>
    <p:sldId id="259" r:id="rId4"/>
    <p:sldId id="262" r:id="rId5"/>
    <p:sldId id="263" r:id="rId6"/>
    <p:sldId id="264" r:id="rId7"/>
    <p:sldId id="265" r:id="rId8"/>
    <p:sldId id="266" r:id="rId9"/>
    <p:sldId id="260" r:id="rId10"/>
    <p:sldId id="261"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8" d="100"/>
          <a:sy n="68" d="100"/>
        </p:scale>
        <p:origin x="102" y="1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860EE9-910C-4250-834E-5C9282DC28D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642D6FC-2995-4F80-AAF4-F7406C2DF6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EC344FF-74AC-4D93-9AC2-F26C060C542C}"/>
              </a:ext>
            </a:extLst>
          </p:cNvPr>
          <p:cNvSpPr>
            <a:spLocks noGrp="1"/>
          </p:cNvSpPr>
          <p:nvPr>
            <p:ph type="dt" sz="half" idx="10"/>
          </p:nvPr>
        </p:nvSpPr>
        <p:spPr/>
        <p:txBody>
          <a:bodyPr/>
          <a:lstStyle/>
          <a:p>
            <a:fld id="{702E727A-7C63-446C-A84F-F666BA3CAEB3}" type="datetimeFigureOut">
              <a:rPr lang="en-GB" smtClean="0"/>
              <a:t>29/05/2020</a:t>
            </a:fld>
            <a:endParaRPr lang="en-GB"/>
          </a:p>
        </p:txBody>
      </p:sp>
      <p:sp>
        <p:nvSpPr>
          <p:cNvPr id="5" name="Footer Placeholder 4">
            <a:extLst>
              <a:ext uri="{FF2B5EF4-FFF2-40B4-BE49-F238E27FC236}">
                <a16:creationId xmlns:a16="http://schemas.microsoft.com/office/drawing/2014/main" id="{863753C8-9FD6-44C4-A281-3C122892941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C1117DD-F8F2-45EF-BC24-526A4D749AE3}"/>
              </a:ext>
            </a:extLst>
          </p:cNvPr>
          <p:cNvSpPr>
            <a:spLocks noGrp="1"/>
          </p:cNvSpPr>
          <p:nvPr>
            <p:ph type="sldNum" sz="quarter" idx="12"/>
          </p:nvPr>
        </p:nvSpPr>
        <p:spPr/>
        <p:txBody>
          <a:bodyPr/>
          <a:lstStyle/>
          <a:p>
            <a:fld id="{B25203E8-9C0A-47CD-B62E-9BB5216654EE}" type="slidenum">
              <a:rPr lang="en-GB" smtClean="0"/>
              <a:t>‹#›</a:t>
            </a:fld>
            <a:endParaRPr lang="en-GB"/>
          </a:p>
        </p:txBody>
      </p:sp>
    </p:spTree>
    <p:extLst>
      <p:ext uri="{BB962C8B-B14F-4D97-AF65-F5344CB8AC3E}">
        <p14:creationId xmlns:p14="http://schemas.microsoft.com/office/powerpoint/2010/main" val="306975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4F17F-20FF-4CC7-BCF2-65BF10B60A73}"/>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0703C18-E9D3-464C-BD52-F047D470677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8273002-98FE-42BA-A8D5-6341F4B534CE}"/>
              </a:ext>
            </a:extLst>
          </p:cNvPr>
          <p:cNvSpPr>
            <a:spLocks noGrp="1"/>
          </p:cNvSpPr>
          <p:nvPr>
            <p:ph type="dt" sz="half" idx="10"/>
          </p:nvPr>
        </p:nvSpPr>
        <p:spPr/>
        <p:txBody>
          <a:bodyPr/>
          <a:lstStyle/>
          <a:p>
            <a:fld id="{702E727A-7C63-446C-A84F-F666BA3CAEB3}" type="datetimeFigureOut">
              <a:rPr lang="en-GB" smtClean="0"/>
              <a:t>29/05/2020</a:t>
            </a:fld>
            <a:endParaRPr lang="en-GB"/>
          </a:p>
        </p:txBody>
      </p:sp>
      <p:sp>
        <p:nvSpPr>
          <p:cNvPr id="5" name="Footer Placeholder 4">
            <a:extLst>
              <a:ext uri="{FF2B5EF4-FFF2-40B4-BE49-F238E27FC236}">
                <a16:creationId xmlns:a16="http://schemas.microsoft.com/office/drawing/2014/main" id="{D34E991C-98A8-432D-B912-B1DCDD3AB2B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5A2C9D5-2F9E-4DF6-AAE1-9048FD390448}"/>
              </a:ext>
            </a:extLst>
          </p:cNvPr>
          <p:cNvSpPr>
            <a:spLocks noGrp="1"/>
          </p:cNvSpPr>
          <p:nvPr>
            <p:ph type="sldNum" sz="quarter" idx="12"/>
          </p:nvPr>
        </p:nvSpPr>
        <p:spPr/>
        <p:txBody>
          <a:bodyPr/>
          <a:lstStyle/>
          <a:p>
            <a:fld id="{B25203E8-9C0A-47CD-B62E-9BB5216654EE}" type="slidenum">
              <a:rPr lang="en-GB" smtClean="0"/>
              <a:t>‹#›</a:t>
            </a:fld>
            <a:endParaRPr lang="en-GB"/>
          </a:p>
        </p:txBody>
      </p:sp>
    </p:spTree>
    <p:extLst>
      <p:ext uri="{BB962C8B-B14F-4D97-AF65-F5344CB8AC3E}">
        <p14:creationId xmlns:p14="http://schemas.microsoft.com/office/powerpoint/2010/main" val="10514568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2F8F5C-F4E3-4B4D-BD78-87E3DE52A95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D3917B1-D65C-46C3-931A-F5FF5352941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CDA5BB4-DBD4-497C-AD71-AE3D4F2B4EDA}"/>
              </a:ext>
            </a:extLst>
          </p:cNvPr>
          <p:cNvSpPr>
            <a:spLocks noGrp="1"/>
          </p:cNvSpPr>
          <p:nvPr>
            <p:ph type="dt" sz="half" idx="10"/>
          </p:nvPr>
        </p:nvSpPr>
        <p:spPr/>
        <p:txBody>
          <a:bodyPr/>
          <a:lstStyle/>
          <a:p>
            <a:fld id="{702E727A-7C63-446C-A84F-F666BA3CAEB3}" type="datetimeFigureOut">
              <a:rPr lang="en-GB" smtClean="0"/>
              <a:t>29/05/2020</a:t>
            </a:fld>
            <a:endParaRPr lang="en-GB"/>
          </a:p>
        </p:txBody>
      </p:sp>
      <p:sp>
        <p:nvSpPr>
          <p:cNvPr id="5" name="Footer Placeholder 4">
            <a:extLst>
              <a:ext uri="{FF2B5EF4-FFF2-40B4-BE49-F238E27FC236}">
                <a16:creationId xmlns:a16="http://schemas.microsoft.com/office/drawing/2014/main" id="{58355D8A-DC46-419A-98B0-D88D6B6678D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FF30804-A6DE-4849-AB80-B73D7951A13F}"/>
              </a:ext>
            </a:extLst>
          </p:cNvPr>
          <p:cNvSpPr>
            <a:spLocks noGrp="1"/>
          </p:cNvSpPr>
          <p:nvPr>
            <p:ph type="sldNum" sz="quarter" idx="12"/>
          </p:nvPr>
        </p:nvSpPr>
        <p:spPr/>
        <p:txBody>
          <a:bodyPr/>
          <a:lstStyle/>
          <a:p>
            <a:fld id="{B25203E8-9C0A-47CD-B62E-9BB5216654EE}" type="slidenum">
              <a:rPr lang="en-GB" smtClean="0"/>
              <a:t>‹#›</a:t>
            </a:fld>
            <a:endParaRPr lang="en-GB"/>
          </a:p>
        </p:txBody>
      </p:sp>
    </p:spTree>
    <p:extLst>
      <p:ext uri="{BB962C8B-B14F-4D97-AF65-F5344CB8AC3E}">
        <p14:creationId xmlns:p14="http://schemas.microsoft.com/office/powerpoint/2010/main" val="2359391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0617B-75F6-4A2E-86C2-82A09F82CF6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12C6DE8-8C7C-4BFC-A9D7-CFDE7F61F7C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E79065C-FF0E-44BC-ADDF-3EA0B6E878A9}"/>
              </a:ext>
            </a:extLst>
          </p:cNvPr>
          <p:cNvSpPr>
            <a:spLocks noGrp="1"/>
          </p:cNvSpPr>
          <p:nvPr>
            <p:ph type="dt" sz="half" idx="10"/>
          </p:nvPr>
        </p:nvSpPr>
        <p:spPr/>
        <p:txBody>
          <a:bodyPr/>
          <a:lstStyle/>
          <a:p>
            <a:fld id="{702E727A-7C63-446C-A84F-F666BA3CAEB3}" type="datetimeFigureOut">
              <a:rPr lang="en-GB" smtClean="0"/>
              <a:t>29/05/2020</a:t>
            </a:fld>
            <a:endParaRPr lang="en-GB"/>
          </a:p>
        </p:txBody>
      </p:sp>
      <p:sp>
        <p:nvSpPr>
          <p:cNvPr id="5" name="Footer Placeholder 4">
            <a:extLst>
              <a:ext uri="{FF2B5EF4-FFF2-40B4-BE49-F238E27FC236}">
                <a16:creationId xmlns:a16="http://schemas.microsoft.com/office/drawing/2014/main" id="{AA7C3F0B-EB11-41A4-92B2-E01FF80138C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AFCC90E-72C7-42E6-B304-619226C52838}"/>
              </a:ext>
            </a:extLst>
          </p:cNvPr>
          <p:cNvSpPr>
            <a:spLocks noGrp="1"/>
          </p:cNvSpPr>
          <p:nvPr>
            <p:ph type="sldNum" sz="quarter" idx="12"/>
          </p:nvPr>
        </p:nvSpPr>
        <p:spPr/>
        <p:txBody>
          <a:bodyPr/>
          <a:lstStyle/>
          <a:p>
            <a:fld id="{B25203E8-9C0A-47CD-B62E-9BB5216654EE}" type="slidenum">
              <a:rPr lang="en-GB" smtClean="0"/>
              <a:t>‹#›</a:t>
            </a:fld>
            <a:endParaRPr lang="en-GB"/>
          </a:p>
        </p:txBody>
      </p:sp>
    </p:spTree>
    <p:extLst>
      <p:ext uri="{BB962C8B-B14F-4D97-AF65-F5344CB8AC3E}">
        <p14:creationId xmlns:p14="http://schemas.microsoft.com/office/powerpoint/2010/main" val="40289451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75B93-FB27-4391-8F3E-67D360BDD8F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FAB0630-910D-4CA1-909B-594211AE843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5DB8881-66CE-48AD-ABB4-A42C4C8A1AC1}"/>
              </a:ext>
            </a:extLst>
          </p:cNvPr>
          <p:cNvSpPr>
            <a:spLocks noGrp="1"/>
          </p:cNvSpPr>
          <p:nvPr>
            <p:ph type="dt" sz="half" idx="10"/>
          </p:nvPr>
        </p:nvSpPr>
        <p:spPr/>
        <p:txBody>
          <a:bodyPr/>
          <a:lstStyle/>
          <a:p>
            <a:fld id="{702E727A-7C63-446C-A84F-F666BA3CAEB3}" type="datetimeFigureOut">
              <a:rPr lang="en-GB" smtClean="0"/>
              <a:t>29/05/2020</a:t>
            </a:fld>
            <a:endParaRPr lang="en-GB"/>
          </a:p>
        </p:txBody>
      </p:sp>
      <p:sp>
        <p:nvSpPr>
          <p:cNvPr id="5" name="Footer Placeholder 4">
            <a:extLst>
              <a:ext uri="{FF2B5EF4-FFF2-40B4-BE49-F238E27FC236}">
                <a16:creationId xmlns:a16="http://schemas.microsoft.com/office/drawing/2014/main" id="{D9E6ACE6-6654-4566-88C5-E1E96673EFD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370FFF7-99FD-4D31-A1C1-A8422A878E95}"/>
              </a:ext>
            </a:extLst>
          </p:cNvPr>
          <p:cNvSpPr>
            <a:spLocks noGrp="1"/>
          </p:cNvSpPr>
          <p:nvPr>
            <p:ph type="sldNum" sz="quarter" idx="12"/>
          </p:nvPr>
        </p:nvSpPr>
        <p:spPr/>
        <p:txBody>
          <a:bodyPr/>
          <a:lstStyle/>
          <a:p>
            <a:fld id="{B25203E8-9C0A-47CD-B62E-9BB5216654EE}" type="slidenum">
              <a:rPr lang="en-GB" smtClean="0"/>
              <a:t>‹#›</a:t>
            </a:fld>
            <a:endParaRPr lang="en-GB"/>
          </a:p>
        </p:txBody>
      </p:sp>
    </p:spTree>
    <p:extLst>
      <p:ext uri="{BB962C8B-B14F-4D97-AF65-F5344CB8AC3E}">
        <p14:creationId xmlns:p14="http://schemas.microsoft.com/office/powerpoint/2010/main" val="1308534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D06E6-8431-44D0-8407-7E01F79B258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DD41350-A751-4130-8B4E-DD9F37AB77B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95855FE-606D-49FA-AFEE-E1F1AF79628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A11A85A-6B12-4302-94B3-ABE5F2A284AD}"/>
              </a:ext>
            </a:extLst>
          </p:cNvPr>
          <p:cNvSpPr>
            <a:spLocks noGrp="1"/>
          </p:cNvSpPr>
          <p:nvPr>
            <p:ph type="dt" sz="half" idx="10"/>
          </p:nvPr>
        </p:nvSpPr>
        <p:spPr/>
        <p:txBody>
          <a:bodyPr/>
          <a:lstStyle/>
          <a:p>
            <a:fld id="{702E727A-7C63-446C-A84F-F666BA3CAEB3}" type="datetimeFigureOut">
              <a:rPr lang="en-GB" smtClean="0"/>
              <a:t>29/05/2020</a:t>
            </a:fld>
            <a:endParaRPr lang="en-GB"/>
          </a:p>
        </p:txBody>
      </p:sp>
      <p:sp>
        <p:nvSpPr>
          <p:cNvPr id="6" name="Footer Placeholder 5">
            <a:extLst>
              <a:ext uri="{FF2B5EF4-FFF2-40B4-BE49-F238E27FC236}">
                <a16:creationId xmlns:a16="http://schemas.microsoft.com/office/drawing/2014/main" id="{2FB139B2-DB3D-4226-AD77-2A3A0593326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81B053F-D7CE-4284-A68C-9626E1594B8F}"/>
              </a:ext>
            </a:extLst>
          </p:cNvPr>
          <p:cNvSpPr>
            <a:spLocks noGrp="1"/>
          </p:cNvSpPr>
          <p:nvPr>
            <p:ph type="sldNum" sz="quarter" idx="12"/>
          </p:nvPr>
        </p:nvSpPr>
        <p:spPr/>
        <p:txBody>
          <a:bodyPr/>
          <a:lstStyle/>
          <a:p>
            <a:fld id="{B25203E8-9C0A-47CD-B62E-9BB5216654EE}" type="slidenum">
              <a:rPr lang="en-GB" smtClean="0"/>
              <a:t>‹#›</a:t>
            </a:fld>
            <a:endParaRPr lang="en-GB"/>
          </a:p>
        </p:txBody>
      </p:sp>
    </p:spTree>
    <p:extLst>
      <p:ext uri="{BB962C8B-B14F-4D97-AF65-F5344CB8AC3E}">
        <p14:creationId xmlns:p14="http://schemas.microsoft.com/office/powerpoint/2010/main" val="953794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4FAD4-D540-49D5-B260-CBF9624547C1}"/>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7C51CF7-6192-49B3-96FE-E8C50272E19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08D2D4-9066-4D2D-90DC-9E8540B153F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69DFE6D-AF0B-4919-B095-AEFE3BAF8E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6EB0D0C-60CD-480C-B81F-4AA4A1A4F0E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181401D-C387-416F-A58A-F14250B6EC50}"/>
              </a:ext>
            </a:extLst>
          </p:cNvPr>
          <p:cNvSpPr>
            <a:spLocks noGrp="1"/>
          </p:cNvSpPr>
          <p:nvPr>
            <p:ph type="dt" sz="half" idx="10"/>
          </p:nvPr>
        </p:nvSpPr>
        <p:spPr/>
        <p:txBody>
          <a:bodyPr/>
          <a:lstStyle/>
          <a:p>
            <a:fld id="{702E727A-7C63-446C-A84F-F666BA3CAEB3}" type="datetimeFigureOut">
              <a:rPr lang="en-GB" smtClean="0"/>
              <a:t>29/05/2020</a:t>
            </a:fld>
            <a:endParaRPr lang="en-GB"/>
          </a:p>
        </p:txBody>
      </p:sp>
      <p:sp>
        <p:nvSpPr>
          <p:cNvPr id="8" name="Footer Placeholder 7">
            <a:extLst>
              <a:ext uri="{FF2B5EF4-FFF2-40B4-BE49-F238E27FC236}">
                <a16:creationId xmlns:a16="http://schemas.microsoft.com/office/drawing/2014/main" id="{2038D4AC-E7D2-4698-93D5-1E1E410BE00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31ED18B-5F09-4F37-A4C2-0694BEBC25C4}"/>
              </a:ext>
            </a:extLst>
          </p:cNvPr>
          <p:cNvSpPr>
            <a:spLocks noGrp="1"/>
          </p:cNvSpPr>
          <p:nvPr>
            <p:ph type="sldNum" sz="quarter" idx="12"/>
          </p:nvPr>
        </p:nvSpPr>
        <p:spPr/>
        <p:txBody>
          <a:bodyPr/>
          <a:lstStyle/>
          <a:p>
            <a:fld id="{B25203E8-9C0A-47CD-B62E-9BB5216654EE}" type="slidenum">
              <a:rPr lang="en-GB" smtClean="0"/>
              <a:t>‹#›</a:t>
            </a:fld>
            <a:endParaRPr lang="en-GB"/>
          </a:p>
        </p:txBody>
      </p:sp>
    </p:spTree>
    <p:extLst>
      <p:ext uri="{BB962C8B-B14F-4D97-AF65-F5344CB8AC3E}">
        <p14:creationId xmlns:p14="http://schemas.microsoft.com/office/powerpoint/2010/main" val="9056784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C27EB3-18AB-4475-A46A-969328EFF00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8D12639A-630B-4751-937F-87915B45C7B4}"/>
              </a:ext>
            </a:extLst>
          </p:cNvPr>
          <p:cNvSpPr>
            <a:spLocks noGrp="1"/>
          </p:cNvSpPr>
          <p:nvPr>
            <p:ph type="dt" sz="half" idx="10"/>
          </p:nvPr>
        </p:nvSpPr>
        <p:spPr/>
        <p:txBody>
          <a:bodyPr/>
          <a:lstStyle/>
          <a:p>
            <a:fld id="{702E727A-7C63-446C-A84F-F666BA3CAEB3}" type="datetimeFigureOut">
              <a:rPr lang="en-GB" smtClean="0"/>
              <a:t>29/05/2020</a:t>
            </a:fld>
            <a:endParaRPr lang="en-GB"/>
          </a:p>
        </p:txBody>
      </p:sp>
      <p:sp>
        <p:nvSpPr>
          <p:cNvPr id="4" name="Footer Placeholder 3">
            <a:extLst>
              <a:ext uri="{FF2B5EF4-FFF2-40B4-BE49-F238E27FC236}">
                <a16:creationId xmlns:a16="http://schemas.microsoft.com/office/drawing/2014/main" id="{5B2897EE-E456-477E-8A65-8C445A8CC2B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E20FD31-D4BF-4126-BBA7-58C2D48F4DCC}"/>
              </a:ext>
            </a:extLst>
          </p:cNvPr>
          <p:cNvSpPr>
            <a:spLocks noGrp="1"/>
          </p:cNvSpPr>
          <p:nvPr>
            <p:ph type="sldNum" sz="quarter" idx="12"/>
          </p:nvPr>
        </p:nvSpPr>
        <p:spPr/>
        <p:txBody>
          <a:bodyPr/>
          <a:lstStyle/>
          <a:p>
            <a:fld id="{B25203E8-9C0A-47CD-B62E-9BB5216654EE}" type="slidenum">
              <a:rPr lang="en-GB" smtClean="0"/>
              <a:t>‹#›</a:t>
            </a:fld>
            <a:endParaRPr lang="en-GB"/>
          </a:p>
        </p:txBody>
      </p:sp>
    </p:spTree>
    <p:extLst>
      <p:ext uri="{BB962C8B-B14F-4D97-AF65-F5344CB8AC3E}">
        <p14:creationId xmlns:p14="http://schemas.microsoft.com/office/powerpoint/2010/main" val="26291623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D10A7B9-45B4-418A-BA9D-12852A8FE8FC}"/>
              </a:ext>
            </a:extLst>
          </p:cNvPr>
          <p:cNvSpPr>
            <a:spLocks noGrp="1"/>
          </p:cNvSpPr>
          <p:nvPr>
            <p:ph type="dt" sz="half" idx="10"/>
          </p:nvPr>
        </p:nvSpPr>
        <p:spPr/>
        <p:txBody>
          <a:bodyPr/>
          <a:lstStyle/>
          <a:p>
            <a:fld id="{702E727A-7C63-446C-A84F-F666BA3CAEB3}" type="datetimeFigureOut">
              <a:rPr lang="en-GB" smtClean="0"/>
              <a:t>29/05/2020</a:t>
            </a:fld>
            <a:endParaRPr lang="en-GB"/>
          </a:p>
        </p:txBody>
      </p:sp>
      <p:sp>
        <p:nvSpPr>
          <p:cNvPr id="3" name="Footer Placeholder 2">
            <a:extLst>
              <a:ext uri="{FF2B5EF4-FFF2-40B4-BE49-F238E27FC236}">
                <a16:creationId xmlns:a16="http://schemas.microsoft.com/office/drawing/2014/main" id="{0D8F72CB-C3FF-47C3-9807-CAF9002E57B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38B5427-EB35-451A-92D5-E728C2BF32C3}"/>
              </a:ext>
            </a:extLst>
          </p:cNvPr>
          <p:cNvSpPr>
            <a:spLocks noGrp="1"/>
          </p:cNvSpPr>
          <p:nvPr>
            <p:ph type="sldNum" sz="quarter" idx="12"/>
          </p:nvPr>
        </p:nvSpPr>
        <p:spPr/>
        <p:txBody>
          <a:bodyPr/>
          <a:lstStyle/>
          <a:p>
            <a:fld id="{B25203E8-9C0A-47CD-B62E-9BB5216654EE}" type="slidenum">
              <a:rPr lang="en-GB" smtClean="0"/>
              <a:t>‹#›</a:t>
            </a:fld>
            <a:endParaRPr lang="en-GB"/>
          </a:p>
        </p:txBody>
      </p:sp>
    </p:spTree>
    <p:extLst>
      <p:ext uri="{BB962C8B-B14F-4D97-AF65-F5344CB8AC3E}">
        <p14:creationId xmlns:p14="http://schemas.microsoft.com/office/powerpoint/2010/main" val="1377326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41C85-A2E2-41BE-AC78-637C4745C7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3CA141A-A6F0-47AE-B581-FC47D49DD00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80145B2-D13B-49AA-B676-532919A062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396C7F5-AA2D-4592-8053-CD0BB380F436}"/>
              </a:ext>
            </a:extLst>
          </p:cNvPr>
          <p:cNvSpPr>
            <a:spLocks noGrp="1"/>
          </p:cNvSpPr>
          <p:nvPr>
            <p:ph type="dt" sz="half" idx="10"/>
          </p:nvPr>
        </p:nvSpPr>
        <p:spPr/>
        <p:txBody>
          <a:bodyPr/>
          <a:lstStyle/>
          <a:p>
            <a:fld id="{702E727A-7C63-446C-A84F-F666BA3CAEB3}" type="datetimeFigureOut">
              <a:rPr lang="en-GB" smtClean="0"/>
              <a:t>29/05/2020</a:t>
            </a:fld>
            <a:endParaRPr lang="en-GB"/>
          </a:p>
        </p:txBody>
      </p:sp>
      <p:sp>
        <p:nvSpPr>
          <p:cNvPr id="6" name="Footer Placeholder 5">
            <a:extLst>
              <a:ext uri="{FF2B5EF4-FFF2-40B4-BE49-F238E27FC236}">
                <a16:creationId xmlns:a16="http://schemas.microsoft.com/office/drawing/2014/main" id="{8CDB6698-870D-4C81-A420-9353F3AA46C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9933438-E795-4B48-88E4-68AE22AAE4E9}"/>
              </a:ext>
            </a:extLst>
          </p:cNvPr>
          <p:cNvSpPr>
            <a:spLocks noGrp="1"/>
          </p:cNvSpPr>
          <p:nvPr>
            <p:ph type="sldNum" sz="quarter" idx="12"/>
          </p:nvPr>
        </p:nvSpPr>
        <p:spPr/>
        <p:txBody>
          <a:bodyPr/>
          <a:lstStyle/>
          <a:p>
            <a:fld id="{B25203E8-9C0A-47CD-B62E-9BB5216654EE}" type="slidenum">
              <a:rPr lang="en-GB" smtClean="0"/>
              <a:t>‹#›</a:t>
            </a:fld>
            <a:endParaRPr lang="en-GB"/>
          </a:p>
        </p:txBody>
      </p:sp>
    </p:spTree>
    <p:extLst>
      <p:ext uri="{BB962C8B-B14F-4D97-AF65-F5344CB8AC3E}">
        <p14:creationId xmlns:p14="http://schemas.microsoft.com/office/powerpoint/2010/main" val="827620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D05BB-8159-4E3F-AC48-366AD02E9F8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43BB6B9-749C-4E6A-A843-41BD6DC1595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DB9A063-C221-4FC0-9AD5-CAD373F1A6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3B5B2F2-836F-4357-83A1-CDABDA151DEB}"/>
              </a:ext>
            </a:extLst>
          </p:cNvPr>
          <p:cNvSpPr>
            <a:spLocks noGrp="1"/>
          </p:cNvSpPr>
          <p:nvPr>
            <p:ph type="dt" sz="half" idx="10"/>
          </p:nvPr>
        </p:nvSpPr>
        <p:spPr/>
        <p:txBody>
          <a:bodyPr/>
          <a:lstStyle/>
          <a:p>
            <a:fld id="{702E727A-7C63-446C-A84F-F666BA3CAEB3}" type="datetimeFigureOut">
              <a:rPr lang="en-GB" smtClean="0"/>
              <a:t>29/05/2020</a:t>
            </a:fld>
            <a:endParaRPr lang="en-GB"/>
          </a:p>
        </p:txBody>
      </p:sp>
      <p:sp>
        <p:nvSpPr>
          <p:cNvPr id="6" name="Footer Placeholder 5">
            <a:extLst>
              <a:ext uri="{FF2B5EF4-FFF2-40B4-BE49-F238E27FC236}">
                <a16:creationId xmlns:a16="http://schemas.microsoft.com/office/drawing/2014/main" id="{D55A5EC8-9493-4494-8E60-341B63DAB90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076C0CB-C28F-467A-9BCD-6A7D0ED97BED}"/>
              </a:ext>
            </a:extLst>
          </p:cNvPr>
          <p:cNvSpPr>
            <a:spLocks noGrp="1"/>
          </p:cNvSpPr>
          <p:nvPr>
            <p:ph type="sldNum" sz="quarter" idx="12"/>
          </p:nvPr>
        </p:nvSpPr>
        <p:spPr/>
        <p:txBody>
          <a:bodyPr/>
          <a:lstStyle/>
          <a:p>
            <a:fld id="{B25203E8-9C0A-47CD-B62E-9BB5216654EE}" type="slidenum">
              <a:rPr lang="en-GB" smtClean="0"/>
              <a:t>‹#›</a:t>
            </a:fld>
            <a:endParaRPr lang="en-GB"/>
          </a:p>
        </p:txBody>
      </p:sp>
    </p:spTree>
    <p:extLst>
      <p:ext uri="{BB962C8B-B14F-4D97-AF65-F5344CB8AC3E}">
        <p14:creationId xmlns:p14="http://schemas.microsoft.com/office/powerpoint/2010/main" val="2956285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77CB71F-E0DB-4AE3-8747-D29C4152F86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53741A8-062F-4DCB-833A-0D0E544502A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BCFB2C9-9060-4BC8-9072-6B553D6E14B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2E727A-7C63-446C-A84F-F666BA3CAEB3}" type="datetimeFigureOut">
              <a:rPr lang="en-GB" smtClean="0"/>
              <a:t>29/05/2020</a:t>
            </a:fld>
            <a:endParaRPr lang="en-GB"/>
          </a:p>
        </p:txBody>
      </p:sp>
      <p:sp>
        <p:nvSpPr>
          <p:cNvPr id="5" name="Footer Placeholder 4">
            <a:extLst>
              <a:ext uri="{FF2B5EF4-FFF2-40B4-BE49-F238E27FC236}">
                <a16:creationId xmlns:a16="http://schemas.microsoft.com/office/drawing/2014/main" id="{7A4572E2-1F71-4B86-901E-BFFD8CAEC14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F781DCD-CB17-4A3B-BA05-A2433533089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5203E8-9C0A-47CD-B62E-9BB5216654EE}" type="slidenum">
              <a:rPr lang="en-GB" smtClean="0"/>
              <a:t>‹#›</a:t>
            </a:fld>
            <a:endParaRPr lang="en-GB"/>
          </a:p>
        </p:txBody>
      </p:sp>
    </p:spTree>
    <p:extLst>
      <p:ext uri="{BB962C8B-B14F-4D97-AF65-F5344CB8AC3E}">
        <p14:creationId xmlns:p14="http://schemas.microsoft.com/office/powerpoint/2010/main" val="39403270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app.mymaths.co.uk/265-homework/perimeter"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hyperlink" Target="https://www.youtube.com/watch?v=QDqAU8H4Agk"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718930" y="1233408"/>
            <a:ext cx="1398140" cy="461665"/>
          </a:xfrm>
          <a:prstGeom prst="rect">
            <a:avLst/>
          </a:prstGeom>
          <a:noFill/>
        </p:spPr>
        <p:txBody>
          <a:bodyPr wrap="none" rtlCol="0">
            <a:spAutoFit/>
          </a:bodyPr>
          <a:lstStyle/>
          <a:p>
            <a:r>
              <a:rPr lang="en-GB" sz="2400" u="sng" dirty="0">
                <a:latin typeface="Comic Sans MS" panose="030F0702030302020204" pitchFamily="66" charset="0"/>
              </a:rPr>
              <a:t>Starter</a:t>
            </a:r>
            <a:r>
              <a:rPr lang="en-GB" sz="2400" dirty="0">
                <a:latin typeface="Comic Sans MS" panose="030F0702030302020204" pitchFamily="66" charset="0"/>
              </a:rPr>
              <a:t>:</a:t>
            </a:r>
          </a:p>
        </p:txBody>
      </p:sp>
      <p:sp>
        <p:nvSpPr>
          <p:cNvPr id="3" name="Rectangle 2">
            <a:extLst>
              <a:ext uri="{FF2B5EF4-FFF2-40B4-BE49-F238E27FC236}">
                <a16:creationId xmlns:a16="http://schemas.microsoft.com/office/drawing/2014/main" id="{E5C77E87-C2DC-4F10-B885-40EF90A84AC6}"/>
              </a:ext>
            </a:extLst>
          </p:cNvPr>
          <p:cNvSpPr/>
          <p:nvPr/>
        </p:nvSpPr>
        <p:spPr>
          <a:xfrm>
            <a:off x="2117070" y="1974374"/>
            <a:ext cx="9144000" cy="2677656"/>
          </a:xfrm>
          <a:prstGeom prst="rect">
            <a:avLst/>
          </a:prstGeom>
        </p:spPr>
        <p:txBody>
          <a:bodyPr wrap="square">
            <a:spAutoFit/>
          </a:bodyPr>
          <a:lstStyle/>
          <a:p>
            <a:r>
              <a:rPr lang="en-GB" sz="2400" dirty="0">
                <a:latin typeface="Comic Sans MS" panose="030F0702030302020204" pitchFamily="66" charset="0"/>
                <a:ea typeface="Times New Roman" panose="02020603050405020304" pitchFamily="18" charset="0"/>
              </a:rPr>
              <a:t>You have 2 minutes to answer the following questions:</a:t>
            </a:r>
            <a:endParaRPr lang="en-GB" sz="2400" dirty="0">
              <a:effectLst/>
              <a:latin typeface="Comic Sans MS" panose="030F0702030302020204" pitchFamily="66" charset="0"/>
              <a:ea typeface="Times New Roman" panose="02020603050405020304" pitchFamily="18" charset="0"/>
            </a:endParaRPr>
          </a:p>
          <a:p>
            <a:r>
              <a:rPr lang="en-GB" sz="2400" b="1" dirty="0">
                <a:latin typeface="Comic Sans MS" panose="030F0702030302020204" pitchFamily="66" charset="0"/>
                <a:ea typeface="Times New Roman" panose="02020603050405020304" pitchFamily="18" charset="0"/>
              </a:rPr>
              <a:t> </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12 x 80 =</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9 x 300 =</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8 x 800 =</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13 x 70 =</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70 x 90 =</a:t>
            </a:r>
            <a:endParaRPr lang="en-GB" sz="2400" dirty="0">
              <a:effectLst/>
              <a:latin typeface="Comic Sans MS" panose="030F0702030302020204" pitchFamily="66" charset="0"/>
              <a:ea typeface="Times New Roman" panose="02020603050405020304" pitchFamily="18" charset="0"/>
            </a:endParaRPr>
          </a:p>
        </p:txBody>
      </p:sp>
    </p:spTree>
    <p:extLst>
      <p:ext uri="{BB962C8B-B14F-4D97-AF65-F5344CB8AC3E}">
        <p14:creationId xmlns:p14="http://schemas.microsoft.com/office/powerpoint/2010/main" val="38046362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611651" y="1889492"/>
            <a:ext cx="11262297" cy="1938992"/>
          </a:xfrm>
          <a:prstGeom prst="rect">
            <a:avLst/>
          </a:prstGeom>
          <a:noFill/>
        </p:spPr>
        <p:txBody>
          <a:bodyPr wrap="square" rtlCol="0">
            <a:spAutoFit/>
          </a:bodyPr>
          <a:lstStyle/>
          <a:p>
            <a:r>
              <a:rPr lang="en-GB" sz="2400" dirty="0">
                <a:latin typeface="Comic Sans MS" panose="030F0702030302020204" pitchFamily="66" charset="0"/>
              </a:rPr>
              <a:t>Work through the following </a:t>
            </a:r>
            <a:r>
              <a:rPr lang="en-GB" sz="2400" dirty="0" err="1">
                <a:latin typeface="Comic Sans MS" panose="030F0702030302020204" pitchFamily="66" charset="0"/>
              </a:rPr>
              <a:t>MyMaths</a:t>
            </a:r>
            <a:r>
              <a:rPr lang="en-GB" sz="2400" dirty="0">
                <a:latin typeface="Comic Sans MS" panose="030F0702030302020204" pitchFamily="66" charset="0"/>
              </a:rPr>
              <a:t> homework to check your understanding.</a:t>
            </a:r>
          </a:p>
          <a:p>
            <a:endParaRPr lang="en-GB" sz="2400" dirty="0">
              <a:latin typeface="Comic Sans MS" panose="030F0702030302020204" pitchFamily="66" charset="0"/>
            </a:endParaRPr>
          </a:p>
          <a:p>
            <a:r>
              <a:rPr lang="en-GB" sz="2400" dirty="0">
                <a:latin typeface="Comic Sans MS" panose="030F0702030302020204" pitchFamily="66" charset="0"/>
                <a:hlinkClick r:id="rId2"/>
              </a:rPr>
              <a:t>https://app.mymaths.co.uk/265-homework/perimeter</a:t>
            </a:r>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Then move onto the activities on the next slides.</a:t>
            </a:r>
          </a:p>
        </p:txBody>
      </p:sp>
    </p:spTree>
    <p:extLst>
      <p:ext uri="{BB962C8B-B14F-4D97-AF65-F5344CB8AC3E}">
        <p14:creationId xmlns:p14="http://schemas.microsoft.com/office/powerpoint/2010/main" val="2054060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11262297" cy="830997"/>
          </a:xfrm>
          <a:prstGeom prst="rect">
            <a:avLst/>
          </a:prstGeom>
          <a:noFill/>
        </p:spPr>
        <p:txBody>
          <a:bodyPr wrap="square" rtlCol="0">
            <a:spAutoFit/>
          </a:bodyPr>
          <a:lstStyle/>
          <a:p>
            <a:r>
              <a:rPr lang="en-GB" sz="2400" dirty="0">
                <a:latin typeface="Comic Sans MS" panose="030F0702030302020204" pitchFamily="66" charset="0"/>
              </a:rPr>
              <a:t>Orange 1:</a:t>
            </a:r>
          </a:p>
          <a:p>
            <a:endParaRPr lang="en-GB" sz="2400" dirty="0">
              <a:latin typeface="Comic Sans MS" panose="030F0702030302020204" pitchFamily="66" charset="0"/>
            </a:endParaRPr>
          </a:p>
        </p:txBody>
      </p:sp>
      <p:pic>
        <p:nvPicPr>
          <p:cNvPr id="6" name="Picture 5">
            <a:extLst>
              <a:ext uri="{FF2B5EF4-FFF2-40B4-BE49-F238E27FC236}">
                <a16:creationId xmlns:a16="http://schemas.microsoft.com/office/drawing/2014/main" id="{9CFE63A9-1620-4361-ACA8-743A0846A82B}"/>
              </a:ext>
            </a:extLst>
          </p:cNvPr>
          <p:cNvPicPr/>
          <p:nvPr/>
        </p:nvPicPr>
        <p:blipFill>
          <a:blip r:embed="rId2"/>
          <a:stretch>
            <a:fillRect/>
          </a:stretch>
        </p:blipFill>
        <p:spPr>
          <a:xfrm>
            <a:off x="2290983" y="1852529"/>
            <a:ext cx="7610033" cy="3526796"/>
          </a:xfrm>
          <a:prstGeom prst="rect">
            <a:avLst/>
          </a:prstGeom>
        </p:spPr>
      </p:pic>
    </p:spTree>
    <p:extLst>
      <p:ext uri="{BB962C8B-B14F-4D97-AF65-F5344CB8AC3E}">
        <p14:creationId xmlns:p14="http://schemas.microsoft.com/office/powerpoint/2010/main" val="3601158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11262297" cy="830997"/>
          </a:xfrm>
          <a:prstGeom prst="rect">
            <a:avLst/>
          </a:prstGeom>
          <a:noFill/>
        </p:spPr>
        <p:txBody>
          <a:bodyPr wrap="square" rtlCol="0">
            <a:spAutoFit/>
          </a:bodyPr>
          <a:lstStyle/>
          <a:p>
            <a:r>
              <a:rPr lang="en-GB" sz="2400" dirty="0">
                <a:latin typeface="Comic Sans MS" panose="030F0702030302020204" pitchFamily="66" charset="0"/>
              </a:rPr>
              <a:t>Orange 2:</a:t>
            </a:r>
          </a:p>
          <a:p>
            <a:endParaRPr lang="en-GB" sz="2400" dirty="0">
              <a:latin typeface="Comic Sans MS" panose="030F0702030302020204" pitchFamily="66" charset="0"/>
            </a:endParaRPr>
          </a:p>
        </p:txBody>
      </p:sp>
      <p:pic>
        <p:nvPicPr>
          <p:cNvPr id="7" name="Picture 6">
            <a:extLst>
              <a:ext uri="{FF2B5EF4-FFF2-40B4-BE49-F238E27FC236}">
                <a16:creationId xmlns:a16="http://schemas.microsoft.com/office/drawing/2014/main" id="{06928955-D54C-4046-9878-E386F2C1D4A0}"/>
              </a:ext>
            </a:extLst>
          </p:cNvPr>
          <p:cNvPicPr/>
          <p:nvPr/>
        </p:nvPicPr>
        <p:blipFill>
          <a:blip r:embed="rId2"/>
          <a:stretch>
            <a:fillRect/>
          </a:stretch>
        </p:blipFill>
        <p:spPr>
          <a:xfrm>
            <a:off x="2178340" y="1852529"/>
            <a:ext cx="7835320" cy="3526796"/>
          </a:xfrm>
          <a:prstGeom prst="rect">
            <a:avLst/>
          </a:prstGeom>
        </p:spPr>
      </p:pic>
    </p:spTree>
    <p:extLst>
      <p:ext uri="{BB962C8B-B14F-4D97-AF65-F5344CB8AC3E}">
        <p14:creationId xmlns:p14="http://schemas.microsoft.com/office/powerpoint/2010/main" val="40331456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11262297" cy="830997"/>
          </a:xfrm>
          <a:prstGeom prst="rect">
            <a:avLst/>
          </a:prstGeom>
          <a:noFill/>
        </p:spPr>
        <p:txBody>
          <a:bodyPr wrap="square" rtlCol="0">
            <a:spAutoFit/>
          </a:bodyPr>
          <a:lstStyle/>
          <a:p>
            <a:r>
              <a:rPr lang="en-GB" sz="2400" dirty="0">
                <a:latin typeface="Comic Sans MS" panose="030F0702030302020204" pitchFamily="66" charset="0"/>
              </a:rPr>
              <a:t>Orange 3:</a:t>
            </a:r>
          </a:p>
          <a:p>
            <a:endParaRPr lang="en-GB" sz="2400" dirty="0">
              <a:latin typeface="Comic Sans MS" panose="030F0702030302020204" pitchFamily="66" charset="0"/>
            </a:endParaRPr>
          </a:p>
        </p:txBody>
      </p:sp>
      <p:pic>
        <p:nvPicPr>
          <p:cNvPr id="6" name="Picture 5">
            <a:extLst>
              <a:ext uri="{FF2B5EF4-FFF2-40B4-BE49-F238E27FC236}">
                <a16:creationId xmlns:a16="http://schemas.microsoft.com/office/drawing/2014/main" id="{6440859F-8C87-4C09-8F8F-7AA74E0E6025}"/>
              </a:ext>
            </a:extLst>
          </p:cNvPr>
          <p:cNvPicPr/>
          <p:nvPr/>
        </p:nvPicPr>
        <p:blipFill>
          <a:blip r:embed="rId2"/>
          <a:stretch>
            <a:fillRect/>
          </a:stretch>
        </p:blipFill>
        <p:spPr>
          <a:xfrm>
            <a:off x="2156819" y="1773017"/>
            <a:ext cx="7676294" cy="3620619"/>
          </a:xfrm>
          <a:prstGeom prst="rect">
            <a:avLst/>
          </a:prstGeom>
        </p:spPr>
      </p:pic>
    </p:spTree>
    <p:extLst>
      <p:ext uri="{BB962C8B-B14F-4D97-AF65-F5344CB8AC3E}">
        <p14:creationId xmlns:p14="http://schemas.microsoft.com/office/powerpoint/2010/main" val="29805884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11262297" cy="830997"/>
          </a:xfrm>
          <a:prstGeom prst="rect">
            <a:avLst/>
          </a:prstGeom>
          <a:noFill/>
        </p:spPr>
        <p:txBody>
          <a:bodyPr wrap="square" rtlCol="0">
            <a:spAutoFit/>
          </a:bodyPr>
          <a:lstStyle/>
          <a:p>
            <a:r>
              <a:rPr lang="en-GB" sz="2400" dirty="0">
                <a:latin typeface="Comic Sans MS" panose="030F0702030302020204" pitchFamily="66" charset="0"/>
              </a:rPr>
              <a:t>Yellow 1:</a:t>
            </a:r>
          </a:p>
          <a:p>
            <a:endParaRPr lang="en-GB" sz="2400" dirty="0">
              <a:latin typeface="Comic Sans MS" panose="030F0702030302020204" pitchFamily="66" charset="0"/>
            </a:endParaRPr>
          </a:p>
        </p:txBody>
      </p:sp>
      <p:pic>
        <p:nvPicPr>
          <p:cNvPr id="7" name="Picture 6">
            <a:extLst>
              <a:ext uri="{FF2B5EF4-FFF2-40B4-BE49-F238E27FC236}">
                <a16:creationId xmlns:a16="http://schemas.microsoft.com/office/drawing/2014/main" id="{BC30C544-7F89-4F10-9EB5-8C506885AD66}"/>
              </a:ext>
            </a:extLst>
          </p:cNvPr>
          <p:cNvPicPr/>
          <p:nvPr/>
        </p:nvPicPr>
        <p:blipFill>
          <a:blip r:embed="rId2"/>
          <a:stretch>
            <a:fillRect/>
          </a:stretch>
        </p:blipFill>
        <p:spPr>
          <a:xfrm>
            <a:off x="2368854" y="1388703"/>
            <a:ext cx="7702798" cy="3832653"/>
          </a:xfrm>
          <a:prstGeom prst="rect">
            <a:avLst/>
          </a:prstGeom>
        </p:spPr>
      </p:pic>
      <p:sp>
        <p:nvSpPr>
          <p:cNvPr id="8" name="TextBox 7">
            <a:extLst>
              <a:ext uri="{FF2B5EF4-FFF2-40B4-BE49-F238E27FC236}">
                <a16:creationId xmlns:a16="http://schemas.microsoft.com/office/drawing/2014/main" id="{1137B52C-C92A-4C9F-87C4-1374820865C4}"/>
              </a:ext>
            </a:extLst>
          </p:cNvPr>
          <p:cNvSpPr txBox="1"/>
          <p:nvPr/>
        </p:nvSpPr>
        <p:spPr>
          <a:xfrm>
            <a:off x="240090" y="5724108"/>
            <a:ext cx="11960325" cy="461665"/>
          </a:xfrm>
          <a:prstGeom prst="rect">
            <a:avLst/>
          </a:prstGeom>
          <a:noFill/>
        </p:spPr>
        <p:txBody>
          <a:bodyPr wrap="none" rtlCol="0">
            <a:spAutoFit/>
          </a:bodyPr>
          <a:lstStyle/>
          <a:p>
            <a:r>
              <a:rPr lang="en-GB" sz="2400" dirty="0">
                <a:latin typeface="Comic Sans MS" panose="030F0702030302020204" pitchFamily="66" charset="0"/>
              </a:rPr>
              <a:t>Hint: use one of the methods shown earlier to find the length of the missing sides</a:t>
            </a:r>
          </a:p>
        </p:txBody>
      </p:sp>
    </p:spTree>
    <p:extLst>
      <p:ext uri="{BB962C8B-B14F-4D97-AF65-F5344CB8AC3E}">
        <p14:creationId xmlns:p14="http://schemas.microsoft.com/office/powerpoint/2010/main" val="9329319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11262297" cy="830997"/>
          </a:xfrm>
          <a:prstGeom prst="rect">
            <a:avLst/>
          </a:prstGeom>
          <a:noFill/>
        </p:spPr>
        <p:txBody>
          <a:bodyPr wrap="square" rtlCol="0">
            <a:spAutoFit/>
          </a:bodyPr>
          <a:lstStyle/>
          <a:p>
            <a:r>
              <a:rPr lang="en-GB" sz="2400" dirty="0">
                <a:latin typeface="Comic Sans MS" panose="030F0702030302020204" pitchFamily="66" charset="0"/>
              </a:rPr>
              <a:t>Yellow 2:</a:t>
            </a:r>
          </a:p>
          <a:p>
            <a:endParaRPr lang="en-GB" sz="2400" dirty="0">
              <a:latin typeface="Comic Sans MS" panose="030F0702030302020204" pitchFamily="66" charset="0"/>
            </a:endParaRPr>
          </a:p>
        </p:txBody>
      </p:sp>
      <p:pic>
        <p:nvPicPr>
          <p:cNvPr id="6" name="Picture 5">
            <a:extLst>
              <a:ext uri="{FF2B5EF4-FFF2-40B4-BE49-F238E27FC236}">
                <a16:creationId xmlns:a16="http://schemas.microsoft.com/office/drawing/2014/main" id="{9620D783-E992-44FC-8D92-9FDB21038807}"/>
              </a:ext>
            </a:extLst>
          </p:cNvPr>
          <p:cNvPicPr/>
          <p:nvPr/>
        </p:nvPicPr>
        <p:blipFill>
          <a:blip r:embed="rId2"/>
          <a:stretch>
            <a:fillRect/>
          </a:stretch>
        </p:blipFill>
        <p:spPr>
          <a:xfrm>
            <a:off x="2266122" y="1602625"/>
            <a:ext cx="7967842" cy="3978427"/>
          </a:xfrm>
          <a:prstGeom prst="rect">
            <a:avLst/>
          </a:prstGeom>
        </p:spPr>
      </p:pic>
    </p:spTree>
    <p:extLst>
      <p:ext uri="{BB962C8B-B14F-4D97-AF65-F5344CB8AC3E}">
        <p14:creationId xmlns:p14="http://schemas.microsoft.com/office/powerpoint/2010/main" val="10944030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11262297" cy="830997"/>
          </a:xfrm>
          <a:prstGeom prst="rect">
            <a:avLst/>
          </a:prstGeom>
          <a:noFill/>
        </p:spPr>
        <p:txBody>
          <a:bodyPr wrap="square" rtlCol="0">
            <a:spAutoFit/>
          </a:bodyPr>
          <a:lstStyle/>
          <a:p>
            <a:r>
              <a:rPr lang="en-GB" sz="2400" dirty="0">
                <a:latin typeface="Comic Sans MS" panose="030F0702030302020204" pitchFamily="66" charset="0"/>
              </a:rPr>
              <a:t>Yellow 3:</a:t>
            </a:r>
          </a:p>
          <a:p>
            <a:endParaRPr lang="en-GB" sz="2400" dirty="0">
              <a:latin typeface="Comic Sans MS" panose="030F0702030302020204" pitchFamily="66" charset="0"/>
            </a:endParaRPr>
          </a:p>
        </p:txBody>
      </p:sp>
      <p:pic>
        <p:nvPicPr>
          <p:cNvPr id="7" name="Picture 6">
            <a:extLst>
              <a:ext uri="{FF2B5EF4-FFF2-40B4-BE49-F238E27FC236}">
                <a16:creationId xmlns:a16="http://schemas.microsoft.com/office/drawing/2014/main" id="{4B238884-1D63-48A6-ABBC-09337DD65DF6}"/>
              </a:ext>
            </a:extLst>
          </p:cNvPr>
          <p:cNvPicPr/>
          <p:nvPr/>
        </p:nvPicPr>
        <p:blipFill>
          <a:blip r:embed="rId2"/>
          <a:stretch>
            <a:fillRect/>
          </a:stretch>
        </p:blipFill>
        <p:spPr>
          <a:xfrm>
            <a:off x="2239618" y="1602625"/>
            <a:ext cx="8047355" cy="3660375"/>
          </a:xfrm>
          <a:prstGeom prst="rect">
            <a:avLst/>
          </a:prstGeom>
        </p:spPr>
      </p:pic>
    </p:spTree>
    <p:extLst>
      <p:ext uri="{BB962C8B-B14F-4D97-AF65-F5344CB8AC3E}">
        <p14:creationId xmlns:p14="http://schemas.microsoft.com/office/powerpoint/2010/main" val="372326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11262297" cy="830997"/>
          </a:xfrm>
          <a:prstGeom prst="rect">
            <a:avLst/>
          </a:prstGeom>
          <a:noFill/>
        </p:spPr>
        <p:txBody>
          <a:bodyPr wrap="square" rtlCol="0">
            <a:spAutoFit/>
          </a:bodyPr>
          <a:lstStyle/>
          <a:p>
            <a:r>
              <a:rPr lang="en-GB" sz="2400" dirty="0">
                <a:latin typeface="Comic Sans MS" panose="030F0702030302020204" pitchFamily="66" charset="0"/>
              </a:rPr>
              <a:t>Green/Purple 1:</a:t>
            </a:r>
          </a:p>
          <a:p>
            <a:endParaRPr lang="en-GB" sz="2400" dirty="0">
              <a:latin typeface="Comic Sans MS" panose="030F0702030302020204" pitchFamily="66" charset="0"/>
            </a:endParaRPr>
          </a:p>
        </p:txBody>
      </p:sp>
      <p:pic>
        <p:nvPicPr>
          <p:cNvPr id="6" name="Picture 5">
            <a:extLst>
              <a:ext uri="{FF2B5EF4-FFF2-40B4-BE49-F238E27FC236}">
                <a16:creationId xmlns:a16="http://schemas.microsoft.com/office/drawing/2014/main" id="{31B462C6-C440-4DA5-B349-5C2BC0A6378D}"/>
              </a:ext>
            </a:extLst>
          </p:cNvPr>
          <p:cNvPicPr/>
          <p:nvPr/>
        </p:nvPicPr>
        <p:blipFill>
          <a:blip r:embed="rId2"/>
          <a:stretch>
            <a:fillRect/>
          </a:stretch>
        </p:blipFill>
        <p:spPr>
          <a:xfrm>
            <a:off x="1861312" y="1759763"/>
            <a:ext cx="7861825" cy="3526796"/>
          </a:xfrm>
          <a:prstGeom prst="rect">
            <a:avLst/>
          </a:prstGeom>
        </p:spPr>
      </p:pic>
    </p:spTree>
    <p:extLst>
      <p:ext uri="{BB962C8B-B14F-4D97-AF65-F5344CB8AC3E}">
        <p14:creationId xmlns:p14="http://schemas.microsoft.com/office/powerpoint/2010/main" val="31733652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11262297" cy="830997"/>
          </a:xfrm>
          <a:prstGeom prst="rect">
            <a:avLst/>
          </a:prstGeom>
          <a:noFill/>
        </p:spPr>
        <p:txBody>
          <a:bodyPr wrap="square" rtlCol="0">
            <a:spAutoFit/>
          </a:bodyPr>
          <a:lstStyle/>
          <a:p>
            <a:r>
              <a:rPr lang="en-GB" sz="2400" dirty="0">
                <a:latin typeface="Comic Sans MS" panose="030F0702030302020204" pitchFamily="66" charset="0"/>
              </a:rPr>
              <a:t>Green/Purple 2:</a:t>
            </a:r>
          </a:p>
          <a:p>
            <a:endParaRPr lang="en-GB" sz="2400" dirty="0">
              <a:latin typeface="Comic Sans MS" panose="030F0702030302020204" pitchFamily="66" charset="0"/>
            </a:endParaRPr>
          </a:p>
        </p:txBody>
      </p:sp>
      <p:pic>
        <p:nvPicPr>
          <p:cNvPr id="7" name="Picture 6">
            <a:extLst>
              <a:ext uri="{FF2B5EF4-FFF2-40B4-BE49-F238E27FC236}">
                <a16:creationId xmlns:a16="http://schemas.microsoft.com/office/drawing/2014/main" id="{0958A3FE-2B94-4DB6-8B89-C6277F5FEEC6}"/>
              </a:ext>
            </a:extLst>
          </p:cNvPr>
          <p:cNvPicPr/>
          <p:nvPr/>
        </p:nvPicPr>
        <p:blipFill>
          <a:blip r:embed="rId2"/>
          <a:stretch>
            <a:fillRect/>
          </a:stretch>
        </p:blipFill>
        <p:spPr>
          <a:xfrm>
            <a:off x="2398643" y="1771959"/>
            <a:ext cx="7782312" cy="3898914"/>
          </a:xfrm>
          <a:prstGeom prst="rect">
            <a:avLst/>
          </a:prstGeom>
        </p:spPr>
      </p:pic>
    </p:spTree>
    <p:extLst>
      <p:ext uri="{BB962C8B-B14F-4D97-AF65-F5344CB8AC3E}">
        <p14:creationId xmlns:p14="http://schemas.microsoft.com/office/powerpoint/2010/main" val="18879627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11262297" cy="830997"/>
          </a:xfrm>
          <a:prstGeom prst="rect">
            <a:avLst/>
          </a:prstGeom>
          <a:noFill/>
        </p:spPr>
        <p:txBody>
          <a:bodyPr wrap="square" rtlCol="0">
            <a:spAutoFit/>
          </a:bodyPr>
          <a:lstStyle/>
          <a:p>
            <a:r>
              <a:rPr lang="en-GB" sz="2400" dirty="0">
                <a:latin typeface="Comic Sans MS" panose="030F0702030302020204" pitchFamily="66" charset="0"/>
              </a:rPr>
              <a:t>Green/Purple 3:</a:t>
            </a:r>
          </a:p>
          <a:p>
            <a:endParaRPr lang="en-GB" sz="2400" dirty="0">
              <a:latin typeface="Comic Sans MS" panose="030F0702030302020204" pitchFamily="66" charset="0"/>
            </a:endParaRPr>
          </a:p>
        </p:txBody>
      </p:sp>
      <p:pic>
        <p:nvPicPr>
          <p:cNvPr id="6" name="Picture 5">
            <a:extLst>
              <a:ext uri="{FF2B5EF4-FFF2-40B4-BE49-F238E27FC236}">
                <a16:creationId xmlns:a16="http://schemas.microsoft.com/office/drawing/2014/main" id="{6FD8B5E8-5760-44F2-8B77-A8CB353D5330}"/>
              </a:ext>
            </a:extLst>
          </p:cNvPr>
          <p:cNvPicPr/>
          <p:nvPr/>
        </p:nvPicPr>
        <p:blipFill>
          <a:blip r:embed="rId2"/>
          <a:stretch>
            <a:fillRect/>
          </a:stretch>
        </p:blipFill>
        <p:spPr>
          <a:xfrm>
            <a:off x="2383748" y="1618690"/>
            <a:ext cx="7424503" cy="3620619"/>
          </a:xfrm>
          <a:prstGeom prst="rect">
            <a:avLst/>
          </a:prstGeom>
        </p:spPr>
      </p:pic>
    </p:spTree>
    <p:extLst>
      <p:ext uri="{BB962C8B-B14F-4D97-AF65-F5344CB8AC3E}">
        <p14:creationId xmlns:p14="http://schemas.microsoft.com/office/powerpoint/2010/main" val="39609222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718930" y="1233408"/>
            <a:ext cx="1486304" cy="461665"/>
          </a:xfrm>
          <a:prstGeom prst="rect">
            <a:avLst/>
          </a:prstGeom>
          <a:noFill/>
        </p:spPr>
        <p:txBody>
          <a:bodyPr wrap="none" rtlCol="0">
            <a:spAutoFit/>
          </a:bodyPr>
          <a:lstStyle/>
          <a:p>
            <a:r>
              <a:rPr lang="en-GB" sz="2400" u="sng" dirty="0">
                <a:latin typeface="Comic Sans MS" panose="030F0702030302020204" pitchFamily="66" charset="0"/>
              </a:rPr>
              <a:t>Answers</a:t>
            </a:r>
            <a:r>
              <a:rPr lang="en-GB" sz="2400" dirty="0">
                <a:latin typeface="Comic Sans MS" panose="030F0702030302020204" pitchFamily="66" charset="0"/>
              </a:rPr>
              <a:t>:</a:t>
            </a:r>
          </a:p>
        </p:txBody>
      </p:sp>
      <p:sp>
        <p:nvSpPr>
          <p:cNvPr id="6" name="Rectangle 5">
            <a:extLst>
              <a:ext uri="{FF2B5EF4-FFF2-40B4-BE49-F238E27FC236}">
                <a16:creationId xmlns:a16="http://schemas.microsoft.com/office/drawing/2014/main" id="{4564134B-1205-4C21-9179-24EFD9B94E52}"/>
              </a:ext>
            </a:extLst>
          </p:cNvPr>
          <p:cNvSpPr/>
          <p:nvPr/>
        </p:nvSpPr>
        <p:spPr>
          <a:xfrm>
            <a:off x="2117070" y="1974374"/>
            <a:ext cx="6928456" cy="1938992"/>
          </a:xfrm>
          <a:prstGeom prst="rect">
            <a:avLst/>
          </a:prstGeom>
        </p:spPr>
        <p:txBody>
          <a:bodyPr wrap="square">
            <a:spAutoFit/>
          </a:bodyPr>
          <a:lstStyle/>
          <a:p>
            <a:r>
              <a:rPr lang="en-GB" sz="2400" dirty="0">
                <a:latin typeface="Comic Sans MS" panose="030F0702030302020204" pitchFamily="66" charset="0"/>
                <a:ea typeface="Times New Roman" panose="02020603050405020304" pitchFamily="18" charset="0"/>
              </a:rPr>
              <a:t>12 x 80 = 12 x 8 x 10 = 96 x 10 = 960</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9 x 300 = 9 x 3 x 100 = 27 x 100 = 2700</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8 x 800 = 8 x 8 x 100 = 64 x 100 = 6400</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13 x 70 = 13 x 7 x 10 = 91 x 10 = 910</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70 x 90 = 7 x 9 x 10 x 10 = 63 x 100 = 6300</a:t>
            </a:r>
            <a:endParaRPr lang="en-GB" sz="2400" dirty="0">
              <a:effectLst/>
              <a:latin typeface="Comic Sans MS" panose="030F0702030302020204" pitchFamily="66" charset="0"/>
              <a:ea typeface="Times New Roman" panose="02020603050405020304" pitchFamily="18" charset="0"/>
            </a:endParaRPr>
          </a:p>
        </p:txBody>
      </p:sp>
    </p:spTree>
    <p:extLst>
      <p:ext uri="{BB962C8B-B14F-4D97-AF65-F5344CB8AC3E}">
        <p14:creationId xmlns:p14="http://schemas.microsoft.com/office/powerpoint/2010/main" val="23311163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3324245" cy="830997"/>
          </a:xfrm>
          <a:prstGeom prst="rect">
            <a:avLst/>
          </a:prstGeom>
          <a:noFill/>
        </p:spPr>
        <p:txBody>
          <a:bodyPr wrap="square" rtlCol="0">
            <a:spAutoFit/>
          </a:bodyPr>
          <a:lstStyle/>
          <a:p>
            <a:r>
              <a:rPr lang="en-GB" sz="2400" dirty="0">
                <a:highlight>
                  <a:srgbClr val="FFFF00"/>
                </a:highlight>
                <a:latin typeface="Comic Sans MS" panose="030F0702030302020204" pitchFamily="66" charset="0"/>
              </a:rPr>
              <a:t>Orange 1: ANSWERS</a:t>
            </a:r>
          </a:p>
          <a:p>
            <a:endParaRPr lang="en-GB" sz="2400" dirty="0">
              <a:latin typeface="Comic Sans MS" panose="030F0702030302020204" pitchFamily="66" charset="0"/>
            </a:endParaRPr>
          </a:p>
        </p:txBody>
      </p:sp>
      <p:pic>
        <p:nvPicPr>
          <p:cNvPr id="6" name="Picture 5">
            <a:extLst>
              <a:ext uri="{FF2B5EF4-FFF2-40B4-BE49-F238E27FC236}">
                <a16:creationId xmlns:a16="http://schemas.microsoft.com/office/drawing/2014/main" id="{9CFE63A9-1620-4361-ACA8-743A0846A82B}"/>
              </a:ext>
            </a:extLst>
          </p:cNvPr>
          <p:cNvPicPr/>
          <p:nvPr/>
        </p:nvPicPr>
        <p:blipFill>
          <a:blip r:embed="rId2"/>
          <a:stretch>
            <a:fillRect/>
          </a:stretch>
        </p:blipFill>
        <p:spPr>
          <a:xfrm>
            <a:off x="3643533" y="954107"/>
            <a:ext cx="8177406" cy="4015458"/>
          </a:xfrm>
          <a:prstGeom prst="rect">
            <a:avLst/>
          </a:prstGeom>
        </p:spPr>
      </p:pic>
      <p:sp>
        <p:nvSpPr>
          <p:cNvPr id="2" name="TextBox 1">
            <a:extLst>
              <a:ext uri="{FF2B5EF4-FFF2-40B4-BE49-F238E27FC236}">
                <a16:creationId xmlns:a16="http://schemas.microsoft.com/office/drawing/2014/main" id="{217BAD3C-CDBD-4278-B59E-E8F9A5E88E0E}"/>
              </a:ext>
            </a:extLst>
          </p:cNvPr>
          <p:cNvSpPr txBox="1"/>
          <p:nvPr/>
        </p:nvSpPr>
        <p:spPr>
          <a:xfrm>
            <a:off x="768626" y="5387926"/>
            <a:ext cx="6601487" cy="830997"/>
          </a:xfrm>
          <a:prstGeom prst="rect">
            <a:avLst/>
          </a:prstGeom>
          <a:noFill/>
        </p:spPr>
        <p:txBody>
          <a:bodyPr wrap="none" rtlCol="0">
            <a:spAutoFit/>
          </a:bodyPr>
          <a:lstStyle/>
          <a:p>
            <a:r>
              <a:rPr lang="en-GB" sz="2400" dirty="0">
                <a:latin typeface="Comic Sans MS" panose="030F0702030302020204" pitchFamily="66" charset="0"/>
              </a:rPr>
              <a:t>1a. C – perimeter is 23cm A and B are 24cm</a:t>
            </a:r>
          </a:p>
          <a:p>
            <a:r>
              <a:rPr lang="en-GB" sz="2400" dirty="0">
                <a:latin typeface="Comic Sans MS" panose="030F0702030302020204" pitchFamily="66" charset="0"/>
              </a:rPr>
              <a:t> 1b. C – perimeter is 26cm, A and B are 20cm</a:t>
            </a:r>
          </a:p>
        </p:txBody>
      </p:sp>
    </p:spTree>
    <p:extLst>
      <p:ext uri="{BB962C8B-B14F-4D97-AF65-F5344CB8AC3E}">
        <p14:creationId xmlns:p14="http://schemas.microsoft.com/office/powerpoint/2010/main" val="37155834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8" y="1187127"/>
            <a:ext cx="4145880" cy="830997"/>
          </a:xfrm>
          <a:prstGeom prst="rect">
            <a:avLst/>
          </a:prstGeom>
          <a:noFill/>
        </p:spPr>
        <p:txBody>
          <a:bodyPr wrap="square" rtlCol="0">
            <a:spAutoFit/>
          </a:bodyPr>
          <a:lstStyle/>
          <a:p>
            <a:r>
              <a:rPr lang="en-GB" sz="2400" dirty="0">
                <a:highlight>
                  <a:srgbClr val="FFFF00"/>
                </a:highlight>
                <a:latin typeface="Comic Sans MS" panose="030F0702030302020204" pitchFamily="66" charset="0"/>
              </a:rPr>
              <a:t>Orange 2: ANSWERS</a:t>
            </a:r>
          </a:p>
          <a:p>
            <a:endParaRPr lang="en-GB" sz="2400" dirty="0">
              <a:latin typeface="Comic Sans MS" panose="030F0702030302020204" pitchFamily="66" charset="0"/>
            </a:endParaRPr>
          </a:p>
        </p:txBody>
      </p:sp>
      <p:pic>
        <p:nvPicPr>
          <p:cNvPr id="7" name="Picture 6">
            <a:extLst>
              <a:ext uri="{FF2B5EF4-FFF2-40B4-BE49-F238E27FC236}">
                <a16:creationId xmlns:a16="http://schemas.microsoft.com/office/drawing/2014/main" id="{06928955-D54C-4046-9878-E386F2C1D4A0}"/>
              </a:ext>
            </a:extLst>
          </p:cNvPr>
          <p:cNvPicPr/>
          <p:nvPr/>
        </p:nvPicPr>
        <p:blipFill>
          <a:blip r:embed="rId2"/>
          <a:stretch>
            <a:fillRect/>
          </a:stretch>
        </p:blipFill>
        <p:spPr>
          <a:xfrm>
            <a:off x="2324114" y="2018124"/>
            <a:ext cx="7835320" cy="3526796"/>
          </a:xfrm>
          <a:prstGeom prst="rect">
            <a:avLst/>
          </a:prstGeom>
        </p:spPr>
      </p:pic>
      <p:sp>
        <p:nvSpPr>
          <p:cNvPr id="6" name="TextBox 5">
            <a:extLst>
              <a:ext uri="{FF2B5EF4-FFF2-40B4-BE49-F238E27FC236}">
                <a16:creationId xmlns:a16="http://schemas.microsoft.com/office/drawing/2014/main" id="{D5001D6F-07D9-455E-AFE9-CB9F3FF7E7BE}"/>
              </a:ext>
            </a:extLst>
          </p:cNvPr>
          <p:cNvSpPr txBox="1"/>
          <p:nvPr/>
        </p:nvSpPr>
        <p:spPr>
          <a:xfrm>
            <a:off x="5138039" y="5670873"/>
            <a:ext cx="1308371" cy="830997"/>
          </a:xfrm>
          <a:prstGeom prst="rect">
            <a:avLst/>
          </a:prstGeom>
          <a:noFill/>
        </p:spPr>
        <p:txBody>
          <a:bodyPr wrap="none" rtlCol="0">
            <a:spAutoFit/>
          </a:bodyPr>
          <a:lstStyle/>
          <a:p>
            <a:r>
              <a:rPr lang="en-GB" sz="2400" dirty="0">
                <a:latin typeface="Comic Sans MS" panose="030F0702030302020204" pitchFamily="66" charset="0"/>
              </a:rPr>
              <a:t>2a. 4cm</a:t>
            </a:r>
          </a:p>
          <a:p>
            <a:r>
              <a:rPr lang="en-GB" sz="2400" dirty="0">
                <a:latin typeface="Comic Sans MS" panose="030F0702030302020204" pitchFamily="66" charset="0"/>
              </a:rPr>
              <a:t>2b. 3cm</a:t>
            </a:r>
          </a:p>
        </p:txBody>
      </p:sp>
    </p:spTree>
    <p:extLst>
      <p:ext uri="{BB962C8B-B14F-4D97-AF65-F5344CB8AC3E}">
        <p14:creationId xmlns:p14="http://schemas.microsoft.com/office/powerpoint/2010/main" val="11898031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8" y="1187127"/>
            <a:ext cx="3589288" cy="830997"/>
          </a:xfrm>
          <a:prstGeom prst="rect">
            <a:avLst/>
          </a:prstGeom>
          <a:noFill/>
        </p:spPr>
        <p:txBody>
          <a:bodyPr wrap="square" rtlCol="0">
            <a:spAutoFit/>
          </a:bodyPr>
          <a:lstStyle/>
          <a:p>
            <a:r>
              <a:rPr lang="en-GB" sz="2400" dirty="0">
                <a:highlight>
                  <a:srgbClr val="FFFF00"/>
                </a:highlight>
                <a:latin typeface="Comic Sans MS" panose="030F0702030302020204" pitchFamily="66" charset="0"/>
              </a:rPr>
              <a:t>Orange 3: ANSWERS</a:t>
            </a:r>
          </a:p>
          <a:p>
            <a:endParaRPr lang="en-GB" sz="2400" dirty="0">
              <a:latin typeface="Comic Sans MS" panose="030F0702030302020204" pitchFamily="66" charset="0"/>
            </a:endParaRPr>
          </a:p>
        </p:txBody>
      </p:sp>
      <p:pic>
        <p:nvPicPr>
          <p:cNvPr id="6" name="Picture 5">
            <a:extLst>
              <a:ext uri="{FF2B5EF4-FFF2-40B4-BE49-F238E27FC236}">
                <a16:creationId xmlns:a16="http://schemas.microsoft.com/office/drawing/2014/main" id="{6440859F-8C87-4C09-8F8F-7AA74E0E6025}"/>
              </a:ext>
            </a:extLst>
          </p:cNvPr>
          <p:cNvPicPr/>
          <p:nvPr/>
        </p:nvPicPr>
        <p:blipFill>
          <a:blip r:embed="rId2"/>
          <a:stretch>
            <a:fillRect/>
          </a:stretch>
        </p:blipFill>
        <p:spPr>
          <a:xfrm>
            <a:off x="2156819" y="1773017"/>
            <a:ext cx="7676294" cy="3620619"/>
          </a:xfrm>
          <a:prstGeom prst="rect">
            <a:avLst/>
          </a:prstGeom>
        </p:spPr>
      </p:pic>
      <p:sp>
        <p:nvSpPr>
          <p:cNvPr id="7" name="TextBox 6">
            <a:extLst>
              <a:ext uri="{FF2B5EF4-FFF2-40B4-BE49-F238E27FC236}">
                <a16:creationId xmlns:a16="http://schemas.microsoft.com/office/drawing/2014/main" id="{DFD7B707-8CA9-4B33-AC2F-73AF96B84A05}"/>
              </a:ext>
            </a:extLst>
          </p:cNvPr>
          <p:cNvSpPr txBox="1"/>
          <p:nvPr/>
        </p:nvSpPr>
        <p:spPr>
          <a:xfrm>
            <a:off x="1007165" y="5670873"/>
            <a:ext cx="6625532" cy="830997"/>
          </a:xfrm>
          <a:prstGeom prst="rect">
            <a:avLst/>
          </a:prstGeom>
          <a:noFill/>
        </p:spPr>
        <p:txBody>
          <a:bodyPr wrap="none" rtlCol="0">
            <a:spAutoFit/>
          </a:bodyPr>
          <a:lstStyle/>
          <a:p>
            <a:r>
              <a:rPr lang="en-GB" sz="2400" dirty="0">
                <a:latin typeface="Comic Sans MS" panose="030F0702030302020204" pitchFamily="66" charset="0"/>
              </a:rPr>
              <a:t>3a. TRUE: 9 + 6 + 3 + 3 + 1 + 3 + 2 = 30</a:t>
            </a:r>
          </a:p>
          <a:p>
            <a:r>
              <a:rPr lang="en-GB" sz="2400" dirty="0">
                <a:latin typeface="Comic Sans MS" panose="030F0702030302020204" pitchFamily="66" charset="0"/>
              </a:rPr>
              <a:t>3b. FALSE: 7 + 3 + 1 + 3 + 8 + 6 = 28 not 35.</a:t>
            </a:r>
          </a:p>
        </p:txBody>
      </p:sp>
    </p:spTree>
    <p:extLst>
      <p:ext uri="{BB962C8B-B14F-4D97-AF65-F5344CB8AC3E}">
        <p14:creationId xmlns:p14="http://schemas.microsoft.com/office/powerpoint/2010/main" val="9317066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8" y="1187127"/>
            <a:ext cx="3284488" cy="830997"/>
          </a:xfrm>
          <a:prstGeom prst="rect">
            <a:avLst/>
          </a:prstGeom>
          <a:noFill/>
        </p:spPr>
        <p:txBody>
          <a:bodyPr wrap="square" rtlCol="0">
            <a:spAutoFit/>
          </a:bodyPr>
          <a:lstStyle/>
          <a:p>
            <a:r>
              <a:rPr lang="en-GB" sz="2400" dirty="0">
                <a:highlight>
                  <a:srgbClr val="FFFF00"/>
                </a:highlight>
                <a:latin typeface="Comic Sans MS" panose="030F0702030302020204" pitchFamily="66" charset="0"/>
              </a:rPr>
              <a:t>Yellow 1: ANSWERS</a:t>
            </a:r>
          </a:p>
          <a:p>
            <a:endParaRPr lang="en-GB" sz="2400" dirty="0">
              <a:latin typeface="Comic Sans MS" panose="030F0702030302020204" pitchFamily="66" charset="0"/>
            </a:endParaRPr>
          </a:p>
        </p:txBody>
      </p:sp>
      <p:pic>
        <p:nvPicPr>
          <p:cNvPr id="7" name="Picture 6">
            <a:extLst>
              <a:ext uri="{FF2B5EF4-FFF2-40B4-BE49-F238E27FC236}">
                <a16:creationId xmlns:a16="http://schemas.microsoft.com/office/drawing/2014/main" id="{BC30C544-7F89-4F10-9EB5-8C506885AD66}"/>
              </a:ext>
            </a:extLst>
          </p:cNvPr>
          <p:cNvPicPr/>
          <p:nvPr/>
        </p:nvPicPr>
        <p:blipFill>
          <a:blip r:embed="rId2"/>
          <a:stretch>
            <a:fillRect/>
          </a:stretch>
        </p:blipFill>
        <p:spPr>
          <a:xfrm>
            <a:off x="3445566" y="1141407"/>
            <a:ext cx="8188416" cy="4246519"/>
          </a:xfrm>
          <a:prstGeom prst="rect">
            <a:avLst/>
          </a:prstGeom>
        </p:spPr>
      </p:pic>
      <p:sp>
        <p:nvSpPr>
          <p:cNvPr id="6" name="TextBox 5">
            <a:extLst>
              <a:ext uri="{FF2B5EF4-FFF2-40B4-BE49-F238E27FC236}">
                <a16:creationId xmlns:a16="http://schemas.microsoft.com/office/drawing/2014/main" id="{F629BE5D-5C3A-4D59-857A-ECCC03702B2E}"/>
              </a:ext>
            </a:extLst>
          </p:cNvPr>
          <p:cNvSpPr txBox="1"/>
          <p:nvPr/>
        </p:nvSpPr>
        <p:spPr>
          <a:xfrm>
            <a:off x="768626" y="5387926"/>
            <a:ext cx="6601487" cy="830997"/>
          </a:xfrm>
          <a:prstGeom prst="rect">
            <a:avLst/>
          </a:prstGeom>
          <a:noFill/>
        </p:spPr>
        <p:txBody>
          <a:bodyPr wrap="none" rtlCol="0">
            <a:spAutoFit/>
          </a:bodyPr>
          <a:lstStyle/>
          <a:p>
            <a:r>
              <a:rPr lang="en-GB" sz="2400" dirty="0">
                <a:latin typeface="Comic Sans MS" panose="030F0702030302020204" pitchFamily="66" charset="0"/>
              </a:rPr>
              <a:t>4a. A – perimeter is 20cm B and C are 24cm</a:t>
            </a:r>
          </a:p>
          <a:p>
            <a:r>
              <a:rPr lang="en-GB" sz="2400" dirty="0">
                <a:latin typeface="Comic Sans MS" panose="030F0702030302020204" pitchFamily="66" charset="0"/>
              </a:rPr>
              <a:t>4b. B – perimeter is 20cm, A and C are 24cm</a:t>
            </a:r>
          </a:p>
        </p:txBody>
      </p:sp>
    </p:spTree>
    <p:extLst>
      <p:ext uri="{BB962C8B-B14F-4D97-AF65-F5344CB8AC3E}">
        <p14:creationId xmlns:p14="http://schemas.microsoft.com/office/powerpoint/2010/main" val="3121703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3375197" cy="830997"/>
          </a:xfrm>
          <a:prstGeom prst="rect">
            <a:avLst/>
          </a:prstGeom>
          <a:noFill/>
        </p:spPr>
        <p:txBody>
          <a:bodyPr wrap="square" rtlCol="0">
            <a:spAutoFit/>
          </a:bodyPr>
          <a:lstStyle/>
          <a:p>
            <a:r>
              <a:rPr lang="en-GB" sz="2400" dirty="0">
                <a:highlight>
                  <a:srgbClr val="FFFF00"/>
                </a:highlight>
                <a:latin typeface="Comic Sans MS" panose="030F0702030302020204" pitchFamily="66" charset="0"/>
              </a:rPr>
              <a:t>Yellow 2: ANSWERS</a:t>
            </a:r>
          </a:p>
          <a:p>
            <a:endParaRPr lang="en-GB" sz="2400" dirty="0">
              <a:latin typeface="Comic Sans MS" panose="030F0702030302020204" pitchFamily="66" charset="0"/>
            </a:endParaRPr>
          </a:p>
        </p:txBody>
      </p:sp>
      <p:pic>
        <p:nvPicPr>
          <p:cNvPr id="6" name="Picture 5">
            <a:extLst>
              <a:ext uri="{FF2B5EF4-FFF2-40B4-BE49-F238E27FC236}">
                <a16:creationId xmlns:a16="http://schemas.microsoft.com/office/drawing/2014/main" id="{9620D783-E992-44FC-8D92-9FDB21038807}"/>
              </a:ext>
            </a:extLst>
          </p:cNvPr>
          <p:cNvPicPr/>
          <p:nvPr/>
        </p:nvPicPr>
        <p:blipFill>
          <a:blip r:embed="rId2"/>
          <a:stretch>
            <a:fillRect/>
          </a:stretch>
        </p:blipFill>
        <p:spPr>
          <a:xfrm>
            <a:off x="3536274" y="1074585"/>
            <a:ext cx="7967842" cy="3978427"/>
          </a:xfrm>
          <a:prstGeom prst="rect">
            <a:avLst/>
          </a:prstGeom>
        </p:spPr>
      </p:pic>
      <p:sp>
        <p:nvSpPr>
          <p:cNvPr id="7" name="TextBox 6">
            <a:extLst>
              <a:ext uri="{FF2B5EF4-FFF2-40B4-BE49-F238E27FC236}">
                <a16:creationId xmlns:a16="http://schemas.microsoft.com/office/drawing/2014/main" id="{0CB614AE-C347-42EB-93C3-270F8BA470D1}"/>
              </a:ext>
            </a:extLst>
          </p:cNvPr>
          <p:cNvSpPr txBox="1"/>
          <p:nvPr/>
        </p:nvSpPr>
        <p:spPr>
          <a:xfrm>
            <a:off x="1131130" y="5173490"/>
            <a:ext cx="10372986" cy="1569660"/>
          </a:xfrm>
          <a:prstGeom prst="rect">
            <a:avLst/>
          </a:prstGeom>
          <a:noFill/>
        </p:spPr>
        <p:txBody>
          <a:bodyPr wrap="square" rtlCol="0">
            <a:spAutoFit/>
          </a:bodyPr>
          <a:lstStyle/>
          <a:p>
            <a:r>
              <a:rPr lang="en-GB" sz="2400" dirty="0">
                <a:latin typeface="Comic Sans MS" panose="030F0702030302020204" pitchFamily="66" charset="0"/>
              </a:rPr>
              <a:t>5a. E = 7cm, B = 4cm total perimeter must add up to 38cm so</a:t>
            </a:r>
          </a:p>
          <a:p>
            <a:r>
              <a:rPr lang="en-GB" sz="2400" dirty="0">
                <a:latin typeface="Comic Sans MS" panose="030F0702030302020204" pitchFamily="66" charset="0"/>
              </a:rPr>
              <a:t>Any combination where A + C + D = 8cm is acceptable. </a:t>
            </a:r>
          </a:p>
          <a:p>
            <a:endParaRPr lang="en-GB" sz="2400" dirty="0">
              <a:latin typeface="Comic Sans MS" panose="030F0702030302020204" pitchFamily="66" charset="0"/>
            </a:endParaRPr>
          </a:p>
          <a:p>
            <a:r>
              <a:rPr lang="en-GB" sz="2400" dirty="0">
                <a:latin typeface="Comic Sans MS" panose="030F0702030302020204" pitchFamily="66" charset="0"/>
              </a:rPr>
              <a:t>5b. Any combination where A + C = 9cm and D + B = 6cm is acceptable.</a:t>
            </a:r>
          </a:p>
        </p:txBody>
      </p:sp>
    </p:spTree>
    <p:extLst>
      <p:ext uri="{BB962C8B-B14F-4D97-AF65-F5344CB8AC3E}">
        <p14:creationId xmlns:p14="http://schemas.microsoft.com/office/powerpoint/2010/main" val="5950112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8" y="1187127"/>
            <a:ext cx="3707538" cy="830997"/>
          </a:xfrm>
          <a:prstGeom prst="rect">
            <a:avLst/>
          </a:prstGeom>
          <a:noFill/>
        </p:spPr>
        <p:txBody>
          <a:bodyPr wrap="square" rtlCol="0">
            <a:spAutoFit/>
          </a:bodyPr>
          <a:lstStyle/>
          <a:p>
            <a:r>
              <a:rPr lang="en-GB" sz="2400" dirty="0">
                <a:highlight>
                  <a:srgbClr val="FFFF00"/>
                </a:highlight>
                <a:latin typeface="Comic Sans MS" panose="030F0702030302020204" pitchFamily="66" charset="0"/>
              </a:rPr>
              <a:t>Yellow 3: ANSWERS</a:t>
            </a:r>
          </a:p>
          <a:p>
            <a:endParaRPr lang="en-GB" sz="2400" dirty="0">
              <a:latin typeface="Comic Sans MS" panose="030F0702030302020204" pitchFamily="66" charset="0"/>
            </a:endParaRPr>
          </a:p>
        </p:txBody>
      </p:sp>
      <p:pic>
        <p:nvPicPr>
          <p:cNvPr id="7" name="Picture 6">
            <a:extLst>
              <a:ext uri="{FF2B5EF4-FFF2-40B4-BE49-F238E27FC236}">
                <a16:creationId xmlns:a16="http://schemas.microsoft.com/office/drawing/2014/main" id="{4B238884-1D63-48A6-ABBC-09337DD65DF6}"/>
              </a:ext>
            </a:extLst>
          </p:cNvPr>
          <p:cNvPicPr/>
          <p:nvPr/>
        </p:nvPicPr>
        <p:blipFill>
          <a:blip r:embed="rId2"/>
          <a:stretch>
            <a:fillRect/>
          </a:stretch>
        </p:blipFill>
        <p:spPr>
          <a:xfrm>
            <a:off x="3983567" y="744496"/>
            <a:ext cx="8047355" cy="3660375"/>
          </a:xfrm>
          <a:prstGeom prst="rect">
            <a:avLst/>
          </a:prstGeom>
        </p:spPr>
      </p:pic>
      <p:sp>
        <p:nvSpPr>
          <p:cNvPr id="8" name="TextBox 7">
            <a:extLst>
              <a:ext uri="{FF2B5EF4-FFF2-40B4-BE49-F238E27FC236}">
                <a16:creationId xmlns:a16="http://schemas.microsoft.com/office/drawing/2014/main" id="{E6DF9430-C468-4AB5-B7C0-D2C4AFE2F9C2}"/>
              </a:ext>
            </a:extLst>
          </p:cNvPr>
          <p:cNvSpPr txBox="1"/>
          <p:nvPr/>
        </p:nvSpPr>
        <p:spPr>
          <a:xfrm>
            <a:off x="909507" y="4701377"/>
            <a:ext cx="10372986" cy="1938992"/>
          </a:xfrm>
          <a:prstGeom prst="rect">
            <a:avLst/>
          </a:prstGeom>
          <a:noFill/>
        </p:spPr>
        <p:txBody>
          <a:bodyPr wrap="square" rtlCol="0">
            <a:spAutoFit/>
          </a:bodyPr>
          <a:lstStyle/>
          <a:p>
            <a:r>
              <a:rPr lang="en-GB" sz="2400" dirty="0">
                <a:latin typeface="Comic Sans MS" panose="030F0702030302020204" pitchFamily="66" charset="0"/>
              </a:rPr>
              <a:t>6a. FALSE: The missing sides are 9cm and 1cm and 3 + 9 + 3 + 1 + 9 + 1 + 3 + 9 = 38</a:t>
            </a:r>
          </a:p>
          <a:p>
            <a:endParaRPr lang="en-GB" sz="2400" dirty="0">
              <a:latin typeface="Comic Sans MS" panose="030F0702030302020204" pitchFamily="66" charset="0"/>
            </a:endParaRPr>
          </a:p>
          <a:p>
            <a:r>
              <a:rPr lang="en-GB" sz="2400" dirty="0">
                <a:latin typeface="Comic Sans MS" panose="030F0702030302020204" pitchFamily="66" charset="0"/>
              </a:rPr>
              <a:t>6b. FALSE: The missing sides are 4cm, 6cm and 8cm and 2 + 8 + 8 + 8 + 2 + 6 + 4 + 6 = 44</a:t>
            </a:r>
          </a:p>
        </p:txBody>
      </p:sp>
    </p:spTree>
    <p:extLst>
      <p:ext uri="{BB962C8B-B14F-4D97-AF65-F5344CB8AC3E}">
        <p14:creationId xmlns:p14="http://schemas.microsoft.com/office/powerpoint/2010/main" val="10426787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34574" y="1134119"/>
            <a:ext cx="4371166" cy="830997"/>
          </a:xfrm>
          <a:prstGeom prst="rect">
            <a:avLst/>
          </a:prstGeom>
          <a:noFill/>
        </p:spPr>
        <p:txBody>
          <a:bodyPr wrap="square" rtlCol="0">
            <a:spAutoFit/>
          </a:bodyPr>
          <a:lstStyle/>
          <a:p>
            <a:r>
              <a:rPr lang="en-GB" sz="2400" dirty="0">
                <a:highlight>
                  <a:srgbClr val="FFFF00"/>
                </a:highlight>
                <a:latin typeface="Comic Sans MS" panose="030F0702030302020204" pitchFamily="66" charset="0"/>
              </a:rPr>
              <a:t>Green/Purple 1: ANSWERS</a:t>
            </a:r>
          </a:p>
          <a:p>
            <a:endParaRPr lang="en-GB" sz="2400" dirty="0">
              <a:latin typeface="Comic Sans MS" panose="030F0702030302020204" pitchFamily="66" charset="0"/>
            </a:endParaRPr>
          </a:p>
        </p:txBody>
      </p:sp>
      <p:pic>
        <p:nvPicPr>
          <p:cNvPr id="6" name="Picture 5">
            <a:extLst>
              <a:ext uri="{FF2B5EF4-FFF2-40B4-BE49-F238E27FC236}">
                <a16:creationId xmlns:a16="http://schemas.microsoft.com/office/drawing/2014/main" id="{31B462C6-C440-4DA5-B349-5C2BC0A6378D}"/>
              </a:ext>
            </a:extLst>
          </p:cNvPr>
          <p:cNvPicPr/>
          <p:nvPr/>
        </p:nvPicPr>
        <p:blipFill>
          <a:blip r:embed="rId2"/>
          <a:stretch>
            <a:fillRect/>
          </a:stretch>
        </p:blipFill>
        <p:spPr>
          <a:xfrm>
            <a:off x="4169099" y="477052"/>
            <a:ext cx="7744606" cy="3816651"/>
          </a:xfrm>
          <a:prstGeom prst="rect">
            <a:avLst/>
          </a:prstGeom>
        </p:spPr>
      </p:pic>
      <p:sp>
        <p:nvSpPr>
          <p:cNvPr id="7" name="TextBox 6">
            <a:extLst>
              <a:ext uri="{FF2B5EF4-FFF2-40B4-BE49-F238E27FC236}">
                <a16:creationId xmlns:a16="http://schemas.microsoft.com/office/drawing/2014/main" id="{0EFBBA52-C2C8-43E8-A91A-8F0B56DF0FAC}"/>
              </a:ext>
            </a:extLst>
          </p:cNvPr>
          <p:cNvSpPr txBox="1"/>
          <p:nvPr/>
        </p:nvSpPr>
        <p:spPr>
          <a:xfrm>
            <a:off x="909507" y="4701377"/>
            <a:ext cx="10372986" cy="1200329"/>
          </a:xfrm>
          <a:prstGeom prst="rect">
            <a:avLst/>
          </a:prstGeom>
          <a:noFill/>
        </p:spPr>
        <p:txBody>
          <a:bodyPr wrap="square" rtlCol="0">
            <a:spAutoFit/>
          </a:bodyPr>
          <a:lstStyle/>
          <a:p>
            <a:r>
              <a:rPr lang="en-GB" sz="2400" dirty="0">
                <a:latin typeface="Comic Sans MS" panose="030F0702030302020204" pitchFamily="66" charset="0"/>
              </a:rPr>
              <a:t>7a. C – perimeter is 27cm, A and B are 40cm</a:t>
            </a:r>
          </a:p>
          <a:p>
            <a:endParaRPr lang="en-GB" sz="2400" dirty="0">
              <a:latin typeface="Comic Sans MS" panose="030F0702030302020204" pitchFamily="66" charset="0"/>
            </a:endParaRPr>
          </a:p>
          <a:p>
            <a:r>
              <a:rPr lang="en-GB" sz="2400" dirty="0">
                <a:latin typeface="Comic Sans MS" panose="030F0702030302020204" pitchFamily="66" charset="0"/>
              </a:rPr>
              <a:t>7b. C – perimeter is 52cm, A and B are 40cm</a:t>
            </a:r>
          </a:p>
        </p:txBody>
      </p:sp>
    </p:spTree>
    <p:extLst>
      <p:ext uri="{BB962C8B-B14F-4D97-AF65-F5344CB8AC3E}">
        <p14:creationId xmlns:p14="http://schemas.microsoft.com/office/powerpoint/2010/main" val="12064116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4238645" cy="830997"/>
          </a:xfrm>
          <a:prstGeom prst="rect">
            <a:avLst/>
          </a:prstGeom>
          <a:noFill/>
        </p:spPr>
        <p:txBody>
          <a:bodyPr wrap="square" rtlCol="0">
            <a:spAutoFit/>
          </a:bodyPr>
          <a:lstStyle/>
          <a:p>
            <a:r>
              <a:rPr lang="en-GB" sz="2400" dirty="0">
                <a:highlight>
                  <a:srgbClr val="FFFF00"/>
                </a:highlight>
                <a:latin typeface="Comic Sans MS" panose="030F0702030302020204" pitchFamily="66" charset="0"/>
              </a:rPr>
              <a:t>Green/Purple 2: ANSWERS</a:t>
            </a:r>
          </a:p>
          <a:p>
            <a:endParaRPr lang="en-GB" sz="2400" dirty="0">
              <a:latin typeface="Comic Sans MS" panose="030F0702030302020204" pitchFamily="66" charset="0"/>
            </a:endParaRPr>
          </a:p>
        </p:txBody>
      </p:sp>
      <p:pic>
        <p:nvPicPr>
          <p:cNvPr id="7" name="Picture 6">
            <a:extLst>
              <a:ext uri="{FF2B5EF4-FFF2-40B4-BE49-F238E27FC236}">
                <a16:creationId xmlns:a16="http://schemas.microsoft.com/office/drawing/2014/main" id="{0958A3FE-2B94-4DB6-8B89-C6277F5FEEC6}"/>
              </a:ext>
            </a:extLst>
          </p:cNvPr>
          <p:cNvPicPr/>
          <p:nvPr/>
        </p:nvPicPr>
        <p:blipFill>
          <a:blip r:embed="rId2"/>
          <a:stretch>
            <a:fillRect/>
          </a:stretch>
        </p:blipFill>
        <p:spPr>
          <a:xfrm>
            <a:off x="4204624" y="379302"/>
            <a:ext cx="7782312" cy="3898914"/>
          </a:xfrm>
          <a:prstGeom prst="rect">
            <a:avLst/>
          </a:prstGeom>
        </p:spPr>
      </p:pic>
      <p:sp>
        <p:nvSpPr>
          <p:cNvPr id="6" name="TextBox 5">
            <a:extLst>
              <a:ext uri="{FF2B5EF4-FFF2-40B4-BE49-F238E27FC236}">
                <a16:creationId xmlns:a16="http://schemas.microsoft.com/office/drawing/2014/main" id="{A0934F12-FEBE-4895-8C7D-71EA64F0DBB2}"/>
              </a:ext>
            </a:extLst>
          </p:cNvPr>
          <p:cNvSpPr txBox="1"/>
          <p:nvPr/>
        </p:nvSpPr>
        <p:spPr>
          <a:xfrm>
            <a:off x="909506" y="4701377"/>
            <a:ext cx="10791209" cy="1200329"/>
          </a:xfrm>
          <a:prstGeom prst="rect">
            <a:avLst/>
          </a:prstGeom>
          <a:noFill/>
        </p:spPr>
        <p:txBody>
          <a:bodyPr wrap="square" rtlCol="0">
            <a:spAutoFit/>
          </a:bodyPr>
          <a:lstStyle/>
          <a:p>
            <a:r>
              <a:rPr lang="en-GB" sz="2400" dirty="0">
                <a:latin typeface="Comic Sans MS" panose="030F0702030302020204" pitchFamily="66" charset="0"/>
              </a:rPr>
              <a:t>8a. A = 7cm. Then any combination where B + D = 18cm and C + E = 7cm </a:t>
            </a:r>
          </a:p>
          <a:p>
            <a:endParaRPr lang="en-GB" sz="2400" dirty="0">
              <a:latin typeface="Comic Sans MS" panose="030F0702030302020204" pitchFamily="66" charset="0"/>
            </a:endParaRPr>
          </a:p>
          <a:p>
            <a:r>
              <a:rPr lang="en-GB" sz="2400" dirty="0">
                <a:latin typeface="Comic Sans MS" panose="030F0702030302020204" pitchFamily="66" charset="0"/>
              </a:rPr>
              <a:t>8b. A = 10cm. Then any combination where B + D = 20cm and C + E = 10cm</a:t>
            </a:r>
          </a:p>
        </p:txBody>
      </p:sp>
      <p:sp>
        <p:nvSpPr>
          <p:cNvPr id="2" name="TextBox 1">
            <a:extLst>
              <a:ext uri="{FF2B5EF4-FFF2-40B4-BE49-F238E27FC236}">
                <a16:creationId xmlns:a16="http://schemas.microsoft.com/office/drawing/2014/main" id="{9DA8848C-8FF2-4D54-9F12-76B21DCD0385}"/>
              </a:ext>
            </a:extLst>
          </p:cNvPr>
          <p:cNvSpPr txBox="1"/>
          <p:nvPr/>
        </p:nvSpPr>
        <p:spPr>
          <a:xfrm>
            <a:off x="4717774" y="1833458"/>
            <a:ext cx="317716" cy="369332"/>
          </a:xfrm>
          <a:prstGeom prst="rect">
            <a:avLst/>
          </a:prstGeom>
          <a:noFill/>
        </p:spPr>
        <p:txBody>
          <a:bodyPr wrap="none" rtlCol="0">
            <a:spAutoFit/>
          </a:bodyPr>
          <a:lstStyle/>
          <a:p>
            <a:r>
              <a:rPr lang="en-GB" dirty="0"/>
              <a:t>A</a:t>
            </a:r>
          </a:p>
        </p:txBody>
      </p:sp>
      <p:sp>
        <p:nvSpPr>
          <p:cNvPr id="3" name="TextBox 2">
            <a:extLst>
              <a:ext uri="{FF2B5EF4-FFF2-40B4-BE49-F238E27FC236}">
                <a16:creationId xmlns:a16="http://schemas.microsoft.com/office/drawing/2014/main" id="{6EFFD7D1-A6A2-463F-BA5E-2D59A21B38E4}"/>
              </a:ext>
            </a:extLst>
          </p:cNvPr>
          <p:cNvSpPr txBox="1"/>
          <p:nvPr/>
        </p:nvSpPr>
        <p:spPr>
          <a:xfrm>
            <a:off x="6096000" y="954107"/>
            <a:ext cx="309700" cy="369332"/>
          </a:xfrm>
          <a:prstGeom prst="rect">
            <a:avLst/>
          </a:prstGeom>
          <a:noFill/>
        </p:spPr>
        <p:txBody>
          <a:bodyPr wrap="none" rtlCol="0">
            <a:spAutoFit/>
          </a:bodyPr>
          <a:lstStyle/>
          <a:p>
            <a:r>
              <a:rPr lang="en-GB" dirty="0"/>
              <a:t>B</a:t>
            </a:r>
          </a:p>
        </p:txBody>
      </p:sp>
      <p:sp>
        <p:nvSpPr>
          <p:cNvPr id="8" name="TextBox 7">
            <a:extLst>
              <a:ext uri="{FF2B5EF4-FFF2-40B4-BE49-F238E27FC236}">
                <a16:creationId xmlns:a16="http://schemas.microsoft.com/office/drawing/2014/main" id="{0E2E887F-DDF5-467E-B61D-2D61E9253ADA}"/>
              </a:ext>
            </a:extLst>
          </p:cNvPr>
          <p:cNvSpPr txBox="1"/>
          <p:nvPr/>
        </p:nvSpPr>
        <p:spPr>
          <a:xfrm>
            <a:off x="7002463" y="1741125"/>
            <a:ext cx="308098" cy="369332"/>
          </a:xfrm>
          <a:prstGeom prst="rect">
            <a:avLst/>
          </a:prstGeom>
          <a:noFill/>
        </p:spPr>
        <p:txBody>
          <a:bodyPr wrap="none" rtlCol="0">
            <a:spAutoFit/>
          </a:bodyPr>
          <a:lstStyle/>
          <a:p>
            <a:r>
              <a:rPr lang="en-GB" dirty="0"/>
              <a:t>C</a:t>
            </a:r>
          </a:p>
        </p:txBody>
      </p:sp>
      <p:sp>
        <p:nvSpPr>
          <p:cNvPr id="9" name="TextBox 8">
            <a:extLst>
              <a:ext uri="{FF2B5EF4-FFF2-40B4-BE49-F238E27FC236}">
                <a16:creationId xmlns:a16="http://schemas.microsoft.com/office/drawing/2014/main" id="{6EB610F6-444F-446B-8945-2756D783DC55}"/>
              </a:ext>
            </a:extLst>
          </p:cNvPr>
          <p:cNvSpPr txBox="1"/>
          <p:nvPr/>
        </p:nvSpPr>
        <p:spPr>
          <a:xfrm>
            <a:off x="7156512" y="2176359"/>
            <a:ext cx="327334" cy="369332"/>
          </a:xfrm>
          <a:prstGeom prst="rect">
            <a:avLst/>
          </a:prstGeom>
          <a:noFill/>
        </p:spPr>
        <p:txBody>
          <a:bodyPr wrap="none" rtlCol="0">
            <a:spAutoFit/>
          </a:bodyPr>
          <a:lstStyle/>
          <a:p>
            <a:r>
              <a:rPr lang="en-GB" dirty="0"/>
              <a:t>D</a:t>
            </a:r>
          </a:p>
        </p:txBody>
      </p:sp>
      <p:sp>
        <p:nvSpPr>
          <p:cNvPr id="10" name="TextBox 9">
            <a:extLst>
              <a:ext uri="{FF2B5EF4-FFF2-40B4-BE49-F238E27FC236}">
                <a16:creationId xmlns:a16="http://schemas.microsoft.com/office/drawing/2014/main" id="{BD3070AD-9442-4855-B707-E7604B011DFF}"/>
              </a:ext>
            </a:extLst>
          </p:cNvPr>
          <p:cNvSpPr txBox="1"/>
          <p:nvPr/>
        </p:nvSpPr>
        <p:spPr>
          <a:xfrm>
            <a:off x="7646504" y="2588135"/>
            <a:ext cx="296876" cy="369332"/>
          </a:xfrm>
          <a:prstGeom prst="rect">
            <a:avLst/>
          </a:prstGeom>
          <a:noFill/>
        </p:spPr>
        <p:txBody>
          <a:bodyPr wrap="none" rtlCol="0">
            <a:spAutoFit/>
          </a:bodyPr>
          <a:lstStyle/>
          <a:p>
            <a:r>
              <a:rPr lang="en-GB" dirty="0"/>
              <a:t>E</a:t>
            </a:r>
          </a:p>
        </p:txBody>
      </p:sp>
      <p:sp>
        <p:nvSpPr>
          <p:cNvPr id="11" name="TextBox 10">
            <a:extLst>
              <a:ext uri="{FF2B5EF4-FFF2-40B4-BE49-F238E27FC236}">
                <a16:creationId xmlns:a16="http://schemas.microsoft.com/office/drawing/2014/main" id="{5420299E-7DE0-45B9-8227-17062126CE3C}"/>
              </a:ext>
            </a:extLst>
          </p:cNvPr>
          <p:cNvSpPr txBox="1"/>
          <p:nvPr/>
        </p:nvSpPr>
        <p:spPr>
          <a:xfrm>
            <a:off x="8488018" y="2032326"/>
            <a:ext cx="317716" cy="369332"/>
          </a:xfrm>
          <a:prstGeom prst="rect">
            <a:avLst/>
          </a:prstGeom>
          <a:noFill/>
        </p:spPr>
        <p:txBody>
          <a:bodyPr wrap="none" rtlCol="0">
            <a:spAutoFit/>
          </a:bodyPr>
          <a:lstStyle/>
          <a:p>
            <a:r>
              <a:rPr lang="en-GB" dirty="0"/>
              <a:t>A</a:t>
            </a:r>
          </a:p>
        </p:txBody>
      </p:sp>
      <p:sp>
        <p:nvSpPr>
          <p:cNvPr id="12" name="TextBox 11">
            <a:extLst>
              <a:ext uri="{FF2B5EF4-FFF2-40B4-BE49-F238E27FC236}">
                <a16:creationId xmlns:a16="http://schemas.microsoft.com/office/drawing/2014/main" id="{5EACAFBF-F728-48A0-A6A4-80DFC27EF3D8}"/>
              </a:ext>
            </a:extLst>
          </p:cNvPr>
          <p:cNvSpPr txBox="1"/>
          <p:nvPr/>
        </p:nvSpPr>
        <p:spPr>
          <a:xfrm>
            <a:off x="8908611" y="1020009"/>
            <a:ext cx="309700" cy="369332"/>
          </a:xfrm>
          <a:prstGeom prst="rect">
            <a:avLst/>
          </a:prstGeom>
          <a:noFill/>
        </p:spPr>
        <p:txBody>
          <a:bodyPr wrap="none" rtlCol="0">
            <a:spAutoFit/>
          </a:bodyPr>
          <a:lstStyle/>
          <a:p>
            <a:r>
              <a:rPr lang="en-GB" dirty="0"/>
              <a:t>B</a:t>
            </a:r>
          </a:p>
        </p:txBody>
      </p:sp>
      <p:sp>
        <p:nvSpPr>
          <p:cNvPr id="13" name="TextBox 12">
            <a:extLst>
              <a:ext uri="{FF2B5EF4-FFF2-40B4-BE49-F238E27FC236}">
                <a16:creationId xmlns:a16="http://schemas.microsoft.com/office/drawing/2014/main" id="{60032499-5750-4048-9AC4-172AFF408E40}"/>
              </a:ext>
            </a:extLst>
          </p:cNvPr>
          <p:cNvSpPr txBox="1"/>
          <p:nvPr/>
        </p:nvSpPr>
        <p:spPr>
          <a:xfrm>
            <a:off x="9362644" y="1556459"/>
            <a:ext cx="308098" cy="369332"/>
          </a:xfrm>
          <a:prstGeom prst="rect">
            <a:avLst/>
          </a:prstGeom>
          <a:noFill/>
        </p:spPr>
        <p:txBody>
          <a:bodyPr wrap="none" rtlCol="0">
            <a:spAutoFit/>
          </a:bodyPr>
          <a:lstStyle/>
          <a:p>
            <a:r>
              <a:rPr lang="en-GB" dirty="0"/>
              <a:t>C</a:t>
            </a:r>
          </a:p>
        </p:txBody>
      </p:sp>
      <p:sp>
        <p:nvSpPr>
          <p:cNvPr id="14" name="TextBox 13">
            <a:extLst>
              <a:ext uri="{FF2B5EF4-FFF2-40B4-BE49-F238E27FC236}">
                <a16:creationId xmlns:a16="http://schemas.microsoft.com/office/drawing/2014/main" id="{142F9B96-BA80-4ECF-A034-111BE1E1FE3A}"/>
              </a:ext>
            </a:extLst>
          </p:cNvPr>
          <p:cNvSpPr txBox="1"/>
          <p:nvPr/>
        </p:nvSpPr>
        <p:spPr>
          <a:xfrm>
            <a:off x="10219724" y="1825331"/>
            <a:ext cx="327334" cy="369332"/>
          </a:xfrm>
          <a:prstGeom prst="rect">
            <a:avLst/>
          </a:prstGeom>
          <a:noFill/>
        </p:spPr>
        <p:txBody>
          <a:bodyPr wrap="none" rtlCol="0">
            <a:spAutoFit/>
          </a:bodyPr>
          <a:lstStyle/>
          <a:p>
            <a:r>
              <a:rPr lang="en-GB" dirty="0"/>
              <a:t>D</a:t>
            </a:r>
          </a:p>
        </p:txBody>
      </p:sp>
      <p:sp>
        <p:nvSpPr>
          <p:cNvPr id="15" name="TextBox 14">
            <a:extLst>
              <a:ext uri="{FF2B5EF4-FFF2-40B4-BE49-F238E27FC236}">
                <a16:creationId xmlns:a16="http://schemas.microsoft.com/office/drawing/2014/main" id="{94825CA6-76AF-489C-801D-F0E15854D3B2}"/>
              </a:ext>
            </a:extLst>
          </p:cNvPr>
          <p:cNvSpPr txBox="1"/>
          <p:nvPr/>
        </p:nvSpPr>
        <p:spPr>
          <a:xfrm>
            <a:off x="11403840" y="2361025"/>
            <a:ext cx="296876" cy="369332"/>
          </a:xfrm>
          <a:prstGeom prst="rect">
            <a:avLst/>
          </a:prstGeom>
          <a:noFill/>
        </p:spPr>
        <p:txBody>
          <a:bodyPr wrap="none" rtlCol="0">
            <a:spAutoFit/>
          </a:bodyPr>
          <a:lstStyle/>
          <a:p>
            <a:r>
              <a:rPr lang="en-GB" dirty="0"/>
              <a:t>E</a:t>
            </a:r>
          </a:p>
        </p:txBody>
      </p:sp>
    </p:spTree>
    <p:extLst>
      <p:ext uri="{BB962C8B-B14F-4D97-AF65-F5344CB8AC3E}">
        <p14:creationId xmlns:p14="http://schemas.microsoft.com/office/powerpoint/2010/main" val="31751534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0" y="1161460"/>
            <a:ext cx="4250254" cy="830997"/>
          </a:xfrm>
          <a:prstGeom prst="rect">
            <a:avLst/>
          </a:prstGeom>
          <a:noFill/>
        </p:spPr>
        <p:txBody>
          <a:bodyPr wrap="square" rtlCol="0">
            <a:spAutoFit/>
          </a:bodyPr>
          <a:lstStyle/>
          <a:p>
            <a:r>
              <a:rPr lang="en-GB" sz="2400" dirty="0">
                <a:highlight>
                  <a:srgbClr val="FFFF00"/>
                </a:highlight>
                <a:latin typeface="Comic Sans MS" panose="030F0702030302020204" pitchFamily="66" charset="0"/>
              </a:rPr>
              <a:t>Green/Purple 3: ANSWERS</a:t>
            </a:r>
          </a:p>
          <a:p>
            <a:endParaRPr lang="en-GB" sz="2400" dirty="0">
              <a:latin typeface="Comic Sans MS" panose="030F0702030302020204" pitchFamily="66" charset="0"/>
            </a:endParaRPr>
          </a:p>
        </p:txBody>
      </p:sp>
      <p:pic>
        <p:nvPicPr>
          <p:cNvPr id="6" name="Picture 5">
            <a:extLst>
              <a:ext uri="{FF2B5EF4-FFF2-40B4-BE49-F238E27FC236}">
                <a16:creationId xmlns:a16="http://schemas.microsoft.com/office/drawing/2014/main" id="{6FD8B5E8-5760-44F2-8B77-A8CB353D5330}"/>
              </a:ext>
            </a:extLst>
          </p:cNvPr>
          <p:cNvPicPr/>
          <p:nvPr/>
        </p:nvPicPr>
        <p:blipFill>
          <a:blip r:embed="rId2"/>
          <a:stretch>
            <a:fillRect/>
          </a:stretch>
        </p:blipFill>
        <p:spPr>
          <a:xfrm>
            <a:off x="4411331" y="319977"/>
            <a:ext cx="7424503" cy="3620619"/>
          </a:xfrm>
          <a:prstGeom prst="rect">
            <a:avLst/>
          </a:prstGeom>
        </p:spPr>
      </p:pic>
      <p:sp>
        <p:nvSpPr>
          <p:cNvPr id="7" name="TextBox 6">
            <a:extLst>
              <a:ext uri="{FF2B5EF4-FFF2-40B4-BE49-F238E27FC236}">
                <a16:creationId xmlns:a16="http://schemas.microsoft.com/office/drawing/2014/main" id="{E894DA81-1B87-48A0-AB91-258D70051D6D}"/>
              </a:ext>
            </a:extLst>
          </p:cNvPr>
          <p:cNvSpPr txBox="1"/>
          <p:nvPr/>
        </p:nvSpPr>
        <p:spPr>
          <a:xfrm>
            <a:off x="512895" y="4563448"/>
            <a:ext cx="10791209" cy="1569660"/>
          </a:xfrm>
          <a:prstGeom prst="rect">
            <a:avLst/>
          </a:prstGeom>
          <a:noFill/>
        </p:spPr>
        <p:txBody>
          <a:bodyPr wrap="square" rtlCol="0">
            <a:spAutoFit/>
          </a:bodyPr>
          <a:lstStyle/>
          <a:p>
            <a:r>
              <a:rPr lang="en-GB" sz="2400" dirty="0">
                <a:latin typeface="Comic Sans MS" panose="030F0702030302020204" pitchFamily="66" charset="0"/>
              </a:rPr>
              <a:t>9a. FALSE. The missing sides are 15cm, 5cm, 5cm, 6cm, 5cm and 6cm so the perimeter = 15 + 5 + 6 + 5 + 6 + 5 + 15 + 5 + 6 + 5 + 6 + 5 = 84cm</a:t>
            </a:r>
          </a:p>
          <a:p>
            <a:r>
              <a:rPr lang="en-GB" sz="2400" dirty="0">
                <a:latin typeface="Comic Sans MS" panose="030F0702030302020204" pitchFamily="66" charset="0"/>
              </a:rPr>
              <a:t>9b. FALSE. The missing sides are 12cm, 8cm, 8cm so the perimeter = </a:t>
            </a:r>
          </a:p>
          <a:p>
            <a:r>
              <a:rPr lang="en-GB" sz="2400" dirty="0">
                <a:latin typeface="Comic Sans MS" panose="030F0702030302020204" pitchFamily="66" charset="0"/>
              </a:rPr>
              <a:t>12 + 14 + 12 + 3 + 8 + 3 + 8 + 2 + 8 + 3 + 8 + 3 = 84cm</a:t>
            </a:r>
          </a:p>
        </p:txBody>
      </p:sp>
    </p:spTree>
    <p:extLst>
      <p:ext uri="{BB962C8B-B14F-4D97-AF65-F5344CB8AC3E}">
        <p14:creationId xmlns:p14="http://schemas.microsoft.com/office/powerpoint/2010/main" val="19609726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287317" y="1197093"/>
            <a:ext cx="11493861" cy="1569660"/>
          </a:xfrm>
          <a:prstGeom prst="rect">
            <a:avLst/>
          </a:prstGeom>
          <a:noFill/>
        </p:spPr>
        <p:txBody>
          <a:bodyPr wrap="square" rtlCol="0">
            <a:spAutoFit/>
          </a:bodyPr>
          <a:lstStyle/>
          <a:p>
            <a:r>
              <a:rPr lang="en-GB" sz="2400" dirty="0">
                <a:latin typeface="Comic Sans MS" panose="030F0702030302020204" pitchFamily="66" charset="0"/>
              </a:rPr>
              <a:t>Yesterday, we focused on area. Today we are revisiting perimeter.</a:t>
            </a:r>
          </a:p>
          <a:p>
            <a:endParaRPr lang="en-GB" sz="2400" dirty="0">
              <a:latin typeface="Comic Sans MS" panose="030F0702030302020204" pitchFamily="66" charset="0"/>
            </a:endParaRPr>
          </a:p>
          <a:p>
            <a:r>
              <a:rPr lang="en-GB" sz="2400" dirty="0">
                <a:latin typeface="Comic Sans MS" panose="030F0702030302020204" pitchFamily="66" charset="0"/>
              </a:rPr>
              <a:t>Remember: Perimeter is the distance around the edge of a 2D shape. It is measured in our usual units of length i.e. cm, m, km etc.</a:t>
            </a:r>
          </a:p>
        </p:txBody>
      </p:sp>
      <p:sp>
        <p:nvSpPr>
          <p:cNvPr id="2" name="Rectangle 1">
            <a:extLst>
              <a:ext uri="{FF2B5EF4-FFF2-40B4-BE49-F238E27FC236}">
                <a16:creationId xmlns:a16="http://schemas.microsoft.com/office/drawing/2014/main" id="{62ABAD09-7289-4038-A32C-4A17859D2693}"/>
              </a:ext>
            </a:extLst>
          </p:cNvPr>
          <p:cNvSpPr/>
          <p:nvPr/>
        </p:nvSpPr>
        <p:spPr>
          <a:xfrm>
            <a:off x="993912" y="3750365"/>
            <a:ext cx="2994991" cy="2246235"/>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 name="Straight Arrow Connector 5">
            <a:extLst>
              <a:ext uri="{FF2B5EF4-FFF2-40B4-BE49-F238E27FC236}">
                <a16:creationId xmlns:a16="http://schemas.microsoft.com/office/drawing/2014/main" id="{EB37E75C-8EB0-4E4B-8945-E72CE583274D}"/>
              </a:ext>
            </a:extLst>
          </p:cNvPr>
          <p:cNvCxnSpPr>
            <a:cxnSpLocks/>
          </p:cNvCxnSpPr>
          <p:nvPr/>
        </p:nvCxnSpPr>
        <p:spPr>
          <a:xfrm>
            <a:off x="1152939" y="3538330"/>
            <a:ext cx="2835965"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FDAEAB64-14C8-4626-8B29-1DF6D168C20A}"/>
              </a:ext>
            </a:extLst>
          </p:cNvPr>
          <p:cNvCxnSpPr>
            <a:cxnSpLocks/>
          </p:cNvCxnSpPr>
          <p:nvPr/>
        </p:nvCxnSpPr>
        <p:spPr>
          <a:xfrm>
            <a:off x="819522" y="3750365"/>
            <a:ext cx="0" cy="2171691"/>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7518D1F-29FF-4932-9950-95E563F7F07E}"/>
              </a:ext>
            </a:extLst>
          </p:cNvPr>
          <p:cNvSpPr txBox="1"/>
          <p:nvPr/>
        </p:nvSpPr>
        <p:spPr>
          <a:xfrm>
            <a:off x="4452729" y="3429000"/>
            <a:ext cx="7633253" cy="3416320"/>
          </a:xfrm>
          <a:prstGeom prst="rect">
            <a:avLst/>
          </a:prstGeom>
          <a:noFill/>
        </p:spPr>
        <p:txBody>
          <a:bodyPr wrap="square" rtlCol="0">
            <a:spAutoFit/>
          </a:bodyPr>
          <a:lstStyle/>
          <a:p>
            <a:r>
              <a:rPr lang="en-GB" sz="2400" dirty="0">
                <a:latin typeface="Comic Sans MS" panose="030F0702030302020204" pitchFamily="66" charset="0"/>
              </a:rPr>
              <a:t>Looking at the rectangle on the left, we know the length of one short side and one long side. However, as we know that both short sides and both long sides of a rectangle are the same length, we know the length of all four sides.</a:t>
            </a:r>
          </a:p>
          <a:p>
            <a:endParaRPr lang="en-GB" sz="2400" dirty="0">
              <a:latin typeface="Comic Sans MS" panose="030F0702030302020204" pitchFamily="66" charset="0"/>
            </a:endParaRPr>
          </a:p>
          <a:p>
            <a:r>
              <a:rPr lang="en-GB" sz="2400" dirty="0">
                <a:latin typeface="Comic Sans MS" panose="030F0702030302020204" pitchFamily="66" charset="0"/>
              </a:rPr>
              <a:t>So the perimeter = 8cm + 5cm + 8cm + 5cm = 26cm</a:t>
            </a:r>
          </a:p>
          <a:p>
            <a:endParaRPr lang="en-GB" sz="2400" dirty="0">
              <a:latin typeface="Comic Sans MS" panose="030F0702030302020204" pitchFamily="66" charset="0"/>
            </a:endParaRPr>
          </a:p>
          <a:p>
            <a:r>
              <a:rPr lang="en-GB" sz="2400" dirty="0">
                <a:latin typeface="Comic Sans MS" panose="030F0702030302020204" pitchFamily="66" charset="0"/>
              </a:rPr>
              <a:t>We can also write this as (8cm + 5cm) x 2 = 26cm</a:t>
            </a:r>
          </a:p>
        </p:txBody>
      </p:sp>
      <p:sp>
        <p:nvSpPr>
          <p:cNvPr id="10" name="TextBox 9">
            <a:extLst>
              <a:ext uri="{FF2B5EF4-FFF2-40B4-BE49-F238E27FC236}">
                <a16:creationId xmlns:a16="http://schemas.microsoft.com/office/drawing/2014/main" id="{141006F4-30A7-4DFC-AEF8-E7BC57876283}"/>
              </a:ext>
            </a:extLst>
          </p:cNvPr>
          <p:cNvSpPr txBox="1"/>
          <p:nvPr/>
        </p:nvSpPr>
        <p:spPr>
          <a:xfrm>
            <a:off x="1993933" y="3113650"/>
            <a:ext cx="769763" cy="461665"/>
          </a:xfrm>
          <a:prstGeom prst="rect">
            <a:avLst/>
          </a:prstGeom>
          <a:noFill/>
        </p:spPr>
        <p:txBody>
          <a:bodyPr wrap="none" rtlCol="0">
            <a:spAutoFit/>
          </a:bodyPr>
          <a:lstStyle/>
          <a:p>
            <a:r>
              <a:rPr lang="en-GB" sz="2400" dirty="0">
                <a:latin typeface="Comic Sans MS" panose="030F0702030302020204" pitchFamily="66" charset="0"/>
              </a:rPr>
              <a:t>8cm</a:t>
            </a:r>
          </a:p>
        </p:txBody>
      </p:sp>
      <p:sp>
        <p:nvSpPr>
          <p:cNvPr id="11" name="TextBox 10">
            <a:extLst>
              <a:ext uri="{FF2B5EF4-FFF2-40B4-BE49-F238E27FC236}">
                <a16:creationId xmlns:a16="http://schemas.microsoft.com/office/drawing/2014/main" id="{AE674907-2074-450F-94EF-D79B6C40BAF7}"/>
              </a:ext>
            </a:extLst>
          </p:cNvPr>
          <p:cNvSpPr txBox="1"/>
          <p:nvPr/>
        </p:nvSpPr>
        <p:spPr>
          <a:xfrm>
            <a:off x="-57808" y="4560908"/>
            <a:ext cx="769763" cy="461665"/>
          </a:xfrm>
          <a:prstGeom prst="rect">
            <a:avLst/>
          </a:prstGeom>
          <a:noFill/>
        </p:spPr>
        <p:txBody>
          <a:bodyPr wrap="none" rtlCol="0">
            <a:spAutoFit/>
          </a:bodyPr>
          <a:lstStyle/>
          <a:p>
            <a:r>
              <a:rPr lang="en-GB" sz="2400" dirty="0">
                <a:latin typeface="Comic Sans MS" panose="030F0702030302020204" pitchFamily="66" charset="0"/>
              </a:rPr>
              <a:t>5cm</a:t>
            </a:r>
          </a:p>
        </p:txBody>
      </p:sp>
    </p:spTree>
    <p:extLst>
      <p:ext uri="{BB962C8B-B14F-4D97-AF65-F5344CB8AC3E}">
        <p14:creationId xmlns:p14="http://schemas.microsoft.com/office/powerpoint/2010/main" val="32223194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335817" y="1668767"/>
            <a:ext cx="11723661" cy="830997"/>
          </a:xfrm>
          <a:prstGeom prst="rect">
            <a:avLst/>
          </a:prstGeom>
          <a:noFill/>
        </p:spPr>
        <p:txBody>
          <a:bodyPr wrap="square" rtlCol="0">
            <a:spAutoFit/>
          </a:bodyPr>
          <a:lstStyle/>
          <a:p>
            <a:r>
              <a:rPr lang="en-GB" sz="2400" dirty="0">
                <a:latin typeface="Comic Sans MS" panose="030F0702030302020204" pitchFamily="66" charset="0"/>
              </a:rPr>
              <a:t>When looking at regular shapes, we know that all sides are the same length so </a:t>
            </a:r>
          </a:p>
          <a:p>
            <a:r>
              <a:rPr lang="en-GB" sz="2400" dirty="0">
                <a:latin typeface="Comic Sans MS" panose="030F0702030302020204" pitchFamily="66" charset="0"/>
              </a:rPr>
              <a:t>if you know the length of one side, you can work out the perimeter of the shape.</a:t>
            </a:r>
          </a:p>
        </p:txBody>
      </p:sp>
      <p:cxnSp>
        <p:nvCxnSpPr>
          <p:cNvPr id="6" name="Straight Arrow Connector 5">
            <a:extLst>
              <a:ext uri="{FF2B5EF4-FFF2-40B4-BE49-F238E27FC236}">
                <a16:creationId xmlns:a16="http://schemas.microsoft.com/office/drawing/2014/main" id="{EB37E75C-8EB0-4E4B-8945-E72CE583274D}"/>
              </a:ext>
            </a:extLst>
          </p:cNvPr>
          <p:cNvCxnSpPr>
            <a:cxnSpLocks/>
          </p:cNvCxnSpPr>
          <p:nvPr/>
        </p:nvCxnSpPr>
        <p:spPr>
          <a:xfrm>
            <a:off x="1881809" y="3988904"/>
            <a:ext cx="1232452"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7518D1F-29FF-4932-9950-95E563F7F07E}"/>
              </a:ext>
            </a:extLst>
          </p:cNvPr>
          <p:cNvSpPr txBox="1"/>
          <p:nvPr/>
        </p:nvSpPr>
        <p:spPr>
          <a:xfrm>
            <a:off x="4209677" y="4173238"/>
            <a:ext cx="7633253" cy="1200329"/>
          </a:xfrm>
          <a:prstGeom prst="rect">
            <a:avLst/>
          </a:prstGeom>
          <a:noFill/>
        </p:spPr>
        <p:txBody>
          <a:bodyPr wrap="square" rtlCol="0">
            <a:spAutoFit/>
          </a:bodyPr>
          <a:lstStyle/>
          <a:p>
            <a:r>
              <a:rPr lang="en-GB" sz="2400" dirty="0">
                <a:latin typeface="Comic Sans MS" panose="030F0702030302020204" pitchFamily="66" charset="0"/>
              </a:rPr>
              <a:t>We know one side of our regular hexagon is 3cm.</a:t>
            </a:r>
          </a:p>
          <a:p>
            <a:endParaRPr lang="en-GB" sz="2400" dirty="0">
              <a:latin typeface="Comic Sans MS" panose="030F0702030302020204" pitchFamily="66" charset="0"/>
            </a:endParaRPr>
          </a:p>
          <a:p>
            <a:r>
              <a:rPr lang="en-GB" sz="2400" dirty="0">
                <a:latin typeface="Comic Sans MS" panose="030F0702030302020204" pitchFamily="66" charset="0"/>
              </a:rPr>
              <a:t>So the perimeter is 6 x 3cm = 18cm</a:t>
            </a:r>
          </a:p>
        </p:txBody>
      </p:sp>
      <p:sp>
        <p:nvSpPr>
          <p:cNvPr id="10" name="TextBox 9">
            <a:extLst>
              <a:ext uri="{FF2B5EF4-FFF2-40B4-BE49-F238E27FC236}">
                <a16:creationId xmlns:a16="http://schemas.microsoft.com/office/drawing/2014/main" id="{141006F4-30A7-4DFC-AEF8-E7BC57876283}"/>
              </a:ext>
            </a:extLst>
          </p:cNvPr>
          <p:cNvSpPr txBox="1"/>
          <p:nvPr/>
        </p:nvSpPr>
        <p:spPr>
          <a:xfrm>
            <a:off x="2113153" y="3389173"/>
            <a:ext cx="769763" cy="461665"/>
          </a:xfrm>
          <a:prstGeom prst="rect">
            <a:avLst/>
          </a:prstGeom>
          <a:noFill/>
        </p:spPr>
        <p:txBody>
          <a:bodyPr wrap="none" rtlCol="0">
            <a:spAutoFit/>
          </a:bodyPr>
          <a:lstStyle/>
          <a:p>
            <a:r>
              <a:rPr lang="en-GB" sz="2400" dirty="0">
                <a:latin typeface="Comic Sans MS" panose="030F0702030302020204" pitchFamily="66" charset="0"/>
              </a:rPr>
              <a:t>3cm</a:t>
            </a:r>
          </a:p>
        </p:txBody>
      </p:sp>
      <p:sp>
        <p:nvSpPr>
          <p:cNvPr id="8" name="Hexagon 7">
            <a:extLst>
              <a:ext uri="{FF2B5EF4-FFF2-40B4-BE49-F238E27FC236}">
                <a16:creationId xmlns:a16="http://schemas.microsoft.com/office/drawing/2014/main" id="{F8127B1B-6614-4030-AC70-C3B376316D56}"/>
              </a:ext>
            </a:extLst>
          </p:cNvPr>
          <p:cNvSpPr/>
          <p:nvPr/>
        </p:nvSpPr>
        <p:spPr>
          <a:xfrm>
            <a:off x="1404730" y="4174435"/>
            <a:ext cx="2228700" cy="1842046"/>
          </a:xfrm>
          <a:prstGeom prst="hexagon">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911736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468339" y="1640508"/>
            <a:ext cx="11723661" cy="830997"/>
          </a:xfrm>
          <a:prstGeom prst="rect">
            <a:avLst/>
          </a:prstGeom>
          <a:noFill/>
        </p:spPr>
        <p:txBody>
          <a:bodyPr wrap="square" rtlCol="0">
            <a:spAutoFit/>
          </a:bodyPr>
          <a:lstStyle/>
          <a:p>
            <a:r>
              <a:rPr lang="en-GB" sz="2400" dirty="0">
                <a:latin typeface="Comic Sans MS" panose="030F0702030302020204" pitchFamily="66" charset="0"/>
              </a:rPr>
              <a:t>When looking at rectilinear shapes, sometimes, like below, we are given the </a:t>
            </a:r>
          </a:p>
          <a:p>
            <a:r>
              <a:rPr lang="en-GB" sz="2400" dirty="0">
                <a:latin typeface="Comic Sans MS" panose="030F0702030302020204" pitchFamily="66" charset="0"/>
              </a:rPr>
              <a:t>length of every side and this makes it easy to find the perimeter.</a:t>
            </a:r>
          </a:p>
        </p:txBody>
      </p:sp>
      <p:sp>
        <p:nvSpPr>
          <p:cNvPr id="2" name="L-Shape 1">
            <a:extLst>
              <a:ext uri="{FF2B5EF4-FFF2-40B4-BE49-F238E27FC236}">
                <a16:creationId xmlns:a16="http://schemas.microsoft.com/office/drawing/2014/main" id="{E35452D8-7771-49B3-A7DC-B4D311391322}"/>
              </a:ext>
            </a:extLst>
          </p:cNvPr>
          <p:cNvSpPr/>
          <p:nvPr/>
        </p:nvSpPr>
        <p:spPr>
          <a:xfrm>
            <a:off x="1130946" y="3429000"/>
            <a:ext cx="2822713" cy="1842033"/>
          </a:xfrm>
          <a:prstGeom prst="corner">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11" name="Straight Arrow Connector 10">
            <a:extLst>
              <a:ext uri="{FF2B5EF4-FFF2-40B4-BE49-F238E27FC236}">
                <a16:creationId xmlns:a16="http://schemas.microsoft.com/office/drawing/2014/main" id="{90D25E92-D553-48B3-8DB4-6D28E7C33B67}"/>
              </a:ext>
            </a:extLst>
          </p:cNvPr>
          <p:cNvCxnSpPr>
            <a:cxnSpLocks/>
          </p:cNvCxnSpPr>
          <p:nvPr/>
        </p:nvCxnSpPr>
        <p:spPr>
          <a:xfrm>
            <a:off x="1130946" y="3319093"/>
            <a:ext cx="901148"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68F271F4-4955-423C-849B-02CE052C33D0}"/>
              </a:ext>
            </a:extLst>
          </p:cNvPr>
          <p:cNvCxnSpPr>
            <a:cxnSpLocks/>
          </p:cNvCxnSpPr>
          <p:nvPr/>
        </p:nvCxnSpPr>
        <p:spPr>
          <a:xfrm>
            <a:off x="2184494" y="3475382"/>
            <a:ext cx="0" cy="771364"/>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A0F26B0-09DD-4BA8-AE3E-106C55E0CBF6}"/>
              </a:ext>
            </a:extLst>
          </p:cNvPr>
          <p:cNvCxnSpPr>
            <a:cxnSpLocks/>
          </p:cNvCxnSpPr>
          <p:nvPr/>
        </p:nvCxnSpPr>
        <p:spPr>
          <a:xfrm>
            <a:off x="2184494" y="4246746"/>
            <a:ext cx="1769165"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835CCCA5-B262-4B90-A072-34552021B4E6}"/>
              </a:ext>
            </a:extLst>
          </p:cNvPr>
          <p:cNvCxnSpPr>
            <a:cxnSpLocks/>
          </p:cNvCxnSpPr>
          <p:nvPr/>
        </p:nvCxnSpPr>
        <p:spPr>
          <a:xfrm>
            <a:off x="1130946" y="5446068"/>
            <a:ext cx="2822713"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8A838319-AEEE-49B4-A2FE-5FA0A60A8151}"/>
              </a:ext>
            </a:extLst>
          </p:cNvPr>
          <p:cNvCxnSpPr>
            <a:cxnSpLocks/>
          </p:cNvCxnSpPr>
          <p:nvPr/>
        </p:nvCxnSpPr>
        <p:spPr>
          <a:xfrm>
            <a:off x="963181" y="3429000"/>
            <a:ext cx="0" cy="1842033"/>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C5D0FCC2-9EBC-4FFC-8E1F-465B0F9D3C9B}"/>
              </a:ext>
            </a:extLst>
          </p:cNvPr>
          <p:cNvCxnSpPr>
            <a:cxnSpLocks/>
          </p:cNvCxnSpPr>
          <p:nvPr/>
        </p:nvCxnSpPr>
        <p:spPr>
          <a:xfrm>
            <a:off x="4152442" y="4356651"/>
            <a:ext cx="0" cy="771364"/>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1BC5C162-82E3-4DBA-BF39-99624857E54A}"/>
              </a:ext>
            </a:extLst>
          </p:cNvPr>
          <p:cNvSpPr txBox="1"/>
          <p:nvPr/>
        </p:nvSpPr>
        <p:spPr>
          <a:xfrm>
            <a:off x="261791" y="4059994"/>
            <a:ext cx="769763" cy="461665"/>
          </a:xfrm>
          <a:prstGeom prst="rect">
            <a:avLst/>
          </a:prstGeom>
          <a:noFill/>
        </p:spPr>
        <p:txBody>
          <a:bodyPr wrap="none" rtlCol="0">
            <a:spAutoFit/>
          </a:bodyPr>
          <a:lstStyle/>
          <a:p>
            <a:r>
              <a:rPr lang="en-GB" sz="2400" dirty="0">
                <a:latin typeface="Comic Sans MS" panose="030F0702030302020204" pitchFamily="66" charset="0"/>
              </a:rPr>
              <a:t>6cm</a:t>
            </a:r>
          </a:p>
        </p:txBody>
      </p:sp>
      <p:sp>
        <p:nvSpPr>
          <p:cNvPr id="21" name="TextBox 20">
            <a:extLst>
              <a:ext uri="{FF2B5EF4-FFF2-40B4-BE49-F238E27FC236}">
                <a16:creationId xmlns:a16="http://schemas.microsoft.com/office/drawing/2014/main" id="{1ECC0042-94C1-426B-BC14-784FFE20CF6E}"/>
              </a:ext>
            </a:extLst>
          </p:cNvPr>
          <p:cNvSpPr txBox="1"/>
          <p:nvPr/>
        </p:nvSpPr>
        <p:spPr>
          <a:xfrm>
            <a:off x="2138110" y="3519908"/>
            <a:ext cx="769763" cy="461665"/>
          </a:xfrm>
          <a:prstGeom prst="rect">
            <a:avLst/>
          </a:prstGeom>
          <a:noFill/>
        </p:spPr>
        <p:txBody>
          <a:bodyPr wrap="none" rtlCol="0">
            <a:spAutoFit/>
          </a:bodyPr>
          <a:lstStyle/>
          <a:p>
            <a:r>
              <a:rPr lang="en-GB" sz="2400" dirty="0">
                <a:latin typeface="Comic Sans MS" panose="030F0702030302020204" pitchFamily="66" charset="0"/>
              </a:rPr>
              <a:t>3cm</a:t>
            </a:r>
          </a:p>
        </p:txBody>
      </p:sp>
      <p:sp>
        <p:nvSpPr>
          <p:cNvPr id="22" name="TextBox 21">
            <a:extLst>
              <a:ext uri="{FF2B5EF4-FFF2-40B4-BE49-F238E27FC236}">
                <a16:creationId xmlns:a16="http://schemas.microsoft.com/office/drawing/2014/main" id="{7C59AA3E-C8D0-4A88-81F4-05F19AC10BDB}"/>
              </a:ext>
            </a:extLst>
          </p:cNvPr>
          <p:cNvSpPr txBox="1"/>
          <p:nvPr/>
        </p:nvSpPr>
        <p:spPr>
          <a:xfrm>
            <a:off x="2737139" y="3804880"/>
            <a:ext cx="769763" cy="461665"/>
          </a:xfrm>
          <a:prstGeom prst="rect">
            <a:avLst/>
          </a:prstGeom>
          <a:noFill/>
        </p:spPr>
        <p:txBody>
          <a:bodyPr wrap="none" rtlCol="0">
            <a:spAutoFit/>
          </a:bodyPr>
          <a:lstStyle/>
          <a:p>
            <a:r>
              <a:rPr lang="en-GB" sz="2400" dirty="0">
                <a:latin typeface="Comic Sans MS" panose="030F0702030302020204" pitchFamily="66" charset="0"/>
              </a:rPr>
              <a:t>5cm</a:t>
            </a:r>
          </a:p>
        </p:txBody>
      </p:sp>
      <p:sp>
        <p:nvSpPr>
          <p:cNvPr id="23" name="TextBox 22">
            <a:extLst>
              <a:ext uri="{FF2B5EF4-FFF2-40B4-BE49-F238E27FC236}">
                <a16:creationId xmlns:a16="http://schemas.microsoft.com/office/drawing/2014/main" id="{3CEF2A48-4692-4496-BF6E-F797C651C83C}"/>
              </a:ext>
            </a:extLst>
          </p:cNvPr>
          <p:cNvSpPr txBox="1"/>
          <p:nvPr/>
        </p:nvSpPr>
        <p:spPr>
          <a:xfrm>
            <a:off x="1196638" y="2857428"/>
            <a:ext cx="769763" cy="461665"/>
          </a:xfrm>
          <a:prstGeom prst="rect">
            <a:avLst/>
          </a:prstGeom>
          <a:noFill/>
        </p:spPr>
        <p:txBody>
          <a:bodyPr wrap="none" rtlCol="0">
            <a:spAutoFit/>
          </a:bodyPr>
          <a:lstStyle/>
          <a:p>
            <a:r>
              <a:rPr lang="en-GB" sz="2400" dirty="0">
                <a:latin typeface="Comic Sans MS" panose="030F0702030302020204" pitchFamily="66" charset="0"/>
              </a:rPr>
              <a:t>3cm</a:t>
            </a:r>
          </a:p>
        </p:txBody>
      </p:sp>
      <p:sp>
        <p:nvSpPr>
          <p:cNvPr id="24" name="TextBox 23">
            <a:extLst>
              <a:ext uri="{FF2B5EF4-FFF2-40B4-BE49-F238E27FC236}">
                <a16:creationId xmlns:a16="http://schemas.microsoft.com/office/drawing/2014/main" id="{EA3108CA-4CC2-4047-A0A8-9B436CDB2224}"/>
              </a:ext>
            </a:extLst>
          </p:cNvPr>
          <p:cNvSpPr txBox="1"/>
          <p:nvPr/>
        </p:nvSpPr>
        <p:spPr>
          <a:xfrm>
            <a:off x="2223113" y="5500208"/>
            <a:ext cx="769763" cy="461665"/>
          </a:xfrm>
          <a:prstGeom prst="rect">
            <a:avLst/>
          </a:prstGeom>
          <a:noFill/>
        </p:spPr>
        <p:txBody>
          <a:bodyPr wrap="none" rtlCol="0">
            <a:spAutoFit/>
          </a:bodyPr>
          <a:lstStyle/>
          <a:p>
            <a:r>
              <a:rPr lang="en-GB" sz="2400" dirty="0">
                <a:latin typeface="Comic Sans MS" panose="030F0702030302020204" pitchFamily="66" charset="0"/>
              </a:rPr>
              <a:t>8cm</a:t>
            </a:r>
          </a:p>
        </p:txBody>
      </p:sp>
      <p:sp>
        <p:nvSpPr>
          <p:cNvPr id="25" name="TextBox 24">
            <a:extLst>
              <a:ext uri="{FF2B5EF4-FFF2-40B4-BE49-F238E27FC236}">
                <a16:creationId xmlns:a16="http://schemas.microsoft.com/office/drawing/2014/main" id="{5768797B-8E45-405E-A7AC-CA00FB25E355}"/>
              </a:ext>
            </a:extLst>
          </p:cNvPr>
          <p:cNvSpPr txBox="1"/>
          <p:nvPr/>
        </p:nvSpPr>
        <p:spPr>
          <a:xfrm>
            <a:off x="4171751" y="4521659"/>
            <a:ext cx="769763" cy="461665"/>
          </a:xfrm>
          <a:prstGeom prst="rect">
            <a:avLst/>
          </a:prstGeom>
          <a:noFill/>
        </p:spPr>
        <p:txBody>
          <a:bodyPr wrap="none" rtlCol="0">
            <a:spAutoFit/>
          </a:bodyPr>
          <a:lstStyle/>
          <a:p>
            <a:r>
              <a:rPr lang="en-GB" sz="2400" dirty="0">
                <a:latin typeface="Comic Sans MS" panose="030F0702030302020204" pitchFamily="66" charset="0"/>
              </a:rPr>
              <a:t>3cm</a:t>
            </a:r>
          </a:p>
        </p:txBody>
      </p:sp>
      <p:sp>
        <p:nvSpPr>
          <p:cNvPr id="26" name="TextBox 25">
            <a:extLst>
              <a:ext uri="{FF2B5EF4-FFF2-40B4-BE49-F238E27FC236}">
                <a16:creationId xmlns:a16="http://schemas.microsoft.com/office/drawing/2014/main" id="{40180A88-043C-4ECE-A749-172F36ED8ACA}"/>
              </a:ext>
            </a:extLst>
          </p:cNvPr>
          <p:cNvSpPr txBox="1"/>
          <p:nvPr/>
        </p:nvSpPr>
        <p:spPr>
          <a:xfrm>
            <a:off x="3506902" y="3154291"/>
            <a:ext cx="8276960" cy="461665"/>
          </a:xfrm>
          <a:prstGeom prst="rect">
            <a:avLst/>
          </a:prstGeom>
          <a:noFill/>
        </p:spPr>
        <p:txBody>
          <a:bodyPr wrap="square" rtlCol="0">
            <a:spAutoFit/>
          </a:bodyPr>
          <a:lstStyle/>
          <a:p>
            <a:r>
              <a:rPr lang="en-GB" sz="2400" dirty="0">
                <a:latin typeface="Comic Sans MS" panose="030F0702030302020204" pitchFamily="66" charset="0"/>
              </a:rPr>
              <a:t>Perimeter is 6cm + 3cm + 3cm + 5cm + 3cm + 8cm = 28cm</a:t>
            </a:r>
          </a:p>
        </p:txBody>
      </p:sp>
      <p:sp>
        <p:nvSpPr>
          <p:cNvPr id="27" name="TextBox 26">
            <a:extLst>
              <a:ext uri="{FF2B5EF4-FFF2-40B4-BE49-F238E27FC236}">
                <a16:creationId xmlns:a16="http://schemas.microsoft.com/office/drawing/2014/main" id="{E462F14C-9831-4AA6-A02A-86E69FB7B961}"/>
              </a:ext>
            </a:extLst>
          </p:cNvPr>
          <p:cNvSpPr txBox="1"/>
          <p:nvPr/>
        </p:nvSpPr>
        <p:spPr>
          <a:xfrm>
            <a:off x="209609" y="6424980"/>
            <a:ext cx="1507144" cy="369332"/>
          </a:xfrm>
          <a:prstGeom prst="rect">
            <a:avLst/>
          </a:prstGeom>
          <a:noFill/>
        </p:spPr>
        <p:txBody>
          <a:bodyPr wrap="none" rtlCol="0">
            <a:spAutoFit/>
          </a:bodyPr>
          <a:lstStyle/>
          <a:p>
            <a:r>
              <a:rPr lang="en-GB" dirty="0">
                <a:latin typeface="Comic Sans MS" panose="030F0702030302020204" pitchFamily="66" charset="0"/>
              </a:rPr>
              <a:t>Not to scale</a:t>
            </a:r>
          </a:p>
        </p:txBody>
      </p:sp>
    </p:spTree>
    <p:extLst>
      <p:ext uri="{BB962C8B-B14F-4D97-AF65-F5344CB8AC3E}">
        <p14:creationId xmlns:p14="http://schemas.microsoft.com/office/powerpoint/2010/main" val="28194257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375574" y="1308699"/>
            <a:ext cx="11723661" cy="830997"/>
          </a:xfrm>
          <a:prstGeom prst="rect">
            <a:avLst/>
          </a:prstGeom>
          <a:noFill/>
        </p:spPr>
        <p:txBody>
          <a:bodyPr wrap="square" rtlCol="0">
            <a:spAutoFit/>
          </a:bodyPr>
          <a:lstStyle/>
          <a:p>
            <a:r>
              <a:rPr lang="en-GB" sz="2400" dirty="0">
                <a:latin typeface="Comic Sans MS" panose="030F0702030302020204" pitchFamily="66" charset="0"/>
              </a:rPr>
              <a:t>Sometimes, one or two side lengths are missing and you need to find these in order to calculate the perimeter. We need to use the known sides to help.</a:t>
            </a:r>
          </a:p>
        </p:txBody>
      </p:sp>
      <p:sp>
        <p:nvSpPr>
          <p:cNvPr id="2" name="L-Shape 1">
            <a:extLst>
              <a:ext uri="{FF2B5EF4-FFF2-40B4-BE49-F238E27FC236}">
                <a16:creationId xmlns:a16="http://schemas.microsoft.com/office/drawing/2014/main" id="{E35452D8-7771-49B3-A7DC-B4D311391322}"/>
              </a:ext>
            </a:extLst>
          </p:cNvPr>
          <p:cNvSpPr/>
          <p:nvPr/>
        </p:nvSpPr>
        <p:spPr>
          <a:xfrm>
            <a:off x="1484094" y="3052944"/>
            <a:ext cx="1113182" cy="2963542"/>
          </a:xfrm>
          <a:prstGeom prst="corner">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7" name="Straight Arrow Connector 6">
            <a:extLst>
              <a:ext uri="{FF2B5EF4-FFF2-40B4-BE49-F238E27FC236}">
                <a16:creationId xmlns:a16="http://schemas.microsoft.com/office/drawing/2014/main" id="{010AC9A2-0D14-4865-ADAA-2AF7CC57D6FE}"/>
              </a:ext>
            </a:extLst>
          </p:cNvPr>
          <p:cNvCxnSpPr>
            <a:cxnSpLocks/>
          </p:cNvCxnSpPr>
          <p:nvPr/>
        </p:nvCxnSpPr>
        <p:spPr>
          <a:xfrm>
            <a:off x="1509047" y="2727185"/>
            <a:ext cx="531637" cy="0"/>
          </a:xfrm>
          <a:prstGeom prst="straightConnector1">
            <a:avLst/>
          </a:prstGeom>
          <a:ln w="2857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D8F346A5-07C0-471B-A1B0-4A616D84A390}"/>
              </a:ext>
            </a:extLst>
          </p:cNvPr>
          <p:cNvCxnSpPr>
            <a:cxnSpLocks/>
          </p:cNvCxnSpPr>
          <p:nvPr/>
        </p:nvCxnSpPr>
        <p:spPr>
          <a:xfrm>
            <a:off x="1283195" y="3052887"/>
            <a:ext cx="0" cy="3122051"/>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D498A0B3-954C-4078-BD06-3E0F7CAC8A18}"/>
              </a:ext>
            </a:extLst>
          </p:cNvPr>
          <p:cNvCxnSpPr>
            <a:cxnSpLocks/>
          </p:cNvCxnSpPr>
          <p:nvPr/>
        </p:nvCxnSpPr>
        <p:spPr>
          <a:xfrm>
            <a:off x="2135845" y="5403574"/>
            <a:ext cx="461431" cy="0"/>
          </a:xfrm>
          <a:prstGeom prst="straightConnector1">
            <a:avLst/>
          </a:prstGeom>
          <a:ln w="2857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5BEBA0E1-646F-40D1-A3FA-74CF555C09C4}"/>
              </a:ext>
            </a:extLst>
          </p:cNvPr>
          <p:cNvCxnSpPr>
            <a:cxnSpLocks/>
          </p:cNvCxnSpPr>
          <p:nvPr/>
        </p:nvCxnSpPr>
        <p:spPr>
          <a:xfrm>
            <a:off x="1484093" y="6174938"/>
            <a:ext cx="1101190" cy="0"/>
          </a:xfrm>
          <a:prstGeom prst="straightConnector1">
            <a:avLst/>
          </a:prstGeom>
          <a:ln w="2857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0C78563D-B637-4CC2-8A37-5A095C53E027}"/>
              </a:ext>
            </a:extLst>
          </p:cNvPr>
          <p:cNvCxnSpPr>
            <a:cxnSpLocks/>
          </p:cNvCxnSpPr>
          <p:nvPr/>
        </p:nvCxnSpPr>
        <p:spPr>
          <a:xfrm>
            <a:off x="2827074" y="5403574"/>
            <a:ext cx="0" cy="612912"/>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8875B34C-DB32-412A-A085-506537CF6C66}"/>
              </a:ext>
            </a:extLst>
          </p:cNvPr>
          <p:cNvSpPr txBox="1"/>
          <p:nvPr/>
        </p:nvSpPr>
        <p:spPr>
          <a:xfrm>
            <a:off x="1649806" y="6174938"/>
            <a:ext cx="769763" cy="461665"/>
          </a:xfrm>
          <a:prstGeom prst="rect">
            <a:avLst/>
          </a:prstGeom>
          <a:noFill/>
        </p:spPr>
        <p:txBody>
          <a:bodyPr wrap="none" rtlCol="0">
            <a:spAutoFit/>
          </a:bodyPr>
          <a:lstStyle/>
          <a:p>
            <a:r>
              <a:rPr lang="en-GB" sz="2400" dirty="0">
                <a:latin typeface="Comic Sans MS" panose="030F0702030302020204" pitchFamily="66" charset="0"/>
              </a:rPr>
              <a:t>4cm</a:t>
            </a:r>
          </a:p>
        </p:txBody>
      </p:sp>
      <p:sp>
        <p:nvSpPr>
          <p:cNvPr id="14" name="TextBox 13">
            <a:extLst>
              <a:ext uri="{FF2B5EF4-FFF2-40B4-BE49-F238E27FC236}">
                <a16:creationId xmlns:a16="http://schemas.microsoft.com/office/drawing/2014/main" id="{1E0C6F51-AF5B-458E-850A-944063774B4C}"/>
              </a:ext>
            </a:extLst>
          </p:cNvPr>
          <p:cNvSpPr txBox="1"/>
          <p:nvPr/>
        </p:nvSpPr>
        <p:spPr>
          <a:xfrm>
            <a:off x="2188852" y="3962637"/>
            <a:ext cx="898003" cy="461665"/>
          </a:xfrm>
          <a:prstGeom prst="rect">
            <a:avLst/>
          </a:prstGeom>
          <a:noFill/>
        </p:spPr>
        <p:txBody>
          <a:bodyPr wrap="none" rtlCol="0">
            <a:spAutoFit/>
          </a:bodyPr>
          <a:lstStyle/>
          <a:p>
            <a:r>
              <a:rPr lang="en-GB" sz="2400" dirty="0">
                <a:latin typeface="Comic Sans MS" panose="030F0702030302020204" pitchFamily="66" charset="0"/>
              </a:rPr>
              <a:t>A cm</a:t>
            </a:r>
          </a:p>
        </p:txBody>
      </p:sp>
      <p:sp>
        <p:nvSpPr>
          <p:cNvPr id="15" name="TextBox 14">
            <a:extLst>
              <a:ext uri="{FF2B5EF4-FFF2-40B4-BE49-F238E27FC236}">
                <a16:creationId xmlns:a16="http://schemas.microsoft.com/office/drawing/2014/main" id="{D9431540-10DE-44DB-A340-4A481C2389A7}"/>
              </a:ext>
            </a:extLst>
          </p:cNvPr>
          <p:cNvSpPr txBox="1"/>
          <p:nvPr/>
        </p:nvSpPr>
        <p:spPr>
          <a:xfrm>
            <a:off x="2091776" y="4977758"/>
            <a:ext cx="958917" cy="461665"/>
          </a:xfrm>
          <a:prstGeom prst="rect">
            <a:avLst/>
          </a:prstGeom>
          <a:noFill/>
        </p:spPr>
        <p:txBody>
          <a:bodyPr wrap="none" rtlCol="0">
            <a:spAutoFit/>
          </a:bodyPr>
          <a:lstStyle/>
          <a:p>
            <a:r>
              <a:rPr lang="en-GB" sz="2400" dirty="0">
                <a:latin typeface="Comic Sans MS" panose="030F0702030302020204" pitchFamily="66" charset="0"/>
              </a:rPr>
              <a:t> B cm</a:t>
            </a:r>
          </a:p>
        </p:txBody>
      </p:sp>
      <p:sp>
        <p:nvSpPr>
          <p:cNvPr id="16" name="TextBox 15">
            <a:extLst>
              <a:ext uri="{FF2B5EF4-FFF2-40B4-BE49-F238E27FC236}">
                <a16:creationId xmlns:a16="http://schemas.microsoft.com/office/drawing/2014/main" id="{76D0789E-826C-4858-8B6E-3EF5D7845805}"/>
              </a:ext>
            </a:extLst>
          </p:cNvPr>
          <p:cNvSpPr txBox="1"/>
          <p:nvPr/>
        </p:nvSpPr>
        <p:spPr>
          <a:xfrm>
            <a:off x="1441083" y="2259470"/>
            <a:ext cx="769763" cy="461665"/>
          </a:xfrm>
          <a:prstGeom prst="rect">
            <a:avLst/>
          </a:prstGeom>
          <a:noFill/>
        </p:spPr>
        <p:txBody>
          <a:bodyPr wrap="none" rtlCol="0">
            <a:spAutoFit/>
          </a:bodyPr>
          <a:lstStyle/>
          <a:p>
            <a:r>
              <a:rPr lang="en-GB" sz="2400" dirty="0">
                <a:latin typeface="Comic Sans MS" panose="030F0702030302020204" pitchFamily="66" charset="0"/>
              </a:rPr>
              <a:t>2cm</a:t>
            </a:r>
          </a:p>
        </p:txBody>
      </p:sp>
      <p:sp>
        <p:nvSpPr>
          <p:cNvPr id="17" name="TextBox 16">
            <a:extLst>
              <a:ext uri="{FF2B5EF4-FFF2-40B4-BE49-F238E27FC236}">
                <a16:creationId xmlns:a16="http://schemas.microsoft.com/office/drawing/2014/main" id="{1CA02E58-1778-451A-A538-3B0A3F4DB7B4}"/>
              </a:ext>
            </a:extLst>
          </p:cNvPr>
          <p:cNvSpPr txBox="1"/>
          <p:nvPr/>
        </p:nvSpPr>
        <p:spPr>
          <a:xfrm>
            <a:off x="375574" y="4044605"/>
            <a:ext cx="907621" cy="461665"/>
          </a:xfrm>
          <a:prstGeom prst="rect">
            <a:avLst/>
          </a:prstGeom>
          <a:noFill/>
        </p:spPr>
        <p:txBody>
          <a:bodyPr wrap="none" rtlCol="0">
            <a:spAutoFit/>
          </a:bodyPr>
          <a:lstStyle/>
          <a:p>
            <a:r>
              <a:rPr lang="en-GB" sz="2400" dirty="0">
                <a:latin typeface="Comic Sans MS" panose="030F0702030302020204" pitchFamily="66" charset="0"/>
              </a:rPr>
              <a:t>10cm</a:t>
            </a:r>
          </a:p>
        </p:txBody>
      </p:sp>
      <p:sp>
        <p:nvSpPr>
          <p:cNvPr id="18" name="TextBox 17">
            <a:extLst>
              <a:ext uri="{FF2B5EF4-FFF2-40B4-BE49-F238E27FC236}">
                <a16:creationId xmlns:a16="http://schemas.microsoft.com/office/drawing/2014/main" id="{9F6B7940-B58E-415A-B473-78216AB61174}"/>
              </a:ext>
            </a:extLst>
          </p:cNvPr>
          <p:cNvSpPr txBox="1"/>
          <p:nvPr/>
        </p:nvSpPr>
        <p:spPr>
          <a:xfrm>
            <a:off x="2910012" y="5479197"/>
            <a:ext cx="769763" cy="461665"/>
          </a:xfrm>
          <a:prstGeom prst="rect">
            <a:avLst/>
          </a:prstGeom>
          <a:noFill/>
        </p:spPr>
        <p:txBody>
          <a:bodyPr wrap="none" rtlCol="0">
            <a:spAutoFit/>
          </a:bodyPr>
          <a:lstStyle/>
          <a:p>
            <a:r>
              <a:rPr lang="en-GB" sz="2400" dirty="0">
                <a:latin typeface="Comic Sans MS" panose="030F0702030302020204" pitchFamily="66" charset="0"/>
              </a:rPr>
              <a:t>2cm</a:t>
            </a:r>
          </a:p>
        </p:txBody>
      </p:sp>
      <p:cxnSp>
        <p:nvCxnSpPr>
          <p:cNvPr id="24" name="Straight Arrow Connector 23">
            <a:extLst>
              <a:ext uri="{FF2B5EF4-FFF2-40B4-BE49-F238E27FC236}">
                <a16:creationId xmlns:a16="http://schemas.microsoft.com/office/drawing/2014/main" id="{7785486D-C5A7-45DE-8D7E-0BFB321BFC3E}"/>
              </a:ext>
            </a:extLst>
          </p:cNvPr>
          <p:cNvCxnSpPr>
            <a:cxnSpLocks/>
          </p:cNvCxnSpPr>
          <p:nvPr/>
        </p:nvCxnSpPr>
        <p:spPr>
          <a:xfrm>
            <a:off x="2188853" y="3023649"/>
            <a:ext cx="0" cy="2257322"/>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392A523D-D840-4D89-AA5B-E2F6C2055C2B}"/>
              </a:ext>
            </a:extLst>
          </p:cNvPr>
          <p:cNvSpPr txBox="1"/>
          <p:nvPr/>
        </p:nvSpPr>
        <p:spPr>
          <a:xfrm>
            <a:off x="3679775" y="2346810"/>
            <a:ext cx="7828386" cy="3816429"/>
          </a:xfrm>
          <a:prstGeom prst="rect">
            <a:avLst/>
          </a:prstGeom>
          <a:noFill/>
        </p:spPr>
        <p:txBody>
          <a:bodyPr wrap="square" rtlCol="0">
            <a:spAutoFit/>
          </a:bodyPr>
          <a:lstStyle/>
          <a:p>
            <a:r>
              <a:rPr lang="en-GB" sz="2200" dirty="0">
                <a:latin typeface="Comic Sans MS" panose="030F0702030302020204" pitchFamily="66" charset="0"/>
              </a:rPr>
              <a:t>Firstly, lets find side A. </a:t>
            </a:r>
          </a:p>
          <a:p>
            <a:r>
              <a:rPr lang="en-GB" sz="2200" dirty="0">
                <a:latin typeface="Comic Sans MS" panose="030F0702030302020204" pitchFamily="66" charset="0"/>
              </a:rPr>
              <a:t>A is a vertical line so we need to look at the other vertical sides to help. The full height of the shape is 10cm. We can see that A + 2cm = 10cm, so A = 8cm</a:t>
            </a:r>
          </a:p>
          <a:p>
            <a:endParaRPr lang="en-GB" sz="2200" dirty="0">
              <a:latin typeface="Comic Sans MS" panose="030F0702030302020204" pitchFamily="66" charset="0"/>
            </a:endParaRPr>
          </a:p>
          <a:p>
            <a:r>
              <a:rPr lang="en-GB" sz="2200" dirty="0">
                <a:latin typeface="Comic Sans MS" panose="030F0702030302020204" pitchFamily="66" charset="0"/>
              </a:rPr>
              <a:t>Next we need to find B</a:t>
            </a:r>
          </a:p>
          <a:p>
            <a:r>
              <a:rPr lang="en-GB" sz="2200" dirty="0">
                <a:latin typeface="Comic Sans MS" panose="030F0702030302020204" pitchFamily="66" charset="0"/>
              </a:rPr>
              <a:t>B is a horizontal line so we need to consider the other horizontal sides. We can see that the full width is 4cm so 2cm + B = 4cm, so B must be 2cm.</a:t>
            </a:r>
          </a:p>
          <a:p>
            <a:endParaRPr lang="en-GB" sz="2200" dirty="0">
              <a:latin typeface="Comic Sans MS" panose="030F0702030302020204" pitchFamily="66" charset="0"/>
            </a:endParaRPr>
          </a:p>
          <a:p>
            <a:r>
              <a:rPr lang="en-GB" sz="2200" dirty="0">
                <a:latin typeface="Comic Sans MS" panose="030F0702030302020204" pitchFamily="66" charset="0"/>
              </a:rPr>
              <a:t>Perimeter = 4cm + 10cm + 2cm + 8cm + 2cm + 2cm = 28cm</a:t>
            </a:r>
          </a:p>
        </p:txBody>
      </p:sp>
      <p:sp>
        <p:nvSpPr>
          <p:cNvPr id="27" name="TextBox 26">
            <a:extLst>
              <a:ext uri="{FF2B5EF4-FFF2-40B4-BE49-F238E27FC236}">
                <a16:creationId xmlns:a16="http://schemas.microsoft.com/office/drawing/2014/main" id="{0C55D5D3-C4D2-4345-8451-850E5E41A552}"/>
              </a:ext>
            </a:extLst>
          </p:cNvPr>
          <p:cNvSpPr txBox="1"/>
          <p:nvPr/>
        </p:nvSpPr>
        <p:spPr>
          <a:xfrm>
            <a:off x="75812" y="6501674"/>
            <a:ext cx="1507144" cy="369332"/>
          </a:xfrm>
          <a:prstGeom prst="rect">
            <a:avLst/>
          </a:prstGeom>
          <a:noFill/>
        </p:spPr>
        <p:txBody>
          <a:bodyPr wrap="none" rtlCol="0">
            <a:spAutoFit/>
          </a:bodyPr>
          <a:lstStyle/>
          <a:p>
            <a:r>
              <a:rPr lang="en-GB" dirty="0">
                <a:latin typeface="Comic Sans MS" panose="030F0702030302020204" pitchFamily="66" charset="0"/>
              </a:rPr>
              <a:t>Not to scale</a:t>
            </a:r>
          </a:p>
        </p:txBody>
      </p:sp>
    </p:spTree>
    <p:extLst>
      <p:ext uri="{BB962C8B-B14F-4D97-AF65-F5344CB8AC3E}">
        <p14:creationId xmlns:p14="http://schemas.microsoft.com/office/powerpoint/2010/main" val="2208947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375574" y="1308699"/>
            <a:ext cx="11723661" cy="461665"/>
          </a:xfrm>
          <a:prstGeom prst="rect">
            <a:avLst/>
          </a:prstGeom>
          <a:noFill/>
        </p:spPr>
        <p:txBody>
          <a:bodyPr wrap="square" rtlCol="0">
            <a:spAutoFit/>
          </a:bodyPr>
          <a:lstStyle/>
          <a:p>
            <a:r>
              <a:rPr lang="en-GB" sz="2400" dirty="0">
                <a:latin typeface="Comic Sans MS" panose="030F0702030302020204" pitchFamily="66" charset="0"/>
              </a:rPr>
              <a:t>Try to find the missing sides and the perimeter of the shape below:</a:t>
            </a:r>
          </a:p>
        </p:txBody>
      </p:sp>
      <p:cxnSp>
        <p:nvCxnSpPr>
          <p:cNvPr id="7" name="Straight Arrow Connector 6">
            <a:extLst>
              <a:ext uri="{FF2B5EF4-FFF2-40B4-BE49-F238E27FC236}">
                <a16:creationId xmlns:a16="http://schemas.microsoft.com/office/drawing/2014/main" id="{010AC9A2-0D14-4865-ADAA-2AF7CC57D6FE}"/>
              </a:ext>
            </a:extLst>
          </p:cNvPr>
          <p:cNvCxnSpPr>
            <a:cxnSpLocks/>
          </p:cNvCxnSpPr>
          <p:nvPr/>
        </p:nvCxnSpPr>
        <p:spPr>
          <a:xfrm>
            <a:off x="2985568" y="2483662"/>
            <a:ext cx="3583674" cy="0"/>
          </a:xfrm>
          <a:prstGeom prst="straightConnector1">
            <a:avLst/>
          </a:prstGeom>
          <a:ln w="2857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D8F346A5-07C0-471B-A1B0-4A616D84A390}"/>
              </a:ext>
            </a:extLst>
          </p:cNvPr>
          <p:cNvCxnSpPr>
            <a:cxnSpLocks/>
          </p:cNvCxnSpPr>
          <p:nvPr/>
        </p:nvCxnSpPr>
        <p:spPr>
          <a:xfrm>
            <a:off x="6569242" y="2667847"/>
            <a:ext cx="0" cy="1557127"/>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D498A0B3-954C-4078-BD06-3E0F7CAC8A18}"/>
              </a:ext>
            </a:extLst>
          </p:cNvPr>
          <p:cNvCxnSpPr>
            <a:cxnSpLocks/>
          </p:cNvCxnSpPr>
          <p:nvPr/>
        </p:nvCxnSpPr>
        <p:spPr>
          <a:xfrm>
            <a:off x="4867001" y="4396477"/>
            <a:ext cx="1702241" cy="0"/>
          </a:xfrm>
          <a:prstGeom prst="straightConnector1">
            <a:avLst/>
          </a:prstGeom>
          <a:ln w="2857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5BEBA0E1-646F-40D1-A3FA-74CF555C09C4}"/>
              </a:ext>
            </a:extLst>
          </p:cNvPr>
          <p:cNvCxnSpPr>
            <a:cxnSpLocks/>
          </p:cNvCxnSpPr>
          <p:nvPr/>
        </p:nvCxnSpPr>
        <p:spPr>
          <a:xfrm>
            <a:off x="2985568" y="5966285"/>
            <a:ext cx="1440658" cy="0"/>
          </a:xfrm>
          <a:prstGeom prst="straightConnector1">
            <a:avLst/>
          </a:prstGeom>
          <a:ln w="2857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0C78563D-B637-4CC2-8A37-5A095C53E027}"/>
              </a:ext>
            </a:extLst>
          </p:cNvPr>
          <p:cNvCxnSpPr>
            <a:cxnSpLocks/>
          </p:cNvCxnSpPr>
          <p:nvPr/>
        </p:nvCxnSpPr>
        <p:spPr>
          <a:xfrm>
            <a:off x="4722135" y="4396477"/>
            <a:ext cx="0" cy="1438912"/>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8875B34C-DB32-412A-A085-506537CF6C66}"/>
              </a:ext>
            </a:extLst>
          </p:cNvPr>
          <p:cNvSpPr txBox="1"/>
          <p:nvPr/>
        </p:nvSpPr>
        <p:spPr>
          <a:xfrm>
            <a:off x="6711191" y="3113946"/>
            <a:ext cx="769763" cy="461665"/>
          </a:xfrm>
          <a:prstGeom prst="rect">
            <a:avLst/>
          </a:prstGeom>
          <a:noFill/>
        </p:spPr>
        <p:txBody>
          <a:bodyPr wrap="none" rtlCol="0">
            <a:spAutoFit/>
          </a:bodyPr>
          <a:lstStyle/>
          <a:p>
            <a:r>
              <a:rPr lang="en-GB" sz="2400" dirty="0">
                <a:latin typeface="Comic Sans MS" panose="030F0702030302020204" pitchFamily="66" charset="0"/>
              </a:rPr>
              <a:t>4cm</a:t>
            </a:r>
          </a:p>
        </p:txBody>
      </p:sp>
      <p:sp>
        <p:nvSpPr>
          <p:cNvPr id="14" name="TextBox 13">
            <a:extLst>
              <a:ext uri="{FF2B5EF4-FFF2-40B4-BE49-F238E27FC236}">
                <a16:creationId xmlns:a16="http://schemas.microsoft.com/office/drawing/2014/main" id="{1E0C6F51-AF5B-458E-850A-944063774B4C}"/>
              </a:ext>
            </a:extLst>
          </p:cNvPr>
          <p:cNvSpPr txBox="1"/>
          <p:nvPr/>
        </p:nvSpPr>
        <p:spPr>
          <a:xfrm>
            <a:off x="4199714" y="1982804"/>
            <a:ext cx="898003" cy="461665"/>
          </a:xfrm>
          <a:prstGeom prst="rect">
            <a:avLst/>
          </a:prstGeom>
          <a:noFill/>
        </p:spPr>
        <p:txBody>
          <a:bodyPr wrap="none" rtlCol="0">
            <a:spAutoFit/>
          </a:bodyPr>
          <a:lstStyle/>
          <a:p>
            <a:r>
              <a:rPr lang="en-GB" sz="2400" dirty="0">
                <a:latin typeface="Comic Sans MS" panose="030F0702030302020204" pitchFamily="66" charset="0"/>
              </a:rPr>
              <a:t>A cm</a:t>
            </a:r>
          </a:p>
        </p:txBody>
      </p:sp>
      <p:sp>
        <p:nvSpPr>
          <p:cNvPr id="15" name="TextBox 14">
            <a:extLst>
              <a:ext uri="{FF2B5EF4-FFF2-40B4-BE49-F238E27FC236}">
                <a16:creationId xmlns:a16="http://schemas.microsoft.com/office/drawing/2014/main" id="{D9431540-10DE-44DB-A340-4A481C2389A7}"/>
              </a:ext>
            </a:extLst>
          </p:cNvPr>
          <p:cNvSpPr txBox="1"/>
          <p:nvPr/>
        </p:nvSpPr>
        <p:spPr>
          <a:xfrm>
            <a:off x="4689069" y="4912735"/>
            <a:ext cx="958917" cy="461665"/>
          </a:xfrm>
          <a:prstGeom prst="rect">
            <a:avLst/>
          </a:prstGeom>
          <a:noFill/>
        </p:spPr>
        <p:txBody>
          <a:bodyPr wrap="none" rtlCol="0">
            <a:spAutoFit/>
          </a:bodyPr>
          <a:lstStyle/>
          <a:p>
            <a:r>
              <a:rPr lang="en-GB" sz="2400" dirty="0">
                <a:latin typeface="Comic Sans MS" panose="030F0702030302020204" pitchFamily="66" charset="0"/>
              </a:rPr>
              <a:t> B cm</a:t>
            </a:r>
          </a:p>
        </p:txBody>
      </p:sp>
      <p:sp>
        <p:nvSpPr>
          <p:cNvPr id="16" name="TextBox 15">
            <a:extLst>
              <a:ext uri="{FF2B5EF4-FFF2-40B4-BE49-F238E27FC236}">
                <a16:creationId xmlns:a16="http://schemas.microsoft.com/office/drawing/2014/main" id="{76D0789E-826C-4858-8B6E-3EF5D7845805}"/>
              </a:ext>
            </a:extLst>
          </p:cNvPr>
          <p:cNvSpPr txBox="1"/>
          <p:nvPr/>
        </p:nvSpPr>
        <p:spPr>
          <a:xfrm>
            <a:off x="5263104" y="4423774"/>
            <a:ext cx="769763" cy="461665"/>
          </a:xfrm>
          <a:prstGeom prst="rect">
            <a:avLst/>
          </a:prstGeom>
          <a:noFill/>
        </p:spPr>
        <p:txBody>
          <a:bodyPr wrap="none" rtlCol="0">
            <a:spAutoFit/>
          </a:bodyPr>
          <a:lstStyle/>
          <a:p>
            <a:r>
              <a:rPr lang="en-GB" sz="2400" dirty="0">
                <a:latin typeface="Comic Sans MS" panose="030F0702030302020204" pitchFamily="66" charset="0"/>
              </a:rPr>
              <a:t>5cm</a:t>
            </a:r>
          </a:p>
        </p:txBody>
      </p:sp>
      <p:sp>
        <p:nvSpPr>
          <p:cNvPr id="17" name="TextBox 16">
            <a:extLst>
              <a:ext uri="{FF2B5EF4-FFF2-40B4-BE49-F238E27FC236}">
                <a16:creationId xmlns:a16="http://schemas.microsoft.com/office/drawing/2014/main" id="{1CA02E58-1778-451A-A538-3B0A3F4DB7B4}"/>
              </a:ext>
            </a:extLst>
          </p:cNvPr>
          <p:cNvSpPr txBox="1"/>
          <p:nvPr/>
        </p:nvSpPr>
        <p:spPr>
          <a:xfrm>
            <a:off x="1770325" y="3816597"/>
            <a:ext cx="769763" cy="461665"/>
          </a:xfrm>
          <a:prstGeom prst="rect">
            <a:avLst/>
          </a:prstGeom>
          <a:noFill/>
        </p:spPr>
        <p:txBody>
          <a:bodyPr wrap="none" rtlCol="0">
            <a:spAutoFit/>
          </a:bodyPr>
          <a:lstStyle/>
          <a:p>
            <a:r>
              <a:rPr lang="en-GB" sz="2400" dirty="0">
                <a:latin typeface="Comic Sans MS" panose="030F0702030302020204" pitchFamily="66" charset="0"/>
              </a:rPr>
              <a:t>9cm</a:t>
            </a:r>
          </a:p>
        </p:txBody>
      </p:sp>
      <p:sp>
        <p:nvSpPr>
          <p:cNvPr id="18" name="TextBox 17">
            <a:extLst>
              <a:ext uri="{FF2B5EF4-FFF2-40B4-BE49-F238E27FC236}">
                <a16:creationId xmlns:a16="http://schemas.microsoft.com/office/drawing/2014/main" id="{9F6B7940-B58E-415A-B473-78216AB61174}"/>
              </a:ext>
            </a:extLst>
          </p:cNvPr>
          <p:cNvSpPr txBox="1"/>
          <p:nvPr/>
        </p:nvSpPr>
        <p:spPr>
          <a:xfrm>
            <a:off x="3321015" y="5966285"/>
            <a:ext cx="769763" cy="461665"/>
          </a:xfrm>
          <a:prstGeom prst="rect">
            <a:avLst/>
          </a:prstGeom>
          <a:noFill/>
        </p:spPr>
        <p:txBody>
          <a:bodyPr wrap="none" rtlCol="0">
            <a:spAutoFit/>
          </a:bodyPr>
          <a:lstStyle/>
          <a:p>
            <a:r>
              <a:rPr lang="en-GB" sz="2400" dirty="0">
                <a:latin typeface="Comic Sans MS" panose="030F0702030302020204" pitchFamily="66" charset="0"/>
              </a:rPr>
              <a:t>3cm</a:t>
            </a:r>
          </a:p>
        </p:txBody>
      </p:sp>
      <p:cxnSp>
        <p:nvCxnSpPr>
          <p:cNvPr id="24" name="Straight Arrow Connector 23">
            <a:extLst>
              <a:ext uri="{FF2B5EF4-FFF2-40B4-BE49-F238E27FC236}">
                <a16:creationId xmlns:a16="http://schemas.microsoft.com/office/drawing/2014/main" id="{7785486D-C5A7-45DE-8D7E-0BFB321BFC3E}"/>
              </a:ext>
            </a:extLst>
          </p:cNvPr>
          <p:cNvCxnSpPr>
            <a:cxnSpLocks/>
          </p:cNvCxnSpPr>
          <p:nvPr/>
        </p:nvCxnSpPr>
        <p:spPr>
          <a:xfrm>
            <a:off x="2771948" y="2721135"/>
            <a:ext cx="0" cy="3114254"/>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 name="L-Shape 5">
            <a:extLst>
              <a:ext uri="{FF2B5EF4-FFF2-40B4-BE49-F238E27FC236}">
                <a16:creationId xmlns:a16="http://schemas.microsoft.com/office/drawing/2014/main" id="{42C551C6-BB7D-4B95-B6E6-B7F398323E2C}"/>
              </a:ext>
            </a:extLst>
          </p:cNvPr>
          <p:cNvSpPr/>
          <p:nvPr/>
        </p:nvSpPr>
        <p:spPr>
          <a:xfrm rot="5400000">
            <a:off x="3132968" y="2487775"/>
            <a:ext cx="3114253" cy="3474398"/>
          </a:xfrm>
          <a:prstGeom prst="corner">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E5859ABB-D70D-44B4-9A8F-8E29B7C31CDC}"/>
              </a:ext>
            </a:extLst>
          </p:cNvPr>
          <p:cNvSpPr txBox="1"/>
          <p:nvPr/>
        </p:nvSpPr>
        <p:spPr>
          <a:xfrm>
            <a:off x="375574" y="6197117"/>
            <a:ext cx="1507144" cy="369332"/>
          </a:xfrm>
          <a:prstGeom prst="rect">
            <a:avLst/>
          </a:prstGeom>
          <a:noFill/>
        </p:spPr>
        <p:txBody>
          <a:bodyPr wrap="none" rtlCol="0">
            <a:spAutoFit/>
          </a:bodyPr>
          <a:lstStyle/>
          <a:p>
            <a:r>
              <a:rPr lang="en-GB" dirty="0">
                <a:latin typeface="Comic Sans MS" panose="030F0702030302020204" pitchFamily="66" charset="0"/>
              </a:rPr>
              <a:t>Not to scale</a:t>
            </a:r>
          </a:p>
        </p:txBody>
      </p:sp>
    </p:spTree>
    <p:extLst>
      <p:ext uri="{BB962C8B-B14F-4D97-AF65-F5344CB8AC3E}">
        <p14:creationId xmlns:p14="http://schemas.microsoft.com/office/powerpoint/2010/main" val="9814843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375574" y="1308699"/>
            <a:ext cx="11723661" cy="461665"/>
          </a:xfrm>
          <a:prstGeom prst="rect">
            <a:avLst/>
          </a:prstGeom>
          <a:noFill/>
        </p:spPr>
        <p:txBody>
          <a:bodyPr wrap="square" rtlCol="0">
            <a:spAutoFit/>
          </a:bodyPr>
          <a:lstStyle/>
          <a:p>
            <a:r>
              <a:rPr lang="en-GB" sz="2400" dirty="0">
                <a:latin typeface="Comic Sans MS" panose="030F0702030302020204" pitchFamily="66" charset="0"/>
              </a:rPr>
              <a:t>Try to find the missing sides and the perimeter of the shape below:</a:t>
            </a:r>
          </a:p>
        </p:txBody>
      </p:sp>
      <p:cxnSp>
        <p:nvCxnSpPr>
          <p:cNvPr id="7" name="Straight Arrow Connector 6">
            <a:extLst>
              <a:ext uri="{FF2B5EF4-FFF2-40B4-BE49-F238E27FC236}">
                <a16:creationId xmlns:a16="http://schemas.microsoft.com/office/drawing/2014/main" id="{010AC9A2-0D14-4865-ADAA-2AF7CC57D6FE}"/>
              </a:ext>
            </a:extLst>
          </p:cNvPr>
          <p:cNvCxnSpPr>
            <a:cxnSpLocks/>
          </p:cNvCxnSpPr>
          <p:nvPr/>
        </p:nvCxnSpPr>
        <p:spPr>
          <a:xfrm>
            <a:off x="950200" y="2082422"/>
            <a:ext cx="3583674" cy="0"/>
          </a:xfrm>
          <a:prstGeom prst="straightConnector1">
            <a:avLst/>
          </a:prstGeom>
          <a:ln w="2857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D8F346A5-07C0-471B-A1B0-4A616D84A390}"/>
              </a:ext>
            </a:extLst>
          </p:cNvPr>
          <p:cNvCxnSpPr>
            <a:cxnSpLocks/>
          </p:cNvCxnSpPr>
          <p:nvPr/>
        </p:nvCxnSpPr>
        <p:spPr>
          <a:xfrm>
            <a:off x="4533874" y="2266607"/>
            <a:ext cx="0" cy="1557127"/>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D498A0B3-954C-4078-BD06-3E0F7CAC8A18}"/>
              </a:ext>
            </a:extLst>
          </p:cNvPr>
          <p:cNvCxnSpPr>
            <a:cxnSpLocks/>
          </p:cNvCxnSpPr>
          <p:nvPr/>
        </p:nvCxnSpPr>
        <p:spPr>
          <a:xfrm>
            <a:off x="2831633" y="3995237"/>
            <a:ext cx="1702241" cy="0"/>
          </a:xfrm>
          <a:prstGeom prst="straightConnector1">
            <a:avLst/>
          </a:prstGeom>
          <a:ln w="2857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5BEBA0E1-646F-40D1-A3FA-74CF555C09C4}"/>
              </a:ext>
            </a:extLst>
          </p:cNvPr>
          <p:cNvCxnSpPr>
            <a:cxnSpLocks/>
          </p:cNvCxnSpPr>
          <p:nvPr/>
        </p:nvCxnSpPr>
        <p:spPr>
          <a:xfrm>
            <a:off x="950200" y="5565045"/>
            <a:ext cx="1440658" cy="0"/>
          </a:xfrm>
          <a:prstGeom prst="straightConnector1">
            <a:avLst/>
          </a:prstGeom>
          <a:ln w="2857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0C78563D-B637-4CC2-8A37-5A095C53E027}"/>
              </a:ext>
            </a:extLst>
          </p:cNvPr>
          <p:cNvCxnSpPr>
            <a:cxnSpLocks/>
          </p:cNvCxnSpPr>
          <p:nvPr/>
        </p:nvCxnSpPr>
        <p:spPr>
          <a:xfrm>
            <a:off x="2686767" y="3995237"/>
            <a:ext cx="0" cy="1438912"/>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8875B34C-DB32-412A-A085-506537CF6C66}"/>
              </a:ext>
            </a:extLst>
          </p:cNvPr>
          <p:cNvSpPr txBox="1"/>
          <p:nvPr/>
        </p:nvSpPr>
        <p:spPr>
          <a:xfrm>
            <a:off x="4675823" y="2712706"/>
            <a:ext cx="769763" cy="461665"/>
          </a:xfrm>
          <a:prstGeom prst="rect">
            <a:avLst/>
          </a:prstGeom>
          <a:noFill/>
        </p:spPr>
        <p:txBody>
          <a:bodyPr wrap="none" rtlCol="0">
            <a:spAutoFit/>
          </a:bodyPr>
          <a:lstStyle/>
          <a:p>
            <a:r>
              <a:rPr lang="en-GB" sz="2400" dirty="0">
                <a:latin typeface="Comic Sans MS" panose="030F0702030302020204" pitchFamily="66" charset="0"/>
              </a:rPr>
              <a:t>4cm</a:t>
            </a:r>
          </a:p>
        </p:txBody>
      </p:sp>
      <p:sp>
        <p:nvSpPr>
          <p:cNvPr id="14" name="TextBox 13">
            <a:extLst>
              <a:ext uri="{FF2B5EF4-FFF2-40B4-BE49-F238E27FC236}">
                <a16:creationId xmlns:a16="http://schemas.microsoft.com/office/drawing/2014/main" id="{1E0C6F51-AF5B-458E-850A-944063774B4C}"/>
              </a:ext>
            </a:extLst>
          </p:cNvPr>
          <p:cNvSpPr txBox="1"/>
          <p:nvPr/>
        </p:nvSpPr>
        <p:spPr>
          <a:xfrm>
            <a:off x="2164346" y="1581564"/>
            <a:ext cx="898003" cy="461665"/>
          </a:xfrm>
          <a:prstGeom prst="rect">
            <a:avLst/>
          </a:prstGeom>
          <a:noFill/>
        </p:spPr>
        <p:txBody>
          <a:bodyPr wrap="none" rtlCol="0">
            <a:spAutoFit/>
          </a:bodyPr>
          <a:lstStyle/>
          <a:p>
            <a:r>
              <a:rPr lang="en-GB" sz="2400" dirty="0">
                <a:latin typeface="Comic Sans MS" panose="030F0702030302020204" pitchFamily="66" charset="0"/>
              </a:rPr>
              <a:t>A cm</a:t>
            </a:r>
          </a:p>
        </p:txBody>
      </p:sp>
      <p:sp>
        <p:nvSpPr>
          <p:cNvPr id="15" name="TextBox 14">
            <a:extLst>
              <a:ext uri="{FF2B5EF4-FFF2-40B4-BE49-F238E27FC236}">
                <a16:creationId xmlns:a16="http://schemas.microsoft.com/office/drawing/2014/main" id="{D9431540-10DE-44DB-A340-4A481C2389A7}"/>
              </a:ext>
            </a:extLst>
          </p:cNvPr>
          <p:cNvSpPr txBox="1"/>
          <p:nvPr/>
        </p:nvSpPr>
        <p:spPr>
          <a:xfrm>
            <a:off x="2653701" y="4511495"/>
            <a:ext cx="958917" cy="461665"/>
          </a:xfrm>
          <a:prstGeom prst="rect">
            <a:avLst/>
          </a:prstGeom>
          <a:noFill/>
        </p:spPr>
        <p:txBody>
          <a:bodyPr wrap="none" rtlCol="0">
            <a:spAutoFit/>
          </a:bodyPr>
          <a:lstStyle/>
          <a:p>
            <a:r>
              <a:rPr lang="en-GB" sz="2400" dirty="0">
                <a:latin typeface="Comic Sans MS" panose="030F0702030302020204" pitchFamily="66" charset="0"/>
              </a:rPr>
              <a:t> B cm</a:t>
            </a:r>
          </a:p>
        </p:txBody>
      </p:sp>
      <p:sp>
        <p:nvSpPr>
          <p:cNvPr id="16" name="TextBox 15">
            <a:extLst>
              <a:ext uri="{FF2B5EF4-FFF2-40B4-BE49-F238E27FC236}">
                <a16:creationId xmlns:a16="http://schemas.microsoft.com/office/drawing/2014/main" id="{76D0789E-826C-4858-8B6E-3EF5D7845805}"/>
              </a:ext>
            </a:extLst>
          </p:cNvPr>
          <p:cNvSpPr txBox="1"/>
          <p:nvPr/>
        </p:nvSpPr>
        <p:spPr>
          <a:xfrm>
            <a:off x="3227736" y="4022534"/>
            <a:ext cx="769763" cy="461665"/>
          </a:xfrm>
          <a:prstGeom prst="rect">
            <a:avLst/>
          </a:prstGeom>
          <a:noFill/>
        </p:spPr>
        <p:txBody>
          <a:bodyPr wrap="none" rtlCol="0">
            <a:spAutoFit/>
          </a:bodyPr>
          <a:lstStyle/>
          <a:p>
            <a:r>
              <a:rPr lang="en-GB" sz="2400" dirty="0">
                <a:latin typeface="Comic Sans MS" panose="030F0702030302020204" pitchFamily="66" charset="0"/>
              </a:rPr>
              <a:t>5cm</a:t>
            </a:r>
          </a:p>
        </p:txBody>
      </p:sp>
      <p:sp>
        <p:nvSpPr>
          <p:cNvPr id="17" name="TextBox 16">
            <a:extLst>
              <a:ext uri="{FF2B5EF4-FFF2-40B4-BE49-F238E27FC236}">
                <a16:creationId xmlns:a16="http://schemas.microsoft.com/office/drawing/2014/main" id="{1CA02E58-1778-451A-A538-3B0A3F4DB7B4}"/>
              </a:ext>
            </a:extLst>
          </p:cNvPr>
          <p:cNvSpPr txBox="1"/>
          <p:nvPr/>
        </p:nvSpPr>
        <p:spPr>
          <a:xfrm>
            <a:off x="0" y="3415357"/>
            <a:ext cx="769763" cy="461665"/>
          </a:xfrm>
          <a:prstGeom prst="rect">
            <a:avLst/>
          </a:prstGeom>
          <a:noFill/>
        </p:spPr>
        <p:txBody>
          <a:bodyPr wrap="none" rtlCol="0">
            <a:spAutoFit/>
          </a:bodyPr>
          <a:lstStyle/>
          <a:p>
            <a:r>
              <a:rPr lang="en-GB" sz="2400" dirty="0">
                <a:latin typeface="Comic Sans MS" panose="030F0702030302020204" pitchFamily="66" charset="0"/>
              </a:rPr>
              <a:t>9cm</a:t>
            </a:r>
          </a:p>
        </p:txBody>
      </p:sp>
      <p:sp>
        <p:nvSpPr>
          <p:cNvPr id="18" name="TextBox 17">
            <a:extLst>
              <a:ext uri="{FF2B5EF4-FFF2-40B4-BE49-F238E27FC236}">
                <a16:creationId xmlns:a16="http://schemas.microsoft.com/office/drawing/2014/main" id="{9F6B7940-B58E-415A-B473-78216AB61174}"/>
              </a:ext>
            </a:extLst>
          </p:cNvPr>
          <p:cNvSpPr txBox="1"/>
          <p:nvPr/>
        </p:nvSpPr>
        <p:spPr>
          <a:xfrm>
            <a:off x="1285647" y="5565045"/>
            <a:ext cx="769763" cy="461665"/>
          </a:xfrm>
          <a:prstGeom prst="rect">
            <a:avLst/>
          </a:prstGeom>
          <a:noFill/>
        </p:spPr>
        <p:txBody>
          <a:bodyPr wrap="none" rtlCol="0">
            <a:spAutoFit/>
          </a:bodyPr>
          <a:lstStyle/>
          <a:p>
            <a:r>
              <a:rPr lang="en-GB" sz="2400" dirty="0">
                <a:latin typeface="Comic Sans MS" panose="030F0702030302020204" pitchFamily="66" charset="0"/>
              </a:rPr>
              <a:t>3cm</a:t>
            </a:r>
          </a:p>
        </p:txBody>
      </p:sp>
      <p:cxnSp>
        <p:nvCxnSpPr>
          <p:cNvPr id="24" name="Straight Arrow Connector 23">
            <a:extLst>
              <a:ext uri="{FF2B5EF4-FFF2-40B4-BE49-F238E27FC236}">
                <a16:creationId xmlns:a16="http://schemas.microsoft.com/office/drawing/2014/main" id="{7785486D-C5A7-45DE-8D7E-0BFB321BFC3E}"/>
              </a:ext>
            </a:extLst>
          </p:cNvPr>
          <p:cNvCxnSpPr>
            <a:cxnSpLocks/>
          </p:cNvCxnSpPr>
          <p:nvPr/>
        </p:nvCxnSpPr>
        <p:spPr>
          <a:xfrm>
            <a:off x="736580" y="2319895"/>
            <a:ext cx="0" cy="3114254"/>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 name="L-Shape 5">
            <a:extLst>
              <a:ext uri="{FF2B5EF4-FFF2-40B4-BE49-F238E27FC236}">
                <a16:creationId xmlns:a16="http://schemas.microsoft.com/office/drawing/2014/main" id="{42C551C6-BB7D-4B95-B6E6-B7F398323E2C}"/>
              </a:ext>
            </a:extLst>
          </p:cNvPr>
          <p:cNvSpPr/>
          <p:nvPr/>
        </p:nvSpPr>
        <p:spPr>
          <a:xfrm rot="5400000">
            <a:off x="1097600" y="2086535"/>
            <a:ext cx="3114253" cy="3474398"/>
          </a:xfrm>
          <a:prstGeom prst="corner">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E5859ABB-D70D-44B4-9A8F-8E29B7C31CDC}"/>
              </a:ext>
            </a:extLst>
          </p:cNvPr>
          <p:cNvSpPr txBox="1"/>
          <p:nvPr/>
        </p:nvSpPr>
        <p:spPr>
          <a:xfrm>
            <a:off x="375574" y="6197117"/>
            <a:ext cx="1507144" cy="369332"/>
          </a:xfrm>
          <a:prstGeom prst="rect">
            <a:avLst/>
          </a:prstGeom>
          <a:noFill/>
        </p:spPr>
        <p:txBody>
          <a:bodyPr wrap="none" rtlCol="0">
            <a:spAutoFit/>
          </a:bodyPr>
          <a:lstStyle/>
          <a:p>
            <a:r>
              <a:rPr lang="en-GB" dirty="0">
                <a:latin typeface="Comic Sans MS" panose="030F0702030302020204" pitchFamily="66" charset="0"/>
              </a:rPr>
              <a:t>Not to scale</a:t>
            </a:r>
          </a:p>
        </p:txBody>
      </p:sp>
      <p:sp>
        <p:nvSpPr>
          <p:cNvPr id="19" name="TextBox 18">
            <a:extLst>
              <a:ext uri="{FF2B5EF4-FFF2-40B4-BE49-F238E27FC236}">
                <a16:creationId xmlns:a16="http://schemas.microsoft.com/office/drawing/2014/main" id="{724C7308-A8E1-4E73-925B-AAD380FE3280}"/>
              </a:ext>
            </a:extLst>
          </p:cNvPr>
          <p:cNvSpPr txBox="1"/>
          <p:nvPr/>
        </p:nvSpPr>
        <p:spPr>
          <a:xfrm>
            <a:off x="5587533" y="2042133"/>
            <a:ext cx="6604465" cy="4493538"/>
          </a:xfrm>
          <a:prstGeom prst="rect">
            <a:avLst/>
          </a:prstGeom>
          <a:noFill/>
        </p:spPr>
        <p:txBody>
          <a:bodyPr wrap="square" rtlCol="0">
            <a:spAutoFit/>
          </a:bodyPr>
          <a:lstStyle/>
          <a:p>
            <a:r>
              <a:rPr lang="en-GB" sz="2200" dirty="0">
                <a:latin typeface="Comic Sans MS" panose="030F0702030302020204" pitchFamily="66" charset="0"/>
              </a:rPr>
              <a:t>Firstly, lets find side A. </a:t>
            </a:r>
          </a:p>
          <a:p>
            <a:r>
              <a:rPr lang="en-GB" sz="2200" dirty="0">
                <a:latin typeface="Comic Sans MS" panose="030F0702030302020204" pitchFamily="66" charset="0"/>
              </a:rPr>
              <a:t>Looking at the other horizontal lines, we can see that A = 3cm + 5cm = 8cm</a:t>
            </a:r>
          </a:p>
          <a:p>
            <a:endParaRPr lang="en-GB" sz="2200" dirty="0">
              <a:latin typeface="Comic Sans MS" panose="030F0702030302020204" pitchFamily="66" charset="0"/>
            </a:endParaRPr>
          </a:p>
          <a:p>
            <a:r>
              <a:rPr lang="en-GB" sz="2200" dirty="0">
                <a:latin typeface="Comic Sans MS" panose="030F0702030302020204" pitchFamily="66" charset="0"/>
              </a:rPr>
              <a:t>Next we need to find B</a:t>
            </a:r>
          </a:p>
          <a:p>
            <a:r>
              <a:rPr lang="en-GB" sz="2200" dirty="0">
                <a:latin typeface="Comic Sans MS" panose="030F0702030302020204" pitchFamily="66" charset="0"/>
              </a:rPr>
              <a:t>Looking at the vertical lines, we can see that </a:t>
            </a:r>
          </a:p>
          <a:p>
            <a:r>
              <a:rPr lang="en-GB" sz="2200" dirty="0">
                <a:latin typeface="Comic Sans MS" panose="030F0702030302020204" pitchFamily="66" charset="0"/>
              </a:rPr>
              <a:t>B = 9cm – 4cm</a:t>
            </a:r>
          </a:p>
          <a:p>
            <a:endParaRPr lang="en-GB" sz="2200" dirty="0">
              <a:latin typeface="Comic Sans MS" panose="030F0702030302020204" pitchFamily="66" charset="0"/>
            </a:endParaRPr>
          </a:p>
          <a:p>
            <a:r>
              <a:rPr lang="en-GB" sz="2200" dirty="0">
                <a:latin typeface="Comic Sans MS" panose="030F0702030302020204" pitchFamily="66" charset="0"/>
              </a:rPr>
              <a:t>Alternatively: 4cm + </a:t>
            </a:r>
            <a:r>
              <a:rPr lang="en-GB" sz="2200" dirty="0" err="1">
                <a:latin typeface="Comic Sans MS" panose="030F0702030302020204" pitchFamily="66" charset="0"/>
              </a:rPr>
              <a:t>Bcm</a:t>
            </a:r>
            <a:r>
              <a:rPr lang="en-GB" sz="2200" dirty="0">
                <a:latin typeface="Comic Sans MS" panose="030F0702030302020204" pitchFamily="66" charset="0"/>
              </a:rPr>
              <a:t> = 9cm</a:t>
            </a:r>
          </a:p>
          <a:p>
            <a:r>
              <a:rPr lang="en-GB" sz="2200" dirty="0">
                <a:latin typeface="Comic Sans MS" panose="030F0702030302020204" pitchFamily="66" charset="0"/>
              </a:rPr>
              <a:t>So B = 5cm</a:t>
            </a:r>
          </a:p>
          <a:p>
            <a:endParaRPr lang="en-GB" sz="2200" dirty="0">
              <a:latin typeface="Comic Sans MS" panose="030F0702030302020204" pitchFamily="66" charset="0"/>
            </a:endParaRPr>
          </a:p>
          <a:p>
            <a:r>
              <a:rPr lang="en-GB" sz="2200" dirty="0">
                <a:latin typeface="Comic Sans MS" panose="030F0702030302020204" pitchFamily="66" charset="0"/>
              </a:rPr>
              <a:t>Perimeter = 9cm + 8cm + 4cm + 5cm + 5cm + 3cm = 34cm</a:t>
            </a:r>
          </a:p>
        </p:txBody>
      </p:sp>
    </p:spTree>
    <p:extLst>
      <p:ext uri="{BB962C8B-B14F-4D97-AF65-F5344CB8AC3E}">
        <p14:creationId xmlns:p14="http://schemas.microsoft.com/office/powerpoint/2010/main" val="24955669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3" name="TextBox 2">
            <a:extLst>
              <a:ext uri="{FF2B5EF4-FFF2-40B4-BE49-F238E27FC236}">
                <a16:creationId xmlns:a16="http://schemas.microsoft.com/office/drawing/2014/main" id="{21B163BC-F8DB-4504-A7C0-1651FA632EB9}"/>
              </a:ext>
            </a:extLst>
          </p:cNvPr>
          <p:cNvSpPr txBox="1"/>
          <p:nvPr/>
        </p:nvSpPr>
        <p:spPr>
          <a:xfrm flipH="1">
            <a:off x="681822" y="1522080"/>
            <a:ext cx="10078942" cy="1938992"/>
          </a:xfrm>
          <a:prstGeom prst="rect">
            <a:avLst/>
          </a:prstGeom>
          <a:noFill/>
        </p:spPr>
        <p:txBody>
          <a:bodyPr wrap="square" rtlCol="0">
            <a:spAutoFit/>
          </a:bodyPr>
          <a:lstStyle/>
          <a:p>
            <a:r>
              <a:rPr lang="en-GB" sz="2400" dirty="0">
                <a:latin typeface="Comic Sans MS" panose="030F0702030302020204" pitchFamily="66" charset="0"/>
              </a:rPr>
              <a:t>The following video shows a slightly different approach to finding the perimeter of rectilinear shapes where the length of some sides are missing. You may prefer this approach.</a:t>
            </a:r>
          </a:p>
          <a:p>
            <a:endParaRPr lang="en-GB" sz="2400" dirty="0">
              <a:latin typeface="Comic Sans MS" panose="030F0702030302020204" pitchFamily="66" charset="0"/>
            </a:endParaRPr>
          </a:p>
          <a:p>
            <a:r>
              <a:rPr lang="en-GB" sz="2400" dirty="0">
                <a:latin typeface="Comic Sans MS" panose="030F0702030302020204" pitchFamily="66" charset="0"/>
                <a:hlinkClick r:id="rId2"/>
              </a:rPr>
              <a:t>https://www.youtube.com/watch?v=QDqAU8H4Agk</a:t>
            </a:r>
            <a:endParaRPr lang="en-GB" sz="2400" dirty="0">
              <a:latin typeface="Comic Sans MS" panose="030F0702030302020204" pitchFamily="66" charset="0"/>
            </a:endParaRPr>
          </a:p>
        </p:txBody>
      </p:sp>
    </p:spTree>
    <p:extLst>
      <p:ext uri="{BB962C8B-B14F-4D97-AF65-F5344CB8AC3E}">
        <p14:creationId xmlns:p14="http://schemas.microsoft.com/office/powerpoint/2010/main" val="29686194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7262</TotalTime>
  <Words>1361</Words>
  <Application>Microsoft Office PowerPoint</Application>
  <PresentationFormat>Widescreen</PresentationFormat>
  <Paragraphs>199</Paragraphs>
  <Slides>28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Preston</dc:creator>
  <cp:lastModifiedBy>Debbie Preston</cp:lastModifiedBy>
  <cp:revision>42</cp:revision>
  <dcterms:created xsi:type="dcterms:W3CDTF">2020-05-20T13:32:27Z</dcterms:created>
  <dcterms:modified xsi:type="dcterms:W3CDTF">2020-05-29T10:14:05Z</dcterms:modified>
</cp:coreProperties>
</file>