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2"/>
  </p:notesMasterIdLst>
  <p:handoutMasterIdLst>
    <p:handoutMasterId r:id="rId13"/>
  </p:handoutMasterIdLst>
  <p:sldIdLst>
    <p:sldId id="301" r:id="rId2"/>
    <p:sldId id="327" r:id="rId3"/>
    <p:sldId id="328" r:id="rId4"/>
    <p:sldId id="329" r:id="rId5"/>
    <p:sldId id="330" r:id="rId6"/>
    <p:sldId id="333" r:id="rId7"/>
    <p:sldId id="336" r:id="rId8"/>
    <p:sldId id="335" r:id="rId9"/>
    <p:sldId id="331" r:id="rId10"/>
    <p:sldId id="332" r:id="rId11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laire Smith" initials="CS" lastIdx="15" clrIdx="0"/>
  <p:cmAuthor id="2" name="Anna Budzynska" initials="AB" lastIdx="5" clrIdx="1"/>
  <p:cmAuthor id="3" name="Karen White" initials="KW" lastIdx="1" clrIdx="2"/>
  <p:cmAuthor id="4" name="Shellie Marlowe Proofreading" initials="SMP" lastIdx="3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BA20"/>
    <a:srgbClr val="42145F"/>
    <a:srgbClr val="06B3BB"/>
    <a:srgbClr val="CE3B57"/>
    <a:srgbClr val="FFBC22"/>
    <a:srgbClr val="660066"/>
    <a:srgbClr val="FFDDA1"/>
    <a:srgbClr val="E74960"/>
    <a:srgbClr val="FFE4BD"/>
    <a:srgbClr val="3CAF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216" autoAdjust="0"/>
    <p:restoredTop sz="91611" autoAdjust="0"/>
  </p:normalViewPr>
  <p:slideViewPr>
    <p:cSldViewPr snapToGrid="0">
      <p:cViewPr varScale="1">
        <p:scale>
          <a:sx n="67" d="100"/>
          <a:sy n="67" d="100"/>
        </p:scale>
        <p:origin x="486" y="66"/>
      </p:cViewPr>
      <p:guideLst>
        <p:guide orient="horz" pos="2160"/>
        <p:guide pos="3840"/>
      </p:guideLst>
    </p:cSldViewPr>
  </p:slideViewPr>
  <p:outlineViewPr>
    <p:cViewPr>
      <p:scale>
        <a:sx n="40" d="100"/>
        <a:sy n="4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4496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B64213B2-A162-4A62-90F6-5FAF5EE8BE44}" type="datetimeFigureOut">
              <a:rPr lang="en-GB" smtClean="0"/>
              <a:pPr/>
              <a:t>02/06/2020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90AE14C2-A320-4604-92A5-6304752E0A2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79318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9A14053A-BF36-4632-B38A-A823DD821C50}" type="datetimeFigureOut">
              <a:rPr lang="en-GB" smtClean="0"/>
              <a:pPr/>
              <a:t>02/06/2020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F2F6B6AD-975A-420F-A004-332AAEDBABC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4141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6B6AD-975A-420F-A004-332AAEDBABC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1476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C85381-6D12-A444-9F01-AA75B100E9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49494B3-4DB1-E148-BA8C-F8C7F122900F}"/>
              </a:ext>
            </a:extLst>
          </p:cNvPr>
          <p:cNvSpPr/>
          <p:nvPr userDrawn="1"/>
        </p:nvSpPr>
        <p:spPr>
          <a:xfrm>
            <a:off x="8339175" y="6376331"/>
            <a:ext cx="34788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100" b="1" i="0" baseline="0" dirty="0">
                <a:solidFill>
                  <a:srgbClr val="42145F"/>
                </a:solidFill>
              </a:rPr>
              <a:t>What are the links between jobs and money? | </a:t>
            </a:r>
            <a:fld id="{DC05E1EE-818C-8646-B2D7-09A9D629E3D2}" type="slidenum">
              <a:rPr lang="en-US" sz="1100" b="1" i="0" baseline="0" smtClean="0">
                <a:solidFill>
                  <a:srgbClr val="42145F"/>
                </a:solidFill>
              </a:rPr>
              <a:pPr algn="r"/>
              <a:t>‹#›</a:t>
            </a:fld>
            <a:endParaRPr lang="en-US" sz="1100" b="1" i="0" baseline="0" dirty="0">
              <a:solidFill>
                <a:srgbClr val="4214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786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450ED3-0242-2248-9A04-C2182E2668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8A756E-47DF-FB4D-891A-CB5560CBC880}"/>
              </a:ext>
            </a:extLst>
          </p:cNvPr>
          <p:cNvSpPr/>
          <p:nvPr userDrawn="1"/>
        </p:nvSpPr>
        <p:spPr>
          <a:xfrm>
            <a:off x="0" y="866274"/>
            <a:ext cx="12192000" cy="5991726"/>
          </a:xfrm>
          <a:prstGeom prst="rect">
            <a:avLst/>
          </a:prstGeom>
          <a:solidFill>
            <a:srgbClr val="CE3B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DF43D10-247D-B44F-8A4A-98D667AA09C8}"/>
              </a:ext>
            </a:extLst>
          </p:cNvPr>
          <p:cNvSpPr/>
          <p:nvPr userDrawn="1"/>
        </p:nvSpPr>
        <p:spPr>
          <a:xfrm>
            <a:off x="8339175" y="6376331"/>
            <a:ext cx="34788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100" b="1" i="0" baseline="0" dirty="0">
                <a:solidFill>
                  <a:schemeClr val="bg1"/>
                </a:solidFill>
              </a:rPr>
              <a:t>What are the links between jobs and money? | </a:t>
            </a:r>
            <a:fld id="{DC05E1EE-818C-8646-B2D7-09A9D629E3D2}" type="slidenum">
              <a:rPr lang="en-US" sz="1100" b="1" i="0" baseline="0" smtClean="0">
                <a:solidFill>
                  <a:schemeClr val="bg1"/>
                </a:solidFill>
              </a:rPr>
              <a:pPr algn="r"/>
              <a:t>‹#›</a:t>
            </a:fld>
            <a:endParaRPr lang="en-US" sz="1100" b="1" i="0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107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9E059F-A58F-1C47-AADF-A310A3542E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881633C-EAD7-7441-B56E-80939A6EDD42}"/>
              </a:ext>
            </a:extLst>
          </p:cNvPr>
          <p:cNvSpPr/>
          <p:nvPr userDrawn="1"/>
        </p:nvSpPr>
        <p:spPr>
          <a:xfrm>
            <a:off x="0" y="866274"/>
            <a:ext cx="12192000" cy="5991726"/>
          </a:xfrm>
          <a:prstGeom prst="rect">
            <a:avLst/>
          </a:prstGeom>
          <a:solidFill>
            <a:srgbClr val="FBBA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C4DF093-2C2A-C94A-BBA1-DB38A584A8B6}"/>
              </a:ext>
            </a:extLst>
          </p:cNvPr>
          <p:cNvSpPr/>
          <p:nvPr userDrawn="1"/>
        </p:nvSpPr>
        <p:spPr>
          <a:xfrm>
            <a:off x="8339175" y="6376331"/>
            <a:ext cx="34788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100" b="1" i="0" baseline="0" dirty="0">
                <a:solidFill>
                  <a:srgbClr val="42145F"/>
                </a:solidFill>
              </a:rPr>
              <a:t>What are the links between jobs and money? | </a:t>
            </a:r>
            <a:fld id="{DC05E1EE-818C-8646-B2D7-09A9D629E3D2}" type="slidenum">
              <a:rPr lang="en-US" sz="1100" b="1" i="0" baseline="0" smtClean="0">
                <a:solidFill>
                  <a:srgbClr val="42145F"/>
                </a:solidFill>
              </a:rPr>
              <a:pPr algn="r"/>
              <a:t>‹#›</a:t>
            </a:fld>
            <a:endParaRPr lang="en-US" sz="1100" b="1" i="0" baseline="0" dirty="0">
              <a:solidFill>
                <a:srgbClr val="4214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215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9A253F0-8C21-6A42-AEB2-9FF56FA981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8792227-7578-0E4A-9BA8-25656DCB8A4B}"/>
              </a:ext>
            </a:extLst>
          </p:cNvPr>
          <p:cNvSpPr/>
          <p:nvPr userDrawn="1"/>
        </p:nvSpPr>
        <p:spPr>
          <a:xfrm>
            <a:off x="0" y="866274"/>
            <a:ext cx="12192000" cy="5991726"/>
          </a:xfrm>
          <a:prstGeom prst="rect">
            <a:avLst/>
          </a:prstGeom>
          <a:solidFill>
            <a:srgbClr val="4214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8339175" y="6376331"/>
            <a:ext cx="34788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100" b="1" i="0" baseline="0" dirty="0">
                <a:solidFill>
                  <a:schemeClr val="bg1"/>
                </a:solidFill>
              </a:rPr>
              <a:t>What are the links between jobs and money? | </a:t>
            </a:r>
            <a:fld id="{DC05E1EE-818C-8646-B2D7-09A9D629E3D2}" type="slidenum">
              <a:rPr lang="en-US" sz="1100" b="1" i="0" baseline="0" smtClean="0">
                <a:solidFill>
                  <a:schemeClr val="bg1"/>
                </a:solidFill>
              </a:rPr>
              <a:pPr algn="r"/>
              <a:t>‹#›</a:t>
            </a:fld>
            <a:endParaRPr lang="en-US" sz="1100" b="1" i="0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938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9232047" y="6376331"/>
            <a:ext cx="258596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100" b="1" i="0" baseline="0" dirty="0">
                <a:solidFill>
                  <a:srgbClr val="34889F"/>
                </a:solidFill>
              </a:rPr>
              <a:t>How do I plan a simple budget? | </a:t>
            </a:r>
            <a:fld id="{DC05E1EE-818C-8646-B2D7-09A9D629E3D2}" type="slidenum">
              <a:rPr lang="en-US" sz="1100" b="1" i="0" baseline="0" smtClean="0">
                <a:solidFill>
                  <a:srgbClr val="34889F"/>
                </a:solidFill>
              </a:rPr>
              <a:pPr algn="r"/>
              <a:t>‹#›</a:t>
            </a:fld>
            <a:endParaRPr lang="en-US" sz="1100" b="1" i="0" baseline="0" dirty="0">
              <a:solidFill>
                <a:srgbClr val="34889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237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6" r:id="rId2"/>
    <p:sldLayoutId id="2147483677" r:id="rId3"/>
    <p:sldLayoutId id="2147483678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7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rbsgroup.kuluvalley.com/view/Zs5jYSjzuO2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-E3AhX5axm0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natwest.mymoneysense.com/challenge/jobs-and-money-interactive-activity-uk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EA27AA70-E805-2B4D-831B-79F5287889D0}"/>
              </a:ext>
            </a:extLst>
          </p:cNvPr>
          <p:cNvSpPr/>
          <p:nvPr/>
        </p:nvSpPr>
        <p:spPr>
          <a:xfrm>
            <a:off x="6259873" y="5916348"/>
            <a:ext cx="3401568" cy="233726"/>
          </a:xfrm>
          <a:prstGeom prst="ellipse">
            <a:avLst/>
          </a:prstGeom>
          <a:solidFill>
            <a:schemeClr val="tx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 idx="4294967295"/>
          </p:nvPr>
        </p:nvSpPr>
        <p:spPr>
          <a:xfrm>
            <a:off x="841503" y="4581094"/>
            <a:ext cx="5349875" cy="1101725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en-GB" sz="1800" dirty="0">
                <a:solidFill>
                  <a:schemeClr val="bg1"/>
                </a:solidFill>
                <a:latin typeface="Arial"/>
                <a:cs typeface="Arial"/>
              </a:rPr>
              <a:t/>
            </a:r>
            <a:br>
              <a:rPr lang="en-GB" sz="180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GB" sz="5400" dirty="0">
                <a:solidFill>
                  <a:schemeClr val="bg1"/>
                </a:solidFill>
                <a:latin typeface="Arial"/>
                <a:cs typeface="Arial"/>
              </a:rPr>
              <a:t>Presentation</a:t>
            </a:r>
            <a:r>
              <a:rPr lang="en-GB" sz="6600" b="1" dirty="0">
                <a:solidFill>
                  <a:schemeClr val="bg1"/>
                </a:solidFill>
                <a:latin typeface="RN House Sans" panose="020B0504020203020204" pitchFamily="34" charset="0"/>
              </a:rPr>
              <a:t/>
            </a:r>
            <a:br>
              <a:rPr lang="en-GB" sz="6600" b="1" dirty="0">
                <a:solidFill>
                  <a:schemeClr val="bg1"/>
                </a:solidFill>
                <a:latin typeface="RN House Sans" panose="020B0504020203020204" pitchFamily="34" charset="0"/>
              </a:rPr>
            </a:br>
            <a:endParaRPr lang="en-GB" sz="6600" b="1" dirty="0">
              <a:solidFill>
                <a:schemeClr val="bg1"/>
              </a:solidFill>
              <a:latin typeface="RN House Sans" panose="020B0504020203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25873" y="6323630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9542F4A-3AEE-BC47-AB6A-FF6826596E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614" y="179108"/>
            <a:ext cx="5224087" cy="5844362"/>
          </a:xfrm>
          <a:prstGeom prst="rect">
            <a:avLst/>
          </a:prstGeom>
        </p:spPr>
      </p:pic>
      <p:sp>
        <p:nvSpPr>
          <p:cNvPr id="4" name="Text Placeholder 1"/>
          <p:cNvSpPr txBox="1">
            <a:spLocks/>
          </p:cNvSpPr>
          <p:nvPr/>
        </p:nvSpPr>
        <p:spPr>
          <a:xfrm>
            <a:off x="841503" y="1510026"/>
            <a:ext cx="4854369" cy="31825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0">
              <a:buNone/>
            </a:pPr>
            <a:r>
              <a:rPr lang="en-GB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the links between jobs and money?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084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01" t="39459" r="38801" b="38145"/>
          <a:stretch/>
        </p:blipFill>
        <p:spPr>
          <a:xfrm>
            <a:off x="7770979" y="3502205"/>
            <a:ext cx="1999686" cy="1999686"/>
          </a:xfrm>
          <a:prstGeom prst="ellipse">
            <a:avLst/>
          </a:prstGeom>
          <a:ln w="63500" cap="rnd">
            <a:noFill/>
          </a:ln>
          <a:effectLst/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0" t="63640" r="77255" b="21524"/>
          <a:stretch/>
        </p:blipFill>
        <p:spPr>
          <a:xfrm>
            <a:off x="10866244" y="1269345"/>
            <a:ext cx="996505" cy="996505"/>
          </a:xfrm>
          <a:prstGeom prst="ellipse">
            <a:avLst/>
          </a:prstGeom>
          <a:ln w="63500" cap="rnd">
            <a:noFill/>
          </a:ln>
          <a:effectLst/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212" y="3125306"/>
            <a:ext cx="1202935" cy="1202935"/>
          </a:xfrm>
          <a:prstGeom prst="ellipse">
            <a:avLst/>
          </a:prstGeom>
          <a:ln w="63500" cap="rnd">
            <a:noFill/>
          </a:ln>
          <a:effectLst/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875" y="2256128"/>
            <a:ext cx="723402" cy="723402"/>
          </a:xfrm>
          <a:prstGeom prst="ellipse">
            <a:avLst/>
          </a:prstGeom>
          <a:ln w="63500" cap="rnd">
            <a:noFill/>
          </a:ln>
          <a:effectLst/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16" t="62073" r="30890" b="19236"/>
          <a:stretch/>
        </p:blipFill>
        <p:spPr>
          <a:xfrm>
            <a:off x="9789306" y="4973061"/>
            <a:ext cx="1169473" cy="1155189"/>
          </a:xfrm>
          <a:prstGeom prst="ellipse">
            <a:avLst/>
          </a:prstGeom>
          <a:ln w="63500" cap="rnd">
            <a:noFill/>
          </a:ln>
          <a:effectLst/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5425" y="1773661"/>
            <a:ext cx="1267009" cy="1267009"/>
          </a:xfrm>
          <a:prstGeom prst="ellipse">
            <a:avLst/>
          </a:prstGeom>
          <a:ln w="63500" cap="rnd">
            <a:noFill/>
          </a:ln>
          <a:effectLst/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212" y="5479242"/>
            <a:ext cx="1103369" cy="1103369"/>
          </a:xfrm>
          <a:prstGeom prst="ellipse">
            <a:avLst/>
          </a:prstGeom>
          <a:ln w="63500" cap="rnd">
            <a:noFill/>
          </a:ln>
          <a:effectLst/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09" t="80601" r="7315" b="2724"/>
          <a:stretch/>
        </p:blipFill>
        <p:spPr>
          <a:xfrm>
            <a:off x="9556831" y="2022323"/>
            <a:ext cx="2305918" cy="2305918"/>
          </a:xfrm>
          <a:prstGeom prst="ellipse">
            <a:avLst/>
          </a:prstGeom>
          <a:ln w="63500" cap="rnd">
            <a:noFill/>
          </a:ln>
          <a:effectLst/>
        </p:spPr>
      </p:pic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73741" y="1001232"/>
            <a:ext cx="10675161" cy="1619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88A0"/>
                </a:solidFill>
                <a:latin typeface="RN House Sans" panose="020B0504020203020204" pitchFamily="34" charset="0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Arial"/>
                <a:cs typeface="Arial"/>
              </a:rPr>
              <a:t>‘Jobs and money’ activity sheet answers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006620"/>
              </p:ext>
            </p:extLst>
          </p:nvPr>
        </p:nvGraphicFramePr>
        <p:xfrm>
          <a:off x="673194" y="2324136"/>
          <a:ext cx="6757544" cy="37973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86635">
                  <a:extLst>
                    <a:ext uri="{9D8B030D-6E8A-4147-A177-3AD203B41FA5}">
                      <a16:colId xmlns:a16="http://schemas.microsoft.com/office/drawing/2014/main" val="3584507996"/>
                    </a:ext>
                  </a:extLst>
                </a:gridCol>
                <a:gridCol w="1870909">
                  <a:extLst>
                    <a:ext uri="{9D8B030D-6E8A-4147-A177-3AD203B41FA5}">
                      <a16:colId xmlns:a16="http://schemas.microsoft.com/office/drawing/2014/main" val="803503528"/>
                    </a:ext>
                  </a:extLst>
                </a:gridCol>
              </a:tblGrid>
              <a:tr h="42265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Chief executive of an oil company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£4,300,000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7375964"/>
                  </a:ext>
                </a:extLst>
              </a:tr>
              <a:tr h="42265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Top footballer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£1,144,000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4032512"/>
                  </a:ext>
                </a:extLst>
              </a:tr>
              <a:tr h="378629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Prime minister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£142,000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9285251"/>
                  </a:ext>
                </a:extLst>
              </a:tr>
              <a:tr h="42265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Managing director of a business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£112,000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5485165"/>
                  </a:ext>
                </a:extLst>
              </a:tr>
              <a:tr h="422656">
                <a:tc>
                  <a:txBody>
                    <a:bodyPr/>
                    <a:lstStyle/>
                    <a:p>
                      <a:pPr algn="l" fontAlgn="ctr">
                        <a:lnSpc>
                          <a:spcPct val="130000"/>
                        </a:lnSpc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Doctor</a:t>
                      </a:r>
                      <a:endParaRPr lang="en-GB" sz="2100" b="1" i="0" kern="1200" dirty="0">
                        <a:solidFill>
                          <a:srgbClr val="42145F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£82,000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019123"/>
                  </a:ext>
                </a:extLst>
              </a:tr>
              <a:tr h="42265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Airline pilot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£72,000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265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Train driver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£42,000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2656">
                <a:tc>
                  <a:txBody>
                    <a:bodyPr/>
                    <a:lstStyle/>
                    <a:p>
                      <a:pPr algn="l" fontAlgn="ctr">
                        <a:lnSpc>
                          <a:spcPct val="130000"/>
                        </a:lnSpc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Nurse</a:t>
                      </a:r>
                      <a:endParaRPr lang="en-GB" sz="2100" b="1" i="0" kern="1200" dirty="0">
                        <a:solidFill>
                          <a:srgbClr val="42145F"/>
                        </a:solidFill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£27,000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265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Postal worker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100" b="1" i="0" dirty="0">
                          <a:solidFill>
                            <a:srgbClr val="42145F"/>
                          </a:solidFill>
                          <a:effectLst/>
                          <a:latin typeface="Arial"/>
                          <a:ea typeface="Calibri" panose="020F0502020204030204" pitchFamily="34" charset="0"/>
                          <a:cs typeface="Arial"/>
                        </a:rPr>
                        <a:t>£20,000</a:t>
                      </a:r>
                    </a:p>
                  </a:txBody>
                  <a:tcPr marL="144000" marR="0" marT="0" marB="0">
                    <a:solidFill>
                      <a:srgbClr val="FBBA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73194" y="6229789"/>
            <a:ext cx="10515600" cy="46355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1867" dirty="0">
                <a:solidFill>
                  <a:schemeClr val="bg1"/>
                </a:solidFill>
                <a:latin typeface="Arial"/>
                <a:cs typeface="Arial"/>
              </a:rPr>
              <a:t>(Source: Office for National Statistics, 2012)</a:t>
            </a:r>
          </a:p>
        </p:txBody>
      </p:sp>
    </p:spTree>
    <p:extLst>
      <p:ext uri="{BB962C8B-B14F-4D97-AF65-F5344CB8AC3E}">
        <p14:creationId xmlns:p14="http://schemas.microsoft.com/office/powerpoint/2010/main" val="4241174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64688" y="1662086"/>
            <a:ext cx="9805988" cy="811213"/>
          </a:xfrm>
          <a:prstGeom prst="rect">
            <a:avLst/>
          </a:prstGeom>
        </p:spPr>
        <p:txBody>
          <a:bodyPr/>
          <a:lstStyle/>
          <a:p>
            <a:r>
              <a:rPr lang="en-GB" sz="3200" b="1" dirty="0">
                <a:solidFill>
                  <a:schemeClr val="bg1"/>
                </a:solidFill>
                <a:latin typeface="Arial"/>
                <a:cs typeface="Arial"/>
              </a:rPr>
              <a:t>Try to come up with an answer to the following question:   </a:t>
            </a:r>
            <a:br>
              <a:rPr lang="en-GB" sz="3200" b="1" dirty="0">
                <a:solidFill>
                  <a:schemeClr val="bg1"/>
                </a:solidFill>
                <a:latin typeface="Arial"/>
                <a:cs typeface="Arial"/>
              </a:rPr>
            </a:br>
            <a:endParaRPr lang="en-GB" sz="3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042155" y="2287420"/>
            <a:ext cx="8953341" cy="185606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5000" b="1" dirty="0">
                <a:solidFill>
                  <a:srgbClr val="FFBC22"/>
                </a:solidFill>
                <a:latin typeface="Arial"/>
                <a:ea typeface="+mj-ea"/>
                <a:cs typeface="Arial"/>
              </a:rPr>
              <a:t>What is a job?</a:t>
            </a:r>
          </a:p>
        </p:txBody>
      </p:sp>
      <p:pic>
        <p:nvPicPr>
          <p:cNvPr id="18" name="Picture 17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9" t="71811" r="49189"/>
          <a:stretch/>
        </p:blipFill>
        <p:spPr>
          <a:xfrm>
            <a:off x="342363" y="3256299"/>
            <a:ext cx="1237483" cy="2779266"/>
          </a:xfrm>
          <a:prstGeom prst="rect">
            <a:avLst/>
          </a:prstGeom>
          <a:effectLst/>
        </p:spPr>
      </p:pic>
      <p:pic>
        <p:nvPicPr>
          <p:cNvPr id="32" name="Picture 31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70" t="71811" r="13878"/>
          <a:stretch/>
        </p:blipFill>
        <p:spPr>
          <a:xfrm>
            <a:off x="1541405" y="3732966"/>
            <a:ext cx="683129" cy="1534241"/>
          </a:xfrm>
          <a:prstGeom prst="rect">
            <a:avLst/>
          </a:prstGeom>
          <a:effectLst/>
        </p:spPr>
      </p:pic>
      <p:pic>
        <p:nvPicPr>
          <p:cNvPr id="33" name="Picture 32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504" t="39301" r="-2056" b="32510"/>
          <a:stretch/>
        </p:blipFill>
        <p:spPr>
          <a:xfrm>
            <a:off x="2353734" y="3680178"/>
            <a:ext cx="860777" cy="1933223"/>
          </a:xfrm>
          <a:prstGeom prst="rect">
            <a:avLst/>
          </a:prstGeom>
          <a:effectLst/>
        </p:spPr>
      </p:pic>
      <p:pic>
        <p:nvPicPr>
          <p:cNvPr id="34" name="Picture 33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3" t="71708" r="70605" b="-1776"/>
          <a:stretch/>
        </p:blipFill>
        <p:spPr>
          <a:xfrm>
            <a:off x="3031186" y="3388504"/>
            <a:ext cx="1213432" cy="2906935"/>
          </a:xfrm>
          <a:prstGeom prst="rect">
            <a:avLst/>
          </a:prstGeom>
          <a:effectLst/>
        </p:spPr>
      </p:pic>
      <p:pic>
        <p:nvPicPr>
          <p:cNvPr id="35" name="Picture 34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01" t="70781" r="34147" b="-1802"/>
          <a:stretch/>
        </p:blipFill>
        <p:spPr>
          <a:xfrm>
            <a:off x="4101630" y="3471803"/>
            <a:ext cx="860777" cy="2127487"/>
          </a:xfrm>
          <a:prstGeom prst="rect">
            <a:avLst/>
          </a:prstGeom>
          <a:effectLst/>
        </p:spPr>
      </p:pic>
      <p:pic>
        <p:nvPicPr>
          <p:cNvPr id="36" name="Picture 35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26" t="-2777" r="85774" b="69032"/>
          <a:stretch/>
        </p:blipFill>
        <p:spPr>
          <a:xfrm>
            <a:off x="4952864" y="3359857"/>
            <a:ext cx="787531" cy="2117296"/>
          </a:xfrm>
          <a:prstGeom prst="rect">
            <a:avLst/>
          </a:prstGeom>
          <a:effectLst/>
        </p:spPr>
      </p:pic>
      <p:pic>
        <p:nvPicPr>
          <p:cNvPr id="37" name="Picture 36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1" t="36832" r="69967" b="31172"/>
          <a:stretch/>
        </p:blipFill>
        <p:spPr>
          <a:xfrm>
            <a:off x="5780378" y="3215452"/>
            <a:ext cx="1106281" cy="2820113"/>
          </a:xfrm>
          <a:prstGeom prst="rect">
            <a:avLst/>
          </a:prstGeom>
          <a:effectLst/>
        </p:spPr>
      </p:pic>
      <p:pic>
        <p:nvPicPr>
          <p:cNvPr id="38" name="Picture 37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77" t="3705" r="-1929" b="68106"/>
          <a:stretch/>
        </p:blipFill>
        <p:spPr>
          <a:xfrm>
            <a:off x="6810484" y="3567287"/>
            <a:ext cx="860777" cy="1933223"/>
          </a:xfrm>
          <a:prstGeom prst="rect">
            <a:avLst/>
          </a:prstGeom>
          <a:effectLst/>
        </p:spPr>
      </p:pic>
      <p:pic>
        <p:nvPicPr>
          <p:cNvPr id="39" name="Picture 38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74" t="38169" r="34274" b="31124"/>
          <a:stretch/>
        </p:blipFill>
        <p:spPr>
          <a:xfrm>
            <a:off x="9225841" y="3664184"/>
            <a:ext cx="637151" cy="1558808"/>
          </a:xfrm>
          <a:prstGeom prst="rect">
            <a:avLst/>
          </a:prstGeom>
          <a:effectLst/>
        </p:spPr>
      </p:pic>
      <p:pic>
        <p:nvPicPr>
          <p:cNvPr id="40" name="Picture 39" descr="shutterstock_360825863.psd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6" t="3293" r="69202" b="68518"/>
          <a:stretch/>
        </p:blipFill>
        <p:spPr>
          <a:xfrm>
            <a:off x="7690080" y="3700816"/>
            <a:ext cx="598489" cy="1344149"/>
          </a:xfrm>
          <a:prstGeom prst="rect">
            <a:avLst/>
          </a:prstGeom>
          <a:effectLst/>
        </p:spPr>
      </p:pic>
      <p:pic>
        <p:nvPicPr>
          <p:cNvPr id="41" name="Picture 40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1" t="71091" r="85519" b="-1749"/>
          <a:stretch/>
        </p:blipFill>
        <p:spPr>
          <a:xfrm>
            <a:off x="8349541" y="3382903"/>
            <a:ext cx="860777" cy="2102556"/>
          </a:xfrm>
          <a:prstGeom prst="rect">
            <a:avLst/>
          </a:prstGeom>
          <a:effectLst/>
        </p:spPr>
      </p:pic>
      <p:pic>
        <p:nvPicPr>
          <p:cNvPr id="42" name="Picture 41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25" t="1750" r="13623" b="68620"/>
          <a:stretch/>
        </p:blipFill>
        <p:spPr>
          <a:xfrm>
            <a:off x="10876846" y="3314700"/>
            <a:ext cx="860777" cy="2032000"/>
          </a:xfrm>
          <a:prstGeom prst="rect">
            <a:avLst/>
          </a:prstGeom>
          <a:effectLst/>
        </p:spPr>
      </p:pic>
      <p:pic>
        <p:nvPicPr>
          <p:cNvPr id="43" name="Picture 42" descr="shutterstock_360825863.psd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3" t="39609" r="49572" b="32202"/>
          <a:stretch/>
        </p:blipFill>
        <p:spPr>
          <a:xfrm>
            <a:off x="9804300" y="3306540"/>
            <a:ext cx="1132753" cy="284746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740596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40524" y="2721255"/>
            <a:ext cx="3490150" cy="280164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b="1" dirty="0" smtClean="0">
                <a:solidFill>
                  <a:schemeClr val="bg1"/>
                </a:solidFill>
                <a:latin typeface="Arial"/>
                <a:cs typeface="Arial"/>
              </a:rPr>
              <a:t>What are your  </a:t>
            </a:r>
            <a:r>
              <a:rPr lang="en-GB" b="1" dirty="0">
                <a:solidFill>
                  <a:schemeClr val="bg1"/>
                </a:solidFill>
                <a:latin typeface="Arial"/>
                <a:cs typeface="Arial"/>
              </a:rPr>
              <a:t>thoughts and ideas about jobs and money?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06362" y="1133106"/>
            <a:ext cx="10457763" cy="15881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88A0"/>
                </a:solidFill>
                <a:latin typeface="RN House Sans" panose="020B0504020203020204" pitchFamily="34" charset="0"/>
                <a:ea typeface="+mj-ea"/>
                <a:cs typeface="+mj-cs"/>
              </a:defRPr>
            </a:lvl1pPr>
          </a:lstStyle>
          <a:p>
            <a:pPr marL="6350"/>
            <a:r>
              <a:rPr lang="en-GB" sz="4000" dirty="0">
                <a:solidFill>
                  <a:schemeClr val="bg1"/>
                </a:solidFill>
                <a:latin typeface="Arial"/>
                <a:cs typeface="Arial"/>
              </a:rPr>
              <a:t>Watch the ‘What are the links between</a:t>
            </a:r>
            <a:br>
              <a:rPr lang="en-GB" sz="400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GB" sz="4000" dirty="0">
                <a:solidFill>
                  <a:schemeClr val="bg1"/>
                </a:solidFill>
                <a:latin typeface="Arial"/>
                <a:cs typeface="Arial"/>
              </a:rPr>
              <a:t>jobs and money?’ video</a:t>
            </a:r>
          </a:p>
        </p:txBody>
      </p:sp>
      <p:pic>
        <p:nvPicPr>
          <p:cNvPr id="8" name="Picture 7">
            <a:hlinkClick r:id="rId2" highlightClick="1"/>
            <a:hlinkHover r:id="" action="ppaction://noaction" highlightClick="1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" r="2688"/>
          <a:stretch/>
        </p:blipFill>
        <p:spPr>
          <a:xfrm>
            <a:off x="4935760" y="2501803"/>
            <a:ext cx="6760360" cy="37483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6C75EFB-1ACA-4D98-A875-588871517E8A}"/>
              </a:ext>
            </a:extLst>
          </p:cNvPr>
          <p:cNvSpPr txBox="1"/>
          <p:nvPr/>
        </p:nvSpPr>
        <p:spPr>
          <a:xfrm>
            <a:off x="6703208" y="3954349"/>
            <a:ext cx="3313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4"/>
              </a:rPr>
              <a:t>https://youtu.be/-E3AhX5axm0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7009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22"/>
          <p:cNvSpPr/>
          <p:nvPr/>
        </p:nvSpPr>
        <p:spPr>
          <a:xfrm>
            <a:off x="975957" y="2565681"/>
            <a:ext cx="2309035" cy="2309035"/>
          </a:xfrm>
          <a:prstGeom prst="ellipse">
            <a:avLst/>
          </a:prstGeom>
          <a:solidFill>
            <a:srgbClr val="FFBC22"/>
          </a:solidFill>
          <a:ln>
            <a:noFill/>
          </a:ln>
          <a:effectLst>
            <a:reflection stA="20000" endPos="36000" dist="127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4" name="Oval 23"/>
          <p:cNvSpPr/>
          <p:nvPr/>
        </p:nvSpPr>
        <p:spPr>
          <a:xfrm>
            <a:off x="5175811" y="1050747"/>
            <a:ext cx="2309035" cy="2309035"/>
          </a:xfrm>
          <a:prstGeom prst="ellipse">
            <a:avLst/>
          </a:prstGeom>
          <a:solidFill>
            <a:srgbClr val="E74960"/>
          </a:solidFill>
          <a:ln>
            <a:noFill/>
          </a:ln>
          <a:effectLst>
            <a:reflection stA="20000" endPos="36000" dist="127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990099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8217230" y="1807212"/>
            <a:ext cx="2309035" cy="2309035"/>
          </a:xfrm>
          <a:prstGeom prst="ellipse">
            <a:avLst/>
          </a:prstGeom>
          <a:solidFill>
            <a:srgbClr val="42145F"/>
          </a:solidFill>
          <a:ln>
            <a:noFill/>
          </a:ln>
          <a:effectLst>
            <a:reflection stA="20000" endPos="36000" dist="127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TextBox 3"/>
          <p:cNvSpPr txBox="1"/>
          <p:nvPr/>
        </p:nvSpPr>
        <p:spPr>
          <a:xfrm>
            <a:off x="1263856" y="3052752"/>
            <a:ext cx="17256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Paid </a:t>
            </a:r>
          </a:p>
          <a:p>
            <a:pPr algn="ctr"/>
            <a:r>
              <a:rPr lang="en-GB" sz="2800" b="1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br>
              <a:rPr lang="en-GB" sz="2800" b="1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800" b="1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unpaid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9464" y="4821035"/>
            <a:ext cx="36288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>
              <a:buFont typeface="Arial"/>
              <a:buChar char="•"/>
            </a:pP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 think of reasons someone </a:t>
            </a:r>
            <a:b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would do </a:t>
            </a:r>
            <a:b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unpaid work</a:t>
            </a:r>
            <a:r>
              <a:rPr lang="en-GB" sz="2400" dirty="0" smtClean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  <a:p>
            <a:r>
              <a:rPr lang="en-GB" sz="2400" dirty="0" smtClean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(Think Voluntary.)</a:t>
            </a:r>
            <a:endParaRPr lang="en-GB" sz="2400" dirty="0">
              <a:solidFill>
                <a:srgbClr val="42145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81524" y="4194995"/>
            <a:ext cx="35281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>
              <a:buFont typeface="Arial"/>
              <a:buChar char="•"/>
            </a:pP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Temporary staff </a:t>
            </a:r>
            <a:b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be hired for a specific amount of time, and will often know their end date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38345" y="5028298"/>
            <a:ext cx="31645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>
              <a:buFont typeface="Arial"/>
              <a:buChar char="•"/>
            </a:pP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you think of any jobs that are often part </a:t>
            </a:r>
            <a:r>
              <a:rPr lang="en-GB" sz="2400" dirty="0" smtClean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(do not work full time hours)?</a:t>
            </a:r>
            <a:endParaRPr lang="en-GB" sz="2400" dirty="0">
              <a:solidFill>
                <a:srgbClr val="42145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468275" y="1171025"/>
            <a:ext cx="4291044" cy="7243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88A0"/>
                </a:solidFill>
                <a:latin typeface="RN House Sans" panose="020B0504020203020204" pitchFamily="34" charset="0"/>
                <a:ea typeface="+mj-ea"/>
                <a:cs typeface="+mj-cs"/>
              </a:defRPr>
            </a:lvl1pPr>
          </a:lstStyle>
          <a:p>
            <a:r>
              <a:rPr lang="en-GB" sz="4400" dirty="0">
                <a:solidFill>
                  <a:srgbClr val="42145F"/>
                </a:solidFill>
                <a:latin typeface="Arial"/>
                <a:cs typeface="Arial"/>
              </a:rPr>
              <a:t>What is a job?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28079" y="1480282"/>
            <a:ext cx="193411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 time </a:t>
            </a:r>
            <a:br>
              <a:rPr lang="en-GB" sz="2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br>
              <a:rPr lang="en-GB" sz="2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time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52313" y="2357719"/>
            <a:ext cx="20388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Permanent or temporary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38345" y="3225810"/>
            <a:ext cx="346238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>
              <a:buFont typeface="Arial"/>
              <a:buChar char="•"/>
            </a:pP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full-time worker </a:t>
            </a:r>
            <a:b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usually work </a:t>
            </a:r>
            <a:b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hours or more </a:t>
            </a:r>
            <a:b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week, but this </a:t>
            </a:r>
            <a:b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rgbClr val="4214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vary </a:t>
            </a:r>
          </a:p>
        </p:txBody>
      </p:sp>
      <p:pic>
        <p:nvPicPr>
          <p:cNvPr id="16" name="Picture 15" descr="shutterstock_360825863.psd">
            <a:extLst>
              <a:ext uri="{FF2B5EF4-FFF2-40B4-BE49-F238E27FC236}">
                <a16:creationId xmlns:a16="http://schemas.microsoft.com/office/drawing/2014/main" id="{B9347C80-6422-F64F-AE4A-6F2F2C6CEE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01" t="70781" r="29164" b="59"/>
          <a:stretch/>
        </p:blipFill>
        <p:spPr>
          <a:xfrm>
            <a:off x="326261" y="1829973"/>
            <a:ext cx="1771480" cy="3116971"/>
          </a:xfrm>
          <a:prstGeom prst="rect">
            <a:avLst/>
          </a:prstGeom>
          <a:effectLst>
            <a:reflection blurRad="6350" stA="18000" endPos="8000" dir="5400000" sy="-100000" algn="bl" rotWithShape="0"/>
          </a:effectLst>
        </p:spPr>
      </p:pic>
      <p:pic>
        <p:nvPicPr>
          <p:cNvPr id="17" name="Picture 16" descr="shutterstock_360825863.psd">
            <a:extLst>
              <a:ext uri="{FF2B5EF4-FFF2-40B4-BE49-F238E27FC236}">
                <a16:creationId xmlns:a16="http://schemas.microsoft.com/office/drawing/2014/main" id="{704DE06B-0EBA-CA46-B47D-02154ADF377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26" t="-2776" r="85774" b="69488"/>
          <a:stretch/>
        </p:blipFill>
        <p:spPr>
          <a:xfrm>
            <a:off x="4293593" y="-78928"/>
            <a:ext cx="1307380" cy="3467386"/>
          </a:xfrm>
          <a:prstGeom prst="rect">
            <a:avLst/>
          </a:prstGeom>
          <a:effectLst>
            <a:reflection blurRad="6350" stA="40000" endPos="10000" dir="5400000" sy="-100000" algn="bl" rotWithShape="0"/>
          </a:effectLst>
        </p:spPr>
      </p:pic>
      <p:pic>
        <p:nvPicPr>
          <p:cNvPr id="18" name="Picture 17" descr="shutterstock_360825863.psd">
            <a:extLst>
              <a:ext uri="{FF2B5EF4-FFF2-40B4-BE49-F238E27FC236}">
                <a16:creationId xmlns:a16="http://schemas.microsoft.com/office/drawing/2014/main" id="{D0329563-C5D3-A144-9C50-F4EDB4263F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74" t="38169" r="34274" b="33069"/>
          <a:stretch/>
        </p:blipFill>
        <p:spPr>
          <a:xfrm>
            <a:off x="10126658" y="1160443"/>
            <a:ext cx="1289894" cy="2955804"/>
          </a:xfrm>
          <a:prstGeom prst="rect">
            <a:avLst/>
          </a:prstGeom>
          <a:effectLst>
            <a:reflection blurRad="6350" stA="51000" endPos="2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39196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68733" y="1691912"/>
            <a:ext cx="80426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FFB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Jobs can be paid in a number of ways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0579" y="2351086"/>
            <a:ext cx="11354098" cy="4529702"/>
          </a:xfrm>
          <a:prstGeom prst="rect">
            <a:avLst/>
          </a:prstGeom>
          <a:noFill/>
        </p:spPr>
        <p:txBody>
          <a:bodyPr wrap="square" numCol="2" spcCol="396000" rtlCol="0">
            <a:spAutoFit/>
          </a:bodyPr>
          <a:lstStyle/>
          <a:p>
            <a:pPr marL="457200" indent="-457200">
              <a:buClr>
                <a:schemeClr val="bg1"/>
              </a:buClr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get paid a </a:t>
            </a:r>
            <a:r>
              <a:rPr lang="en-GB" sz="2400" b="1" dirty="0">
                <a:solidFill>
                  <a:srgbClr val="FFB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salary</a:t>
            </a: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this is </a:t>
            </a:r>
            <a:b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you are told the amount of money you will earn in one year. You will normally receive the same amount of pay every month in your bank account.</a:t>
            </a:r>
          </a:p>
          <a:p>
            <a:pPr marL="457200" indent="-457200">
              <a:buClr>
                <a:schemeClr val="bg1"/>
              </a:buClr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people get paid an </a:t>
            </a:r>
            <a:r>
              <a:rPr lang="en-GB" sz="2400" b="1" dirty="0">
                <a:solidFill>
                  <a:srgbClr val="FFB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hourly rate</a:t>
            </a: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when you earn a set amount for every hour that you work. The more hours you work, the more pay you’ll receive.</a:t>
            </a:r>
          </a:p>
          <a:p>
            <a:pPr marL="457200" indent="-457200">
              <a:buClr>
                <a:schemeClr val="bg1"/>
              </a:buClr>
              <a:buFont typeface="+mj-lt"/>
              <a:buAutoNum type="arabicPeriod"/>
            </a:pPr>
            <a:endParaRPr lang="en-GB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chemeClr val="bg1"/>
              </a:buClr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get paid </a:t>
            </a:r>
            <a:r>
              <a:rPr lang="en-GB" sz="2400" b="1" dirty="0">
                <a:solidFill>
                  <a:srgbClr val="FFB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piece work </a:t>
            </a: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this is when you’re paid a set amount for every item you make. The more items you produce, the more you’ll be paid.</a:t>
            </a:r>
          </a:p>
          <a:p>
            <a:pPr marL="457200" indent="-457200">
              <a:buClr>
                <a:schemeClr val="bg1"/>
              </a:buClr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Sometimes people get </a:t>
            </a:r>
            <a:r>
              <a:rPr lang="en-GB" sz="2400" b="1" dirty="0">
                <a:solidFill>
                  <a:srgbClr val="FFB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commission</a:t>
            </a: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this is mostly for sales jobs, when you receive a share of all the sales you make. Often you will get commission as an extra on top </a:t>
            </a:r>
            <a:b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your salary.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00579" y="976156"/>
            <a:ext cx="8258435" cy="8846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88A0"/>
                </a:solidFill>
                <a:latin typeface="RN House Sans" panose="020B0504020203020204" pitchFamily="34" charset="0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rgbClr val="FFFFFF"/>
                </a:solidFill>
                <a:latin typeface="Arial"/>
                <a:cs typeface="Arial"/>
              </a:rPr>
              <a:t>How are people paid for jobs?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BE3F88-7068-4D45-8573-6243ED446A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4" r="69863"/>
          <a:stretch/>
        </p:blipFill>
        <p:spPr>
          <a:xfrm>
            <a:off x="6575881" y="336884"/>
            <a:ext cx="2151287" cy="172626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A68CF8A-A8F6-EA4E-A58C-849DDF1F25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7" t="-20795" r="8546" b="78959"/>
          <a:stretch/>
        </p:blipFill>
        <p:spPr>
          <a:xfrm rot="3003164">
            <a:off x="8019670" y="64168"/>
            <a:ext cx="2151287" cy="172626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2B1ED50-AA3D-3B40-92CF-3289FA0AFD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32" t="11286" r="-2044" b="75888"/>
          <a:stretch/>
        </p:blipFill>
        <p:spPr>
          <a:xfrm rot="3003164">
            <a:off x="11235770" y="1929968"/>
            <a:ext cx="864659" cy="52180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0509B89-23A6-0E45-9AF3-764BD0FFDB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08" t="12311" r="16855" b="45853"/>
          <a:stretch/>
        </p:blipFill>
        <p:spPr>
          <a:xfrm>
            <a:off x="9078449" y="545431"/>
            <a:ext cx="2151287" cy="172626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8F4B994-B3DB-3143-BFFC-94480D3390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87" t="66344" r="15076" b="-8180"/>
          <a:stretch/>
        </p:blipFill>
        <p:spPr>
          <a:xfrm rot="7187531">
            <a:off x="10794340" y="3767853"/>
            <a:ext cx="2151287" cy="172626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5DA2B73-B636-3747-9D29-14C5F27433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08" t="31751" r="16855" b="45853"/>
          <a:stretch/>
        </p:blipFill>
        <p:spPr>
          <a:xfrm>
            <a:off x="6741499" y="0"/>
            <a:ext cx="2151287" cy="92415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8779B03-B187-F642-B5C0-DC444788D2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87" t="66344" r="15076" b="-8180"/>
          <a:stretch/>
        </p:blipFill>
        <p:spPr>
          <a:xfrm rot="250994">
            <a:off x="8972927" y="699785"/>
            <a:ext cx="2151287" cy="172626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9C91BBE-A228-CA4A-B00A-29A800D96A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87" t="66344" r="15076" b="-8180"/>
          <a:stretch/>
        </p:blipFill>
        <p:spPr>
          <a:xfrm rot="250994">
            <a:off x="3218736" y="-440102"/>
            <a:ext cx="2151287" cy="172626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C77239D-530C-254E-86DF-921EC2A69D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08" t="31751" r="16855" b="45853"/>
          <a:stretch/>
        </p:blipFill>
        <p:spPr>
          <a:xfrm rot="10800000">
            <a:off x="4294379" y="5933842"/>
            <a:ext cx="2151287" cy="92415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F4371BB-EFA8-E94B-A1B6-3E95C17E8A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0" t="71391" r="69863" b="7653"/>
          <a:stretch/>
        </p:blipFill>
        <p:spPr>
          <a:xfrm>
            <a:off x="3158639" y="5993317"/>
            <a:ext cx="1309680" cy="86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19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loud Callout 28">
            <a:extLst>
              <a:ext uri="{FF2B5EF4-FFF2-40B4-BE49-F238E27FC236}">
                <a16:creationId xmlns:a16="http://schemas.microsoft.com/office/drawing/2014/main" id="{657D71BD-8EDE-8D4E-A97B-AD87D20C2433}"/>
              </a:ext>
            </a:extLst>
          </p:cNvPr>
          <p:cNvSpPr/>
          <p:nvPr/>
        </p:nvSpPr>
        <p:spPr>
          <a:xfrm rot="20163525" flipV="1">
            <a:off x="7810703" y="792680"/>
            <a:ext cx="4362605" cy="2889389"/>
          </a:xfrm>
          <a:prstGeom prst="cloudCallout">
            <a:avLst>
              <a:gd name="adj1" fmla="val -6970"/>
              <a:gd name="adj2" fmla="val 4204"/>
            </a:avLst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8" name="Cloud Callout 27">
            <a:extLst>
              <a:ext uri="{FF2B5EF4-FFF2-40B4-BE49-F238E27FC236}">
                <a16:creationId xmlns:a16="http://schemas.microsoft.com/office/drawing/2014/main" id="{B125D64D-F8E3-6D4C-AC89-432D8E3A13EF}"/>
              </a:ext>
            </a:extLst>
          </p:cNvPr>
          <p:cNvSpPr/>
          <p:nvPr/>
        </p:nvSpPr>
        <p:spPr>
          <a:xfrm rot="775292">
            <a:off x="153557" y="307100"/>
            <a:ext cx="4362605" cy="2300120"/>
          </a:xfrm>
          <a:prstGeom prst="cloudCallout">
            <a:avLst>
              <a:gd name="adj1" fmla="val -6970"/>
              <a:gd name="adj2" fmla="val 4204"/>
            </a:avLst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Cloud Callout 14">
            <a:extLst>
              <a:ext uri="{FF2B5EF4-FFF2-40B4-BE49-F238E27FC236}">
                <a16:creationId xmlns:a16="http://schemas.microsoft.com/office/drawing/2014/main" id="{66AA1ED2-9085-A143-B8FA-4CCD42020DEC}"/>
              </a:ext>
            </a:extLst>
          </p:cNvPr>
          <p:cNvSpPr/>
          <p:nvPr/>
        </p:nvSpPr>
        <p:spPr>
          <a:xfrm rot="775292">
            <a:off x="131386" y="505372"/>
            <a:ext cx="11467076" cy="6045849"/>
          </a:xfrm>
          <a:prstGeom prst="cloudCallout">
            <a:avLst>
              <a:gd name="adj1" fmla="val -6970"/>
              <a:gd name="adj2" fmla="val 4204"/>
            </a:avLst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745963" y="2343245"/>
            <a:ext cx="8848165" cy="194011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  <a:t>What </a:t>
            </a:r>
            <a:r>
              <a:rPr lang="en-GB" sz="2400" dirty="0" smtClean="0">
                <a:solidFill>
                  <a:srgbClr val="42145F"/>
                </a:solidFill>
                <a:latin typeface="Arial"/>
                <a:cs typeface="Arial"/>
              </a:rPr>
              <a:t>parts </a:t>
            </a:r>
            <a: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  <a:t>might people consider when picking a job? </a:t>
            </a:r>
          </a:p>
          <a:p>
            <a:pPr marL="0" indent="0">
              <a:buNone/>
            </a:pPr>
            <a: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  <a:t>How do people decide what job they want to do?</a:t>
            </a:r>
          </a:p>
          <a:p>
            <a:pPr marL="0" indent="0">
              <a:buNone/>
            </a:pPr>
            <a:r>
              <a:rPr lang="en-GB" sz="2400" b="1" dirty="0">
                <a:solidFill>
                  <a:srgbClr val="42145F"/>
                </a:solidFill>
                <a:latin typeface="Arial"/>
                <a:cs typeface="Arial"/>
              </a:rPr>
              <a:t>Challenge:</a:t>
            </a:r>
            <a: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  <a:t> arrange your ideas in lists in order of what you </a:t>
            </a:r>
            <a:b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</a:br>
            <a: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  <a:t>think would be the most important to the least important.</a:t>
            </a:r>
          </a:p>
          <a:p>
            <a:pPr marL="0" indent="0">
              <a:buNone/>
            </a:pPr>
            <a:endParaRPr lang="en-GB" sz="2133" dirty="0">
              <a:solidFill>
                <a:srgbClr val="42145F"/>
              </a:solidFill>
              <a:latin typeface="Arial"/>
              <a:cs typeface="Arial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59987" y="1557530"/>
            <a:ext cx="11711903" cy="91755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88A0"/>
                </a:solidFill>
                <a:latin typeface="RN House Sans" panose="020B050402020302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rgbClr val="42145F"/>
                </a:solidFill>
                <a:latin typeface="Arial"/>
                <a:cs typeface="Arial"/>
              </a:rPr>
              <a:t>Write a list of </a:t>
            </a:r>
            <a:r>
              <a:rPr lang="en-GB" sz="3600" dirty="0" smtClean="0">
                <a:solidFill>
                  <a:srgbClr val="42145F"/>
                </a:solidFill>
                <a:latin typeface="Arial"/>
                <a:cs typeface="Arial"/>
              </a:rPr>
              <a:t>features that </a:t>
            </a:r>
            <a:r>
              <a:rPr lang="en-GB" sz="3600" dirty="0">
                <a:solidFill>
                  <a:srgbClr val="42145F"/>
                </a:solidFill>
                <a:latin typeface="Arial"/>
                <a:cs typeface="Arial"/>
              </a:rPr>
              <a:t>influence job choices</a:t>
            </a:r>
          </a:p>
        </p:txBody>
      </p:sp>
      <p:pic>
        <p:nvPicPr>
          <p:cNvPr id="2" name="Picture 1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356"/>
          <a:stretch/>
        </p:blipFill>
        <p:spPr>
          <a:xfrm>
            <a:off x="-378731" y="3860350"/>
            <a:ext cx="2166939" cy="2985177"/>
          </a:xfrm>
          <a:prstGeom prst="rect">
            <a:avLst/>
          </a:prstGeom>
        </p:spPr>
      </p:pic>
      <p:pic>
        <p:nvPicPr>
          <p:cNvPr id="19" name="Picture 18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6" r="84946"/>
          <a:stretch/>
        </p:blipFill>
        <p:spPr>
          <a:xfrm>
            <a:off x="1453600" y="3834996"/>
            <a:ext cx="1729403" cy="3029091"/>
          </a:xfrm>
          <a:prstGeom prst="rect">
            <a:avLst/>
          </a:prstGeom>
        </p:spPr>
      </p:pic>
      <p:pic>
        <p:nvPicPr>
          <p:cNvPr id="20" name="Picture 19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70" t="-1631" r="44349" b="1631"/>
          <a:stretch/>
        </p:blipFill>
        <p:spPr>
          <a:xfrm>
            <a:off x="2907191" y="3828911"/>
            <a:ext cx="1877641" cy="3029089"/>
          </a:xfrm>
          <a:prstGeom prst="rect">
            <a:avLst/>
          </a:prstGeom>
        </p:spPr>
      </p:pic>
      <p:pic>
        <p:nvPicPr>
          <p:cNvPr id="21" name="Picture 20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54" r="37744"/>
          <a:stretch/>
        </p:blipFill>
        <p:spPr>
          <a:xfrm>
            <a:off x="4465346" y="3840753"/>
            <a:ext cx="1704700" cy="3029092"/>
          </a:xfrm>
          <a:prstGeom prst="rect">
            <a:avLst/>
          </a:prstGeom>
        </p:spPr>
      </p:pic>
      <p:pic>
        <p:nvPicPr>
          <p:cNvPr id="22" name="Picture 21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57" r="31042"/>
          <a:stretch/>
        </p:blipFill>
        <p:spPr>
          <a:xfrm>
            <a:off x="6003497" y="3828575"/>
            <a:ext cx="1704705" cy="3029091"/>
          </a:xfrm>
          <a:prstGeom prst="rect">
            <a:avLst/>
          </a:prstGeom>
        </p:spPr>
      </p:pic>
      <p:pic>
        <p:nvPicPr>
          <p:cNvPr id="23" name="Picture 22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3" r="23855"/>
          <a:stretch/>
        </p:blipFill>
        <p:spPr>
          <a:xfrm>
            <a:off x="7042025" y="3848826"/>
            <a:ext cx="1877648" cy="3029092"/>
          </a:xfrm>
          <a:prstGeom prst="rect">
            <a:avLst/>
          </a:prstGeom>
        </p:spPr>
      </p:pic>
      <p:pic>
        <p:nvPicPr>
          <p:cNvPr id="24" name="Picture 23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51" r="16571"/>
          <a:stretch/>
        </p:blipFill>
        <p:spPr>
          <a:xfrm>
            <a:off x="8464687" y="3835174"/>
            <a:ext cx="1902340" cy="3029091"/>
          </a:xfrm>
          <a:prstGeom prst="rect">
            <a:avLst/>
          </a:prstGeom>
        </p:spPr>
      </p:pic>
      <p:pic>
        <p:nvPicPr>
          <p:cNvPr id="25" name="Picture 24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28" r="8704"/>
          <a:stretch/>
        </p:blipFill>
        <p:spPr>
          <a:xfrm>
            <a:off x="9804067" y="4031519"/>
            <a:ext cx="1859069" cy="281400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1F0E328-8ED1-B94E-A04C-851EFDF2762A}"/>
              </a:ext>
            </a:extLst>
          </p:cNvPr>
          <p:cNvSpPr/>
          <p:nvPr/>
        </p:nvSpPr>
        <p:spPr>
          <a:xfrm>
            <a:off x="9845997" y="6376331"/>
            <a:ext cx="19720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1100" dirty="0">
                <a:solidFill>
                  <a:schemeClr val="bg1"/>
                </a:solidFill>
                <a:cs typeface="Arial" panose="020B0604020202020204" pitchFamily="34" charset="0"/>
              </a:rPr>
              <a:t>How can I pay for things?</a:t>
            </a:r>
            <a:r>
              <a:rPr lang="en-US" sz="1100" b="1" i="0" baseline="0" dirty="0">
                <a:solidFill>
                  <a:schemeClr val="bg1"/>
                </a:solidFill>
              </a:rPr>
              <a:t> | </a:t>
            </a:r>
            <a:fld id="{DC05E1EE-818C-8646-B2D7-09A9D629E3D2}" type="slidenum">
              <a:rPr lang="en-US" sz="1100" b="1" i="0" baseline="0" smtClean="0">
                <a:solidFill>
                  <a:schemeClr val="bg1"/>
                </a:solidFill>
              </a:rPr>
              <a:pPr algn="r"/>
              <a:t>6</a:t>
            </a:fld>
            <a:endParaRPr lang="en-US" sz="1100" b="1" i="0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045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loud Callout 28">
            <a:extLst>
              <a:ext uri="{FF2B5EF4-FFF2-40B4-BE49-F238E27FC236}">
                <a16:creationId xmlns:a16="http://schemas.microsoft.com/office/drawing/2014/main" id="{657D71BD-8EDE-8D4E-A97B-AD87D20C2433}"/>
              </a:ext>
            </a:extLst>
          </p:cNvPr>
          <p:cNvSpPr/>
          <p:nvPr/>
        </p:nvSpPr>
        <p:spPr>
          <a:xfrm rot="20163525" flipV="1">
            <a:off x="7810703" y="792680"/>
            <a:ext cx="4362605" cy="2889389"/>
          </a:xfrm>
          <a:prstGeom prst="cloudCallout">
            <a:avLst>
              <a:gd name="adj1" fmla="val -6970"/>
              <a:gd name="adj2" fmla="val 4204"/>
            </a:avLst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8" name="Cloud Callout 27">
            <a:extLst>
              <a:ext uri="{FF2B5EF4-FFF2-40B4-BE49-F238E27FC236}">
                <a16:creationId xmlns:a16="http://schemas.microsoft.com/office/drawing/2014/main" id="{B125D64D-F8E3-6D4C-AC89-432D8E3A13EF}"/>
              </a:ext>
            </a:extLst>
          </p:cNvPr>
          <p:cNvSpPr/>
          <p:nvPr/>
        </p:nvSpPr>
        <p:spPr>
          <a:xfrm rot="775292">
            <a:off x="153557" y="307100"/>
            <a:ext cx="4362605" cy="2300120"/>
          </a:xfrm>
          <a:prstGeom prst="cloudCallout">
            <a:avLst>
              <a:gd name="adj1" fmla="val -6970"/>
              <a:gd name="adj2" fmla="val 4204"/>
            </a:avLst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Cloud Callout 14">
            <a:extLst>
              <a:ext uri="{FF2B5EF4-FFF2-40B4-BE49-F238E27FC236}">
                <a16:creationId xmlns:a16="http://schemas.microsoft.com/office/drawing/2014/main" id="{66AA1ED2-9085-A143-B8FA-4CCD42020DEC}"/>
              </a:ext>
            </a:extLst>
          </p:cNvPr>
          <p:cNvSpPr/>
          <p:nvPr/>
        </p:nvSpPr>
        <p:spPr>
          <a:xfrm rot="775292">
            <a:off x="131386" y="505372"/>
            <a:ext cx="11467076" cy="6045849"/>
          </a:xfrm>
          <a:prstGeom prst="cloudCallout">
            <a:avLst>
              <a:gd name="adj1" fmla="val -6970"/>
              <a:gd name="adj2" fmla="val 4204"/>
            </a:avLst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2344" y="2391211"/>
            <a:ext cx="10446037" cy="194011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  <a:t>Working hours		Qualifications needed</a:t>
            </a:r>
          </a:p>
          <a:p>
            <a:pPr marL="0" indent="0">
              <a:buNone/>
            </a:pPr>
            <a: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  <a:t>	Holidays and other benefits		Your own interests/hobbies</a:t>
            </a:r>
          </a:p>
          <a:p>
            <a:pPr marL="0" indent="0">
              <a:buNone/>
            </a:pPr>
            <a: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  <a:t>Skills needed			Salary		location/working environment</a:t>
            </a:r>
          </a:p>
          <a:p>
            <a:pPr marL="0" indent="0">
              <a:buNone/>
            </a:pPr>
            <a: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  <a:t>Potential for promotion			Job satisfaction		</a:t>
            </a:r>
          </a:p>
          <a:p>
            <a:pPr marL="0" indent="0">
              <a:buNone/>
            </a:pPr>
            <a:r>
              <a:rPr lang="en-GB" sz="2400" dirty="0">
                <a:solidFill>
                  <a:srgbClr val="42145F"/>
                </a:solidFill>
                <a:latin typeface="Arial"/>
                <a:cs typeface="Arial"/>
              </a:rPr>
              <a:t>	</a:t>
            </a:r>
          </a:p>
          <a:p>
            <a:pPr marL="0" indent="0">
              <a:buNone/>
            </a:pPr>
            <a:endParaRPr lang="en-GB" sz="2133" dirty="0">
              <a:solidFill>
                <a:srgbClr val="42145F"/>
              </a:solidFill>
              <a:latin typeface="Arial"/>
              <a:cs typeface="Arial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59987" y="1557530"/>
            <a:ext cx="11711903" cy="91755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88A0"/>
                </a:solidFill>
                <a:latin typeface="RN House Sans" panose="020B050402020302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rgbClr val="42145F"/>
                </a:solidFill>
                <a:latin typeface="Arial"/>
                <a:cs typeface="Arial"/>
              </a:rPr>
              <a:t>You may have come up with some of the following:</a:t>
            </a:r>
          </a:p>
        </p:txBody>
      </p:sp>
      <p:pic>
        <p:nvPicPr>
          <p:cNvPr id="2" name="Picture 1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356"/>
          <a:stretch/>
        </p:blipFill>
        <p:spPr>
          <a:xfrm>
            <a:off x="-378731" y="3860350"/>
            <a:ext cx="2166939" cy="2985177"/>
          </a:xfrm>
          <a:prstGeom prst="rect">
            <a:avLst/>
          </a:prstGeom>
        </p:spPr>
      </p:pic>
      <p:pic>
        <p:nvPicPr>
          <p:cNvPr id="19" name="Picture 18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6" r="84946"/>
          <a:stretch/>
        </p:blipFill>
        <p:spPr>
          <a:xfrm>
            <a:off x="1453600" y="3834996"/>
            <a:ext cx="1729403" cy="3029091"/>
          </a:xfrm>
          <a:prstGeom prst="rect">
            <a:avLst/>
          </a:prstGeom>
        </p:spPr>
      </p:pic>
      <p:pic>
        <p:nvPicPr>
          <p:cNvPr id="20" name="Picture 19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70" t="-1631" r="44349" b="1631"/>
          <a:stretch/>
        </p:blipFill>
        <p:spPr>
          <a:xfrm>
            <a:off x="2907191" y="3828911"/>
            <a:ext cx="1877641" cy="3029089"/>
          </a:xfrm>
          <a:prstGeom prst="rect">
            <a:avLst/>
          </a:prstGeom>
        </p:spPr>
      </p:pic>
      <p:pic>
        <p:nvPicPr>
          <p:cNvPr id="21" name="Picture 20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54" r="37744"/>
          <a:stretch/>
        </p:blipFill>
        <p:spPr>
          <a:xfrm>
            <a:off x="4465346" y="3840753"/>
            <a:ext cx="1704700" cy="3029092"/>
          </a:xfrm>
          <a:prstGeom prst="rect">
            <a:avLst/>
          </a:prstGeom>
        </p:spPr>
      </p:pic>
      <p:pic>
        <p:nvPicPr>
          <p:cNvPr id="22" name="Picture 21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57" r="31042"/>
          <a:stretch/>
        </p:blipFill>
        <p:spPr>
          <a:xfrm>
            <a:off x="6003497" y="3828575"/>
            <a:ext cx="1704705" cy="3029091"/>
          </a:xfrm>
          <a:prstGeom prst="rect">
            <a:avLst/>
          </a:prstGeom>
        </p:spPr>
      </p:pic>
      <p:pic>
        <p:nvPicPr>
          <p:cNvPr id="23" name="Picture 22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3" r="23855"/>
          <a:stretch/>
        </p:blipFill>
        <p:spPr>
          <a:xfrm>
            <a:off x="7042025" y="3848826"/>
            <a:ext cx="1877648" cy="3029092"/>
          </a:xfrm>
          <a:prstGeom prst="rect">
            <a:avLst/>
          </a:prstGeom>
        </p:spPr>
      </p:pic>
      <p:pic>
        <p:nvPicPr>
          <p:cNvPr id="24" name="Picture 23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51" r="16571"/>
          <a:stretch/>
        </p:blipFill>
        <p:spPr>
          <a:xfrm>
            <a:off x="8464687" y="3835174"/>
            <a:ext cx="1902340" cy="3029091"/>
          </a:xfrm>
          <a:prstGeom prst="rect">
            <a:avLst/>
          </a:prstGeom>
        </p:spPr>
      </p:pic>
      <p:pic>
        <p:nvPicPr>
          <p:cNvPr id="25" name="Picture 24" descr="shutterstock_230376694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28" r="8704"/>
          <a:stretch/>
        </p:blipFill>
        <p:spPr>
          <a:xfrm>
            <a:off x="9804067" y="4031519"/>
            <a:ext cx="1859069" cy="281400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1F0E328-8ED1-B94E-A04C-851EFDF2762A}"/>
              </a:ext>
            </a:extLst>
          </p:cNvPr>
          <p:cNvSpPr/>
          <p:nvPr/>
        </p:nvSpPr>
        <p:spPr>
          <a:xfrm>
            <a:off x="9845997" y="6376331"/>
            <a:ext cx="19720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1100" dirty="0">
                <a:solidFill>
                  <a:schemeClr val="bg1"/>
                </a:solidFill>
                <a:cs typeface="Arial" panose="020B0604020202020204" pitchFamily="34" charset="0"/>
              </a:rPr>
              <a:t>How can I pay for things?</a:t>
            </a:r>
            <a:r>
              <a:rPr lang="en-US" sz="1100" b="1" i="0" baseline="0" dirty="0">
                <a:solidFill>
                  <a:schemeClr val="bg1"/>
                </a:solidFill>
              </a:rPr>
              <a:t> | </a:t>
            </a:r>
            <a:fld id="{DC05E1EE-818C-8646-B2D7-09A9D629E3D2}" type="slidenum">
              <a:rPr lang="en-US" sz="1100" b="1" i="0" baseline="0" smtClean="0">
                <a:solidFill>
                  <a:schemeClr val="bg1"/>
                </a:solidFill>
              </a:rPr>
              <a:pPr algn="r"/>
              <a:t>7</a:t>
            </a:fld>
            <a:endParaRPr lang="en-US" sz="1100" b="1" i="0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042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859987" y="1557529"/>
            <a:ext cx="10707899" cy="33483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88A0"/>
                </a:solidFill>
                <a:latin typeface="RN House Sans" panose="020B050402020302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rgbClr val="42145F"/>
                </a:solidFill>
                <a:latin typeface="Arial"/>
                <a:cs typeface="Arial"/>
              </a:rPr>
              <a:t>Use the link below to find out more about what some jobs involve and the qualifications needed.</a:t>
            </a:r>
          </a:p>
          <a:p>
            <a:endParaRPr lang="en-GB" sz="3600" dirty="0">
              <a:solidFill>
                <a:srgbClr val="42145F"/>
              </a:solidFill>
              <a:latin typeface="Arial"/>
              <a:cs typeface="Arial"/>
            </a:endParaRPr>
          </a:p>
          <a:p>
            <a:r>
              <a:rPr lang="en-GB" sz="3600" dirty="0">
                <a:solidFill>
                  <a:srgbClr val="42145F"/>
                </a:solidFill>
                <a:latin typeface="Arial"/>
                <a:cs typeface="Arial"/>
                <a:hlinkClick r:id="rId2"/>
              </a:rPr>
              <a:t>https://natwest.mymoneysense.com/challenge/jobs-and-money-interactive-activity-uk/</a:t>
            </a:r>
            <a:endParaRPr lang="en-GB" sz="3600" dirty="0">
              <a:solidFill>
                <a:srgbClr val="42145F"/>
              </a:solidFill>
              <a:latin typeface="Arial"/>
              <a:cs typeface="Arial"/>
            </a:endParaRPr>
          </a:p>
          <a:p>
            <a:endParaRPr lang="en-GB" sz="3600" dirty="0">
              <a:solidFill>
                <a:srgbClr val="42145F"/>
              </a:solidFill>
              <a:latin typeface="Arial"/>
              <a:cs typeface="Arial"/>
            </a:endParaRPr>
          </a:p>
          <a:p>
            <a:endParaRPr lang="en-GB" sz="3600" dirty="0">
              <a:solidFill>
                <a:srgbClr val="42145F"/>
              </a:solidFill>
              <a:latin typeface="Arial"/>
              <a:cs typeface="Arial"/>
            </a:endParaRPr>
          </a:p>
          <a:p>
            <a:endParaRPr lang="en-GB" sz="3600" dirty="0">
              <a:solidFill>
                <a:srgbClr val="42145F"/>
              </a:solidFill>
              <a:latin typeface="Arial"/>
              <a:cs typeface="Arial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F0E328-8ED1-B94E-A04C-851EFDF2762A}"/>
              </a:ext>
            </a:extLst>
          </p:cNvPr>
          <p:cNvSpPr/>
          <p:nvPr/>
        </p:nvSpPr>
        <p:spPr>
          <a:xfrm>
            <a:off x="9927751" y="6376331"/>
            <a:ext cx="189026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1100" dirty="0">
                <a:solidFill>
                  <a:schemeClr val="bg1"/>
                </a:solidFill>
                <a:cs typeface="Arial" panose="020B0604020202020204" pitchFamily="34" charset="0"/>
              </a:rPr>
              <a:t>How ca I pay for things?</a:t>
            </a:r>
            <a:r>
              <a:rPr lang="en-US" sz="1100" b="1" i="0" baseline="0" dirty="0">
                <a:solidFill>
                  <a:schemeClr val="bg1"/>
                </a:solidFill>
              </a:rPr>
              <a:t> | </a:t>
            </a:r>
            <a:fld id="{DC05E1EE-818C-8646-B2D7-09A9D629E3D2}" type="slidenum">
              <a:rPr lang="en-US" sz="1100" b="1" i="0" baseline="0" smtClean="0">
                <a:solidFill>
                  <a:schemeClr val="bg1"/>
                </a:solidFill>
              </a:rPr>
              <a:pPr algn="r"/>
              <a:t>8</a:t>
            </a:fld>
            <a:endParaRPr lang="en-US" sz="1100" b="1" i="0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395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3DF787F0-93EB-B84F-9D04-5AF6E963E407}"/>
              </a:ext>
            </a:extLst>
          </p:cNvPr>
          <p:cNvSpPr/>
          <p:nvPr/>
        </p:nvSpPr>
        <p:spPr>
          <a:xfrm>
            <a:off x="4212236" y="1341909"/>
            <a:ext cx="7862853" cy="5255005"/>
          </a:xfrm>
          <a:prstGeom prst="ellipse">
            <a:avLst/>
          </a:prstGeom>
          <a:solidFill>
            <a:srgbClr val="4214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829838" y="3443801"/>
            <a:ext cx="5415384" cy="3340179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2400" b="1" dirty="0">
                <a:solidFill>
                  <a:schemeClr val="bg1"/>
                </a:solidFill>
                <a:latin typeface="Arial"/>
                <a:cs typeface="Arial"/>
              </a:rPr>
              <a:t>Match the salaries with the nine jobs listed. </a:t>
            </a:r>
          </a:p>
          <a:p>
            <a:pPr>
              <a:lnSpc>
                <a:spcPct val="100000"/>
              </a:lnSpc>
            </a:pPr>
            <a:r>
              <a:rPr lang="en-GB" sz="2400" b="1" dirty="0">
                <a:solidFill>
                  <a:schemeClr val="bg1"/>
                </a:solidFill>
                <a:latin typeface="Arial"/>
                <a:cs typeface="Arial"/>
              </a:rPr>
              <a:t>Remember these are just average salaries and some could be much higher for experienced workers or lower for inexperienced workers.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717105" y="1751211"/>
            <a:ext cx="4650059" cy="12832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3488A0"/>
                </a:solidFill>
                <a:latin typeface="RN House Sans" panose="020B0504020203020204" pitchFamily="34" charset="0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Arial"/>
                <a:cs typeface="Arial"/>
              </a:rPr>
              <a:t>Now complete the ‘Jobs and money’ </a:t>
            </a:r>
          </a:p>
          <a:p>
            <a:r>
              <a:rPr lang="en-GB" sz="4000" dirty="0">
                <a:solidFill>
                  <a:schemeClr val="bg1"/>
                </a:solidFill>
                <a:latin typeface="Arial"/>
                <a:cs typeface="Arial"/>
              </a:rPr>
              <a:t>activity sheet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8368">
            <a:off x="1697734" y="958442"/>
            <a:ext cx="3856580" cy="5451066"/>
          </a:xfrm>
          <a:prstGeom prst="rect">
            <a:avLst/>
          </a:prstGeom>
          <a:effectLst>
            <a:outerShdw blurRad="279400" dist="342900" dir="7800000" algn="bl" rotWithShape="0">
              <a:prstClr val="black">
                <a:alpha val="2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48735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15155</TotalTime>
  <Words>570</Words>
  <Application>Microsoft Office PowerPoint</Application>
  <PresentationFormat>Widescreen</PresentationFormat>
  <Paragraphs>66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RN House Sans</vt:lpstr>
      <vt:lpstr>Office Theme</vt:lpstr>
      <vt:lpstr> Presentation </vt:lpstr>
      <vt:lpstr>Try to come up with an answer to the following question: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crowdfunding?</dc:title>
  <dc:creator>Claire Smith</dc:creator>
  <cp:lastModifiedBy>KJones</cp:lastModifiedBy>
  <cp:revision>413</cp:revision>
  <cp:lastPrinted>2018-07-10T16:22:22Z</cp:lastPrinted>
  <dcterms:created xsi:type="dcterms:W3CDTF">2015-12-14T13:58:53Z</dcterms:created>
  <dcterms:modified xsi:type="dcterms:W3CDTF">2020-06-02T12:52:01Z</dcterms:modified>
</cp:coreProperties>
</file>