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70" r:id="rId2"/>
    <p:sldId id="275" r:id="rId3"/>
    <p:sldId id="279" r:id="rId4"/>
    <p:sldId id="284" r:id="rId5"/>
    <p:sldId id="318" r:id="rId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Comic Sans MS" panose="030F0702030302020204" pitchFamily="66" charset="0"/>
      <p:regular r:id="rId13"/>
      <p:bold r:id="rId14"/>
      <p:italic r:id="rId15"/>
      <p:boldItalic r:id="rId16"/>
    </p:embeddedFont>
    <p:embeddedFont>
      <p:font typeface="Kalam" panose="020B0604020202020204" charset="0"/>
      <p:regular r:id="rId17"/>
    </p:embeddedFont>
    <p:embeddedFont>
      <p:font typeface="Twinkl" panose="020B0604020202020204" charset="0"/>
      <p:regular r:id="rId18"/>
      <p:bold r:id="rId19"/>
    </p:embeddedFont>
    <p:embeddedFont>
      <p:font typeface="Twinkl SemiBold" charset="0"/>
      <p:bold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1E5A"/>
    <a:srgbClr val="18A0DB"/>
    <a:srgbClr val="BC0105"/>
    <a:srgbClr val="4DB1E3"/>
    <a:srgbClr val="80C1EB"/>
    <a:srgbClr val="ACDDFC"/>
    <a:srgbClr val="FFFFFF"/>
    <a:srgbClr val="4AA1D9"/>
    <a:srgbClr val="21A6F9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1350" y="72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97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97" b="1" u="none" dirty="0">
                <a:solidFill>
                  <a:schemeClr val="tx1"/>
                </a:solidFill>
                <a:latin typeface="Twinkl" pitchFamily="50" charset="0"/>
              </a:rPr>
              <a:t>A Bar Chart</a:t>
            </a:r>
            <a:r>
              <a:rPr lang="en-US" sz="1197" b="1" u="none" baseline="0" dirty="0">
                <a:solidFill>
                  <a:schemeClr val="tx1"/>
                </a:solidFill>
                <a:latin typeface="Twinkl" pitchFamily="50" charset="0"/>
              </a:rPr>
              <a:t> to Show </a:t>
            </a:r>
            <a:br>
              <a:rPr lang="en-US" sz="1197" b="1" u="none" baseline="0" dirty="0">
                <a:solidFill>
                  <a:schemeClr val="tx1"/>
                </a:solidFill>
                <a:latin typeface="Twinkl" pitchFamily="50" charset="0"/>
              </a:rPr>
            </a:br>
            <a:r>
              <a:rPr lang="en-US" sz="1197" b="1" u="none" baseline="0" dirty="0">
                <a:solidFill>
                  <a:schemeClr val="tx1"/>
                </a:solidFill>
                <a:latin typeface="Twinkl" pitchFamily="50" charset="0"/>
              </a:rPr>
              <a:t>How Many Pets Y6 Have</a:t>
            </a:r>
            <a:endParaRPr lang="en-US" sz="1200" b="1" u="none" dirty="0">
              <a:solidFill>
                <a:schemeClr val="tx1"/>
              </a:solidFill>
              <a:latin typeface="Twinkl" pitchFamily="50" charset="0"/>
            </a:endParaRPr>
          </a:p>
        </c:rich>
      </c:tx>
      <c:layout>
        <c:manualLayout>
          <c:xMode val="edge"/>
          <c:yMode val="edge"/>
          <c:x val="0.33723153431731961"/>
          <c:y val="1.5561861697980822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740907686542643"/>
          <c:y val="0.13142655328990552"/>
          <c:w val="0.83830831913889559"/>
          <c:h val="0.720100970537324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'Bar Chart Travel to School  (2)'!$C$4</c:f>
              <c:strCache>
                <c:ptCount val="1"/>
                <c:pt idx="0">
                  <c:v>Number of Children</c:v>
                </c:pt>
              </c:strCache>
            </c:strRef>
          </c:tx>
          <c:spPr>
            <a:solidFill>
              <a:srgbClr val="F6ADF7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7B17-41D7-A689-C071F6526EF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B17-41D7-A689-C071F6526EF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7B17-41D7-A689-C071F6526EF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B17-41D7-A689-C071F6526EF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7B17-41D7-A689-C071F6526EFB}"/>
              </c:ext>
            </c:extLst>
          </c:dPt>
          <c:cat>
            <c:strRef>
              <c:f>'Bar Chart Travel to School  (2)'!$B$5:$B$9</c:f>
              <c:strCache>
                <c:ptCount val="5"/>
                <c:pt idx="0">
                  <c:v>Cat</c:v>
                </c:pt>
                <c:pt idx="1">
                  <c:v>Dog</c:v>
                </c:pt>
                <c:pt idx="2">
                  <c:v>Fish</c:v>
                </c:pt>
                <c:pt idx="3">
                  <c:v>Rabbit</c:v>
                </c:pt>
                <c:pt idx="4">
                  <c:v>Other</c:v>
                </c:pt>
              </c:strCache>
            </c:strRef>
          </c:cat>
          <c:val>
            <c:numRef>
              <c:f>'Bar Chart Travel to School  (2)'!$C$5:$C$9</c:f>
              <c:numCache>
                <c:formatCode>General</c:formatCode>
                <c:ptCount val="5"/>
                <c:pt idx="0">
                  <c:v>12</c:v>
                </c:pt>
                <c:pt idx="1">
                  <c:v>14</c:v>
                </c:pt>
                <c:pt idx="2">
                  <c:v>7</c:v>
                </c:pt>
                <c:pt idx="3">
                  <c:v>5</c:v>
                </c:pt>
                <c:pt idx="4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B17-41D7-A689-C071F6526E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317706575"/>
        <c:axId val="1"/>
      </c:barChart>
      <c:catAx>
        <c:axId val="317706575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798" b="1" i="0" u="none" strike="noStrike" baseline="0">
                    <a:solidFill>
                      <a:srgbClr val="808080"/>
                    </a:solidFill>
                    <a:latin typeface="Twinkl"/>
                    <a:ea typeface="Twinkl"/>
                    <a:cs typeface="Twinkl"/>
                  </a:defRPr>
                </a:pPr>
                <a:r>
                  <a:rPr lang="en-GB"/>
                  <a:t>Type of Pet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19003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winkl" pitchFamily="50" charset="0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16"/>
        </c:scaling>
        <c:delete val="0"/>
        <c:axPos val="l"/>
        <c:majorGridlines>
          <c:spPr>
            <a:ln w="9502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02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/>
              <a:lstStyle/>
              <a:p>
                <a:pPr>
                  <a:defRPr sz="798" b="1" i="0" u="none" strike="noStrike" baseline="0">
                    <a:solidFill>
                      <a:srgbClr val="808080"/>
                    </a:solidFill>
                    <a:latin typeface="Twinkl"/>
                    <a:ea typeface="Twinkl"/>
                    <a:cs typeface="Twinkl"/>
                  </a:defRPr>
                </a:pPr>
                <a:r>
                  <a:rPr lang="en-GB"/>
                  <a:t>Number of Children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2217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winkl" pitchFamily="50" charset="0"/>
                <a:ea typeface="+mn-ea"/>
                <a:cs typeface="+mn-cs"/>
              </a:defRPr>
            </a:pPr>
            <a:endParaRPr lang="en-US"/>
          </a:p>
        </c:txPr>
        <c:crossAx val="317706575"/>
        <c:crosses val="autoZero"/>
        <c:crossBetween val="between"/>
        <c:majorUnit val="2"/>
        <c:minorUnit val="1"/>
      </c:valAx>
      <c:spPr>
        <a:noFill/>
        <a:ln w="25337">
          <a:noFill/>
        </a:ln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98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198" b="1" u="none" dirty="0">
                <a:latin typeface="Twinkl" pitchFamily="50" charset="0"/>
              </a:rPr>
              <a:t>A Bar Chart</a:t>
            </a:r>
            <a:r>
              <a:rPr lang="en-US" sz="1198" b="1" u="none" baseline="0" dirty="0">
                <a:latin typeface="Twinkl" pitchFamily="50" charset="0"/>
              </a:rPr>
              <a:t> to Show How Many Pets Y6 Have</a:t>
            </a:r>
            <a:endParaRPr lang="en-US" sz="1200" b="1" u="none" dirty="0">
              <a:latin typeface="Twinkl" pitchFamily="50" charset="0"/>
            </a:endParaRPr>
          </a:p>
        </c:rich>
      </c:tx>
      <c:layout>
        <c:manualLayout>
          <c:xMode val="edge"/>
          <c:yMode val="edge"/>
          <c:x val="0.16890258392791155"/>
          <c:y val="3.4334763948497854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'Bar Chart Travel to School  (2)'!$C$4</c:f>
              <c:strCache>
                <c:ptCount val="1"/>
                <c:pt idx="0">
                  <c:v>Number of Boys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'Bar Chart Travel to School  (2)'!$B$5:$B$9</c:f>
              <c:strCache>
                <c:ptCount val="5"/>
                <c:pt idx="0">
                  <c:v>Cat</c:v>
                </c:pt>
                <c:pt idx="1">
                  <c:v>Dog</c:v>
                </c:pt>
                <c:pt idx="2">
                  <c:v>Fish</c:v>
                </c:pt>
                <c:pt idx="3">
                  <c:v>Rabbit</c:v>
                </c:pt>
                <c:pt idx="4">
                  <c:v>Other</c:v>
                </c:pt>
              </c:strCache>
            </c:strRef>
          </c:cat>
          <c:val>
            <c:numRef>
              <c:f>'Bar Chart Travel to School  (2)'!$C$5:$C$9</c:f>
              <c:numCache>
                <c:formatCode>General</c:formatCode>
                <c:ptCount val="5"/>
                <c:pt idx="0">
                  <c:v>7</c:v>
                </c:pt>
                <c:pt idx="1">
                  <c:v>6</c:v>
                </c:pt>
                <c:pt idx="2">
                  <c:v>3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E9-4FF2-B3E6-B71F127AD156}"/>
            </c:ext>
          </c:extLst>
        </c:ser>
        <c:ser>
          <c:idx val="1"/>
          <c:order val="1"/>
          <c:tx>
            <c:strRef>
              <c:f>'Bar Chart Travel to School  (2)'!$D$4</c:f>
              <c:strCache>
                <c:ptCount val="1"/>
                <c:pt idx="0">
                  <c:v>Number of Girls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'Bar Chart Travel to School  (2)'!$B$5:$B$9</c:f>
              <c:strCache>
                <c:ptCount val="5"/>
                <c:pt idx="0">
                  <c:v>Cat</c:v>
                </c:pt>
                <c:pt idx="1">
                  <c:v>Dog</c:v>
                </c:pt>
                <c:pt idx="2">
                  <c:v>Fish</c:v>
                </c:pt>
                <c:pt idx="3">
                  <c:v>Rabbit</c:v>
                </c:pt>
                <c:pt idx="4">
                  <c:v>Other</c:v>
                </c:pt>
              </c:strCache>
            </c:strRef>
          </c:cat>
          <c:val>
            <c:numRef>
              <c:f>'Bar Chart Travel to School  (2)'!$D$5:$D$9</c:f>
              <c:numCache>
                <c:formatCode>General</c:formatCode>
                <c:ptCount val="5"/>
                <c:pt idx="0">
                  <c:v>5</c:v>
                </c:pt>
                <c:pt idx="1">
                  <c:v>8</c:v>
                </c:pt>
                <c:pt idx="2">
                  <c:v>4</c:v>
                </c:pt>
                <c:pt idx="3">
                  <c:v>4</c:v>
                </c:pt>
                <c:pt idx="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E9-4FF2-B3E6-B71F127AD1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1682720527"/>
        <c:axId val="1"/>
      </c:barChart>
      <c:catAx>
        <c:axId val="1682720527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048" b="1" i="0" u="none" strike="noStrike" baseline="0">
                    <a:solidFill>
                      <a:srgbClr val="808080"/>
                    </a:solidFill>
                    <a:latin typeface="Twinkl"/>
                    <a:ea typeface="Twinkl"/>
                    <a:cs typeface="Twinkl"/>
                  </a:defRPr>
                </a:pPr>
                <a:r>
                  <a:rPr lang="en-GB"/>
                  <a:t>Type of Pet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19014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winkl" pitchFamily="50" charset="0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10"/>
        </c:scaling>
        <c:delete val="0"/>
        <c:axPos val="l"/>
        <c:majorGridlines>
          <c:spPr>
            <a:ln w="9507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07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/>
              <a:lstStyle/>
              <a:p>
                <a:pPr>
                  <a:defRPr sz="1048" b="1" i="0" u="none" strike="noStrike" baseline="0">
                    <a:solidFill>
                      <a:srgbClr val="808080"/>
                    </a:solidFill>
                    <a:latin typeface="Twinkl"/>
                    <a:ea typeface="Twinkl"/>
                    <a:cs typeface="Twinkl"/>
                  </a:defRPr>
                </a:pPr>
                <a:r>
                  <a:rPr lang="en-GB"/>
                  <a:t>Number of Children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22183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winkl" pitchFamily="50" charset="0"/>
                <a:ea typeface="+mn-ea"/>
                <a:cs typeface="+mn-cs"/>
              </a:defRPr>
            </a:pPr>
            <a:endParaRPr lang="en-US"/>
          </a:p>
        </c:txPr>
        <c:crossAx val="1682720527"/>
        <c:crosses val="autoZero"/>
        <c:crossBetween val="between"/>
        <c:majorUnit val="1"/>
        <c:minorUnit val="1"/>
      </c:valAx>
      <c:spPr>
        <a:noFill/>
        <a:ln w="25352">
          <a:noFill/>
        </a:ln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98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winkl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600" dirty="0">
                <a:solidFill>
                  <a:sysClr val="windowText" lastClr="000000"/>
                </a:solidFill>
              </a:rPr>
              <a:t>Birthday Seasons in </a:t>
            </a:r>
            <a:br>
              <a:rPr lang="en-GB" sz="1600" dirty="0">
                <a:solidFill>
                  <a:sysClr val="windowText" lastClr="000000"/>
                </a:solidFill>
              </a:rPr>
            </a:br>
            <a:r>
              <a:rPr lang="en-GB" sz="1600" dirty="0">
                <a:solidFill>
                  <a:sysClr val="windowText" lastClr="000000"/>
                </a:solidFill>
              </a:rPr>
              <a:t>our Year Group</a:t>
            </a:r>
          </a:p>
        </c:rich>
      </c:tx>
      <c:layout>
        <c:manualLayout>
          <c:xMode val="edge"/>
          <c:yMode val="edge"/>
          <c:x val="0.20316899317182302"/>
          <c:y val="3.199908890783078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99906433744071"/>
          <c:y val="0.15545963667680143"/>
          <c:w val="0.82963160112952827"/>
          <c:h val="0.718319831145595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Birthday Seasons in our Year Group</c:v>
                </c:pt>
              </c:strCache>
            </c:strRef>
          </c:tx>
          <c:spPr>
            <a:solidFill>
              <a:srgbClr val="007AC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Winter</c:v>
                </c:pt>
                <c:pt idx="1">
                  <c:v>Spring</c:v>
                </c:pt>
                <c:pt idx="2">
                  <c:v>Summer</c:v>
                </c:pt>
                <c:pt idx="3">
                  <c:v>Autumn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</c:v>
                </c:pt>
                <c:pt idx="1">
                  <c:v>8</c:v>
                </c:pt>
                <c:pt idx="2">
                  <c:v>21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BC-4988-BF5C-032BC2113F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3250488"/>
        <c:axId val="723249312"/>
      </c:barChart>
      <c:catAx>
        <c:axId val="723250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3249312"/>
        <c:crosses val="autoZero"/>
        <c:auto val="1"/>
        <c:lblAlgn val="ctr"/>
        <c:lblOffset val="100"/>
        <c:noMultiLvlLbl val="0"/>
      </c:catAx>
      <c:valAx>
        <c:axId val="723249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3250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007AC3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</c:v>
                </c:pt>
                <c:pt idx="1">
                  <c:v>2</c:v>
                </c:pt>
                <c:pt idx="2">
                  <c:v>5</c:v>
                </c:pt>
                <c:pt idx="3">
                  <c:v>1</c:v>
                </c:pt>
                <c:pt idx="4">
                  <c:v>1</c:v>
                </c:pt>
                <c:pt idx="5">
                  <c:v>5</c:v>
                </c:pt>
                <c:pt idx="6">
                  <c:v>4</c:v>
                </c:pt>
                <c:pt idx="7">
                  <c:v>2</c:v>
                </c:pt>
                <c:pt idx="8">
                  <c:v>3</c:v>
                </c:pt>
                <c:pt idx="9">
                  <c:v>2</c:v>
                </c:pt>
                <c:pt idx="10">
                  <c:v>2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12-43BF-83AE-5341B18610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</c:numCache>
            </c:numRef>
          </c:val>
          <c:extLst>
            <c:ext xmlns:c16="http://schemas.microsoft.com/office/drawing/2014/chart" uri="{C3380CC4-5D6E-409C-BE32-E72D297353CC}">
              <c16:uniqueId val="{00000001-E412-43BF-83AE-5341B186100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</c:numCache>
            </c:numRef>
          </c:val>
          <c:extLst>
            <c:ext xmlns:c16="http://schemas.microsoft.com/office/drawing/2014/chart" uri="{C3380CC4-5D6E-409C-BE32-E72D297353CC}">
              <c16:uniqueId val="{00000002-E412-43BF-83AE-5341B18610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3253232"/>
        <c:axId val="723253624"/>
      </c:barChart>
      <c:catAx>
        <c:axId val="723253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3253624"/>
        <c:crosses val="autoZero"/>
        <c:auto val="1"/>
        <c:lblAlgn val="ctr"/>
        <c:lblOffset val="100"/>
        <c:noMultiLvlLbl val="0"/>
      </c:catAx>
      <c:valAx>
        <c:axId val="723253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3253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Birthday</a:t>
            </a:r>
            <a:r>
              <a:rPr lang="en-GB" baseline="0" dirty="0"/>
              <a:t> Months in Year 4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Boys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</c:v>
                </c:pt>
                <c:pt idx="1">
                  <c:v>2</c:v>
                </c:pt>
                <c:pt idx="2">
                  <c:v>5</c:v>
                </c:pt>
                <c:pt idx="3">
                  <c:v>1</c:v>
                </c:pt>
                <c:pt idx="4">
                  <c:v>1</c:v>
                </c:pt>
                <c:pt idx="5">
                  <c:v>5</c:v>
                </c:pt>
                <c:pt idx="6">
                  <c:v>4</c:v>
                </c:pt>
                <c:pt idx="7">
                  <c:v>2</c:v>
                </c:pt>
                <c:pt idx="8">
                  <c:v>3</c:v>
                </c:pt>
                <c:pt idx="9">
                  <c:v>2</c:v>
                </c:pt>
                <c:pt idx="10">
                  <c:v>2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12-43BF-83AE-5341B18610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Girls</c:v>
                </c:pt>
              </c:strCache>
            </c:strRef>
          </c:tx>
          <c:spPr>
            <a:solidFill>
              <a:srgbClr val="007AC3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</c:v>
                </c:pt>
                <c:pt idx="1">
                  <c:v>2</c:v>
                </c:pt>
                <c:pt idx="2">
                  <c:v>1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0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412-43BF-83AE-5341B186100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</c:numCache>
            </c:numRef>
          </c:val>
          <c:extLst>
            <c:ext xmlns:c16="http://schemas.microsoft.com/office/drawing/2014/chart" uri="{C3380CC4-5D6E-409C-BE32-E72D297353CC}">
              <c16:uniqueId val="{00000002-E412-43BF-83AE-5341B18610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3254800"/>
        <c:axId val="723247744"/>
      </c:barChart>
      <c:catAx>
        <c:axId val="723254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Birthday</a:t>
                </a:r>
                <a:r>
                  <a:rPr lang="en-GB" baseline="0" dirty="0"/>
                  <a:t> Month</a:t>
                </a:r>
                <a:endParaRPr lang="en-GB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3247744"/>
        <c:crosses val="autoZero"/>
        <c:auto val="1"/>
        <c:lblAlgn val="ctr"/>
        <c:lblOffset val="100"/>
        <c:noMultiLvlLbl val="0"/>
      </c:catAx>
      <c:valAx>
        <c:axId val="723247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Number of children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325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21341-850D-40E1-BB3D-87946DC9B06D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4796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21341-850D-40E1-BB3D-87946DC9B06D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03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7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7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CE511046-B744-4E76-8228-4D70D177D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138" y="1286261"/>
            <a:ext cx="47005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en-US" sz="1400" dirty="0">
                <a:solidFill>
                  <a:schemeClr val="tx1"/>
                </a:solidFill>
              </a:rPr>
              <a:t>Data that is counted and has no in-between value is called </a:t>
            </a:r>
            <a:r>
              <a:rPr lang="en-GB" altLang="en-US" sz="1400" b="1" dirty="0">
                <a:solidFill>
                  <a:schemeClr val="tx1"/>
                </a:solidFill>
              </a:rPr>
              <a:t>discrete data</a:t>
            </a:r>
            <a:r>
              <a:rPr lang="en-GB" altLang="en-US" sz="1400" dirty="0">
                <a:solidFill>
                  <a:schemeClr val="tx1"/>
                </a:solidFill>
              </a:rPr>
              <a:t>. Discrete data is usually collected in a frequency table and then presented as a bar chart.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65B680-D741-4CAF-B10F-FE6CE855B2E0}"/>
              </a:ext>
            </a:extLst>
          </p:cNvPr>
          <p:cNvSpPr/>
          <p:nvPr/>
        </p:nvSpPr>
        <p:spPr>
          <a:xfrm>
            <a:off x="719138" y="2251610"/>
            <a:ext cx="4775200" cy="3079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1400" dirty="0">
                <a:latin typeface="Twinkl" pitchFamily="2" charset="0"/>
              </a:rPr>
              <a:t>A bar chart has a </a:t>
            </a:r>
            <a:r>
              <a:rPr lang="en-GB" sz="1400" b="1" dirty="0">
                <a:latin typeface="Twinkl" pitchFamily="2" charset="0"/>
              </a:rPr>
              <a:t>horizontal</a:t>
            </a:r>
            <a:r>
              <a:rPr lang="en-GB" sz="1400" dirty="0">
                <a:latin typeface="Twinkl" pitchFamily="2" charset="0"/>
              </a:rPr>
              <a:t> axis and a </a:t>
            </a:r>
            <a:r>
              <a:rPr lang="en-GB" sz="1400" b="1" dirty="0">
                <a:latin typeface="Twinkl" pitchFamily="2" charset="0"/>
              </a:rPr>
              <a:t>vertical</a:t>
            </a:r>
            <a:r>
              <a:rPr lang="en-GB" sz="1400" dirty="0">
                <a:latin typeface="Twinkl" pitchFamily="2" charset="0"/>
              </a:rPr>
              <a:t> axis.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55595D5-D89E-4AA3-BC27-4944796FBD6B}"/>
              </a:ext>
            </a:extLst>
          </p:cNvPr>
          <p:cNvSpPr/>
          <p:nvPr/>
        </p:nvSpPr>
        <p:spPr>
          <a:xfrm>
            <a:off x="719138" y="2785158"/>
            <a:ext cx="3705225" cy="16160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marL="252000" indent="-1800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400" dirty="0">
                <a:latin typeface="Twinkl" pitchFamily="2" charset="0"/>
              </a:rPr>
              <a:t>A bar chart must always have a </a:t>
            </a:r>
            <a:r>
              <a:rPr lang="en-GB" sz="1400" b="1" dirty="0">
                <a:latin typeface="Twinkl" pitchFamily="2" charset="0"/>
              </a:rPr>
              <a:t>title </a:t>
            </a:r>
            <a:r>
              <a:rPr lang="en-GB" sz="1400" dirty="0">
                <a:latin typeface="Twinkl" pitchFamily="2" charset="0"/>
              </a:rPr>
              <a:t>explaining what it shows.</a:t>
            </a:r>
          </a:p>
          <a:p>
            <a:pPr marL="252000" indent="-1800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400" dirty="0">
                <a:latin typeface="Twinkl" pitchFamily="2" charset="0"/>
              </a:rPr>
              <a:t>Bars must be carefully drawn to show the data.</a:t>
            </a:r>
            <a:r>
              <a:rPr lang="en-GB" sz="1400" dirty="0">
                <a:solidFill>
                  <a:srgbClr val="FF0000"/>
                </a:solidFill>
                <a:latin typeface="Twinkl" pitchFamily="2" charset="0"/>
              </a:rPr>
              <a:t> </a:t>
            </a:r>
          </a:p>
          <a:p>
            <a:pPr marL="252000" indent="-1800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400" dirty="0">
                <a:latin typeface="Twinkl" pitchFamily="2" charset="0"/>
              </a:rPr>
              <a:t>There must be a </a:t>
            </a:r>
            <a:r>
              <a:rPr lang="en-GB" sz="1400" b="1" dirty="0">
                <a:latin typeface="Twinkl" pitchFamily="2" charset="0"/>
              </a:rPr>
              <a:t>gap</a:t>
            </a:r>
            <a:r>
              <a:rPr lang="en-GB" sz="1400" dirty="0">
                <a:latin typeface="Twinkl" pitchFamily="2" charset="0"/>
              </a:rPr>
              <a:t> between each bar.</a:t>
            </a:r>
          </a:p>
          <a:p>
            <a:pPr marL="252000" indent="-1800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400" dirty="0">
                <a:latin typeface="Twinkl" pitchFamily="2" charset="0"/>
              </a:rPr>
              <a:t>Each bar must be the </a:t>
            </a:r>
            <a:r>
              <a:rPr lang="en-GB" sz="1400" b="1" dirty="0">
                <a:latin typeface="Twinkl" pitchFamily="2" charset="0"/>
              </a:rPr>
              <a:t>same width</a:t>
            </a:r>
            <a:r>
              <a:rPr lang="en-GB" sz="1400" dirty="0">
                <a:latin typeface="Twinkl" pitchFamily="2" charset="0"/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88C7C5-7944-43E7-B65A-4366F8CC7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25" y="4564062"/>
            <a:ext cx="3779838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400" dirty="0">
                <a:solidFill>
                  <a:schemeClr val="tx1"/>
                </a:solidFill>
              </a:rPr>
              <a:t>A </a:t>
            </a:r>
            <a:r>
              <a:rPr lang="en-GB" altLang="en-US" sz="1400" b="1" dirty="0">
                <a:solidFill>
                  <a:schemeClr val="tx1"/>
                </a:solidFill>
              </a:rPr>
              <a:t>number line </a:t>
            </a:r>
            <a:r>
              <a:rPr lang="en-GB" altLang="en-US" sz="1400" dirty="0">
                <a:solidFill>
                  <a:schemeClr val="tx1"/>
                </a:solidFill>
              </a:rPr>
              <a:t>is marked on the </a:t>
            </a:r>
            <a:r>
              <a:rPr lang="en-GB" altLang="en-US" sz="1400" b="1" dirty="0">
                <a:solidFill>
                  <a:schemeClr val="tx1"/>
                </a:solidFill>
              </a:rPr>
              <a:t>vertical</a:t>
            </a:r>
            <a:r>
              <a:rPr lang="en-GB" altLang="en-US" sz="1400" dirty="0">
                <a:solidFill>
                  <a:schemeClr val="tx1"/>
                </a:solidFill>
              </a:rPr>
              <a:t> axis. The scale of this number line is chosen based on the data range.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400" dirty="0">
                <a:solidFill>
                  <a:schemeClr val="tx1"/>
                </a:solidFill>
              </a:rPr>
              <a:t>The </a:t>
            </a:r>
            <a:r>
              <a:rPr lang="en-GB" altLang="en-US" sz="1400" b="1" dirty="0">
                <a:solidFill>
                  <a:schemeClr val="tx1"/>
                </a:solidFill>
              </a:rPr>
              <a:t>data categories </a:t>
            </a:r>
            <a:r>
              <a:rPr lang="en-GB" altLang="en-US" sz="1400" dirty="0">
                <a:solidFill>
                  <a:schemeClr val="tx1"/>
                </a:solidFill>
              </a:rPr>
              <a:t>are organised on the </a:t>
            </a:r>
            <a:r>
              <a:rPr lang="en-GB" altLang="en-US" sz="1400" b="1" dirty="0">
                <a:solidFill>
                  <a:schemeClr val="tx1"/>
                </a:solidFill>
              </a:rPr>
              <a:t>horizontal</a:t>
            </a:r>
            <a:r>
              <a:rPr lang="en-GB" altLang="en-US" sz="1400" dirty="0">
                <a:solidFill>
                  <a:schemeClr val="tx1"/>
                </a:solidFill>
              </a:rPr>
              <a:t> axis.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400" dirty="0">
                <a:solidFill>
                  <a:schemeClr val="tx1"/>
                </a:solidFill>
              </a:rPr>
              <a:t>Each axis must have a </a:t>
            </a:r>
            <a:r>
              <a:rPr lang="en-GB" altLang="en-US" sz="1400" b="1" dirty="0">
                <a:solidFill>
                  <a:schemeClr val="tx1"/>
                </a:solidFill>
              </a:rPr>
              <a:t>label </a:t>
            </a:r>
            <a:r>
              <a:rPr lang="en-GB" altLang="en-US" sz="1400" dirty="0">
                <a:solidFill>
                  <a:schemeClr val="tx1"/>
                </a:solidFill>
              </a:rPr>
              <a:t>explaining what it shows.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1268488-9F3D-4940-BE91-7869945D73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158115"/>
              </p:ext>
            </p:extLst>
          </p:nvPr>
        </p:nvGraphicFramePr>
        <p:xfrm>
          <a:off x="5794376" y="1395004"/>
          <a:ext cx="2593975" cy="1262064"/>
        </p:xfrm>
        <a:graphic>
          <a:graphicData uri="http://schemas.openxmlformats.org/drawingml/2006/table">
            <a:tbl>
              <a:tblPr firstRow="1" firstCol="1" bandRow="1"/>
              <a:tblGrid>
                <a:gridCol w="986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7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0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b="1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Pet</a:t>
                      </a:r>
                      <a:endParaRPr lang="en-GB" sz="12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90" marR="68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Number of Children</a:t>
                      </a:r>
                      <a:endParaRPr lang="en-GB" sz="12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90" marR="68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Cat</a:t>
                      </a:r>
                      <a:endParaRPr lang="en-GB" sz="12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90" marR="68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5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12</a:t>
                      </a:r>
                      <a:endParaRPr lang="en-GB" sz="1200" kern="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90" marR="68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Dog</a:t>
                      </a:r>
                      <a:endParaRPr lang="en-GB" sz="12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90" marR="68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14</a:t>
                      </a:r>
                      <a:endParaRPr lang="en-GB" sz="12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90" marR="68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0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5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Fish</a:t>
                      </a:r>
                      <a:endParaRPr lang="en-GB" sz="1200" kern="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90" marR="68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7</a:t>
                      </a:r>
                      <a:endParaRPr lang="en-GB" sz="12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90" marR="68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0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5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Rabbit</a:t>
                      </a:r>
                      <a:endParaRPr lang="en-GB" sz="1200" kern="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90" marR="68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5</a:t>
                      </a:r>
                      <a:endParaRPr lang="en-GB" sz="12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90" marR="68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0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Other</a:t>
                      </a:r>
                      <a:endParaRPr lang="en-GB" sz="12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90" marR="68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8</a:t>
                      </a:r>
                      <a:endParaRPr lang="en-GB" sz="12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90" marR="68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" name="Chart 8">
            <a:extLst>
              <a:ext uri="{FF2B5EF4-FFF2-40B4-BE49-F238E27FC236}">
                <a16:creationId xmlns:a16="http://schemas.microsoft.com/office/drawing/2014/main" id="{43377B5E-2C6B-44F6-9315-E1F4C4593B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7757991"/>
              </p:ext>
            </p:extLst>
          </p:nvPr>
        </p:nvGraphicFramePr>
        <p:xfrm>
          <a:off x="4622800" y="2908300"/>
          <a:ext cx="3921125" cy="320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55651" y="571668"/>
            <a:ext cx="763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cs typeface="Twinkl"/>
              </a:rPr>
              <a:t>Bar Charts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91526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10" grpId="0"/>
      <p:bldGraphic spid="2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">
            <a:extLst>
              <a:ext uri="{FF2B5EF4-FFF2-40B4-BE49-F238E27FC236}">
                <a16:creationId xmlns:a16="http://schemas.microsoft.com/office/drawing/2014/main" id="{A864DA1E-211D-4301-9A66-C8D2C17B33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663" y="1871406"/>
            <a:ext cx="46767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We can draw a grouped bar chart to show this data. In this bar chart, each category has more than one bar. A key is used to identify the subcategories of the data.</a:t>
            </a: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5DCB2816-AE16-40E5-8695-97DBEE702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47" y="1364457"/>
            <a:ext cx="7799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50" charset="0"/>
                <a:ea typeface="Sassoon Infant Rg" panose="02000503030000020003" charset="0"/>
                <a:cs typeface="Sassoon Infant Rg" panose="02000503030000020003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chemeClr val="tx1"/>
                </a:solidFill>
              </a:rPr>
              <a:t>Discrete data in each category can also be represented in subcategories: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1743D70-4D5A-45E1-9403-DA82C9A464EB}"/>
              </a:ext>
            </a:extLst>
          </p:cNvPr>
          <p:cNvGraphicFramePr>
            <a:graphicFrameLocks noGrp="1"/>
          </p:cNvGraphicFramePr>
          <p:nvPr/>
        </p:nvGraphicFramePr>
        <p:xfrm>
          <a:off x="858838" y="2082800"/>
          <a:ext cx="2946400" cy="2139952"/>
        </p:xfrm>
        <a:graphic>
          <a:graphicData uri="http://schemas.openxmlformats.org/drawingml/2006/table">
            <a:tbl>
              <a:tblPr firstRow="1" firstCol="1" bandRow="1"/>
              <a:tblGrid>
                <a:gridCol w="687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58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2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07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b="1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Pet</a:t>
                      </a:r>
                      <a:endParaRPr lang="en-GB" sz="14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Number of Boys</a:t>
                      </a:r>
                      <a:endParaRPr lang="en-GB" sz="14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5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Liberation Sans"/>
                        </a:rPr>
                        <a:t>Number of Girls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Cat</a:t>
                      </a:r>
                      <a:endParaRPr lang="en-GB" sz="14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7</a:t>
                      </a:r>
                      <a:endParaRPr lang="en-GB" sz="1400" kern="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 dirty="0">
                          <a:effectLst/>
                          <a:latin typeface="+mn-lt"/>
                          <a:ea typeface="Calibri" panose="020F0502020204030204" pitchFamily="34" charset="0"/>
                          <a:cs typeface="Liberation Sans"/>
                        </a:rPr>
                        <a:t>5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Dog</a:t>
                      </a:r>
                      <a:endParaRPr lang="en-GB" sz="14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6</a:t>
                      </a:r>
                      <a:endParaRPr lang="en-GB" sz="14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 dirty="0">
                          <a:effectLst/>
                          <a:latin typeface="+mn-lt"/>
                          <a:ea typeface="Calibri" panose="020F0502020204030204" pitchFamily="34" charset="0"/>
                          <a:cs typeface="Liberation Sans"/>
                        </a:rPr>
                        <a:t>8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Fish</a:t>
                      </a:r>
                      <a:endParaRPr lang="en-GB" sz="1400" kern="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3</a:t>
                      </a:r>
                      <a:endParaRPr lang="en-GB" sz="14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 dirty="0">
                          <a:effectLst/>
                          <a:latin typeface="+mn-lt"/>
                          <a:ea typeface="Calibri" panose="020F0502020204030204" pitchFamily="34" charset="0"/>
                          <a:cs typeface="Liberation Sans"/>
                        </a:rPr>
                        <a:t>4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9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Rabbit</a:t>
                      </a:r>
                      <a:endParaRPr lang="en-GB" sz="1400" kern="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1</a:t>
                      </a:r>
                      <a:endParaRPr lang="en-GB" sz="14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 dirty="0">
                          <a:effectLst/>
                          <a:latin typeface="+mn-lt"/>
                          <a:ea typeface="Calibri" panose="020F0502020204030204" pitchFamily="34" charset="0"/>
                          <a:cs typeface="Liberation Sans"/>
                        </a:rPr>
                        <a:t>4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9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Other</a:t>
                      </a:r>
                      <a:endParaRPr lang="en-GB" sz="1400" kern="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 dirty="0">
                          <a:effectLst/>
                          <a:latin typeface="Twinkl" pitchFamily="50" charset="0"/>
                          <a:ea typeface="Calibri" panose="020F0502020204030204" pitchFamily="34" charset="0"/>
                          <a:cs typeface="Liberation Sans"/>
                        </a:rPr>
                        <a:t>2</a:t>
                      </a:r>
                      <a:endParaRPr lang="en-GB" sz="1400" kern="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Liberation Sans"/>
                      </a:endParaRP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50" dirty="0">
                          <a:effectLst/>
                          <a:latin typeface="+mn-lt"/>
                          <a:ea typeface="Calibri" panose="020F0502020204030204" pitchFamily="34" charset="0"/>
                          <a:cs typeface="Liberation Sans"/>
                        </a:rPr>
                        <a:t>6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" name="Chart 15">
            <a:extLst>
              <a:ext uri="{FF2B5EF4-FFF2-40B4-BE49-F238E27FC236}">
                <a16:creationId xmlns:a16="http://schemas.microsoft.com/office/drawing/2014/main" id="{0D964E32-9409-409A-BD31-823D406FBB9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6322182"/>
              </p:ext>
            </p:extLst>
          </p:nvPr>
        </p:nvGraphicFramePr>
        <p:xfrm>
          <a:off x="3954463" y="3170238"/>
          <a:ext cx="4397375" cy="2959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" name="Picture 1">
            <a:extLst>
              <a:ext uri="{FF2B5EF4-FFF2-40B4-BE49-F238E27FC236}">
                <a16:creationId xmlns:a16="http://schemas.microsoft.com/office/drawing/2014/main" id="{87122E7B-7F62-4E71-A7AD-A16652AA1A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38" y="4424363"/>
            <a:ext cx="1520825" cy="180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DFB9E286-A1DC-400D-842D-8D484E071F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238" y="5354638"/>
            <a:ext cx="9652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55651" y="571668"/>
            <a:ext cx="763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cs typeface="Twinkl"/>
              </a:rPr>
              <a:t>Bar Charts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348563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2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37564" y="1828477"/>
            <a:ext cx="3380764" cy="4069813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4135394" y="1847827"/>
            <a:ext cx="4407243" cy="918665"/>
          </a:xfrm>
          <a:prstGeom prst="rect">
            <a:avLst/>
          </a:prstGeom>
          <a:solidFill>
            <a:schemeClr val="bg1"/>
          </a:solidFill>
          <a:ln w="38100">
            <a:solidFill>
              <a:srgbClr val="007A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3023286" y="1965869"/>
            <a:ext cx="66314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kern="0" dirty="0"/>
              <a:t>Which results are missing? </a:t>
            </a:r>
          </a:p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kern="0" dirty="0"/>
              <a:t>Use the bar chart to complete the table.</a:t>
            </a:r>
          </a:p>
        </p:txBody>
      </p:sp>
      <p:sp>
        <p:nvSpPr>
          <p:cNvPr id="7" name="Rectangle 6"/>
          <p:cNvSpPr/>
          <p:nvPr/>
        </p:nvSpPr>
        <p:spPr>
          <a:xfrm>
            <a:off x="980792" y="1129818"/>
            <a:ext cx="7042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kern="0" dirty="0"/>
              <a:t>Sara wants to find out about the seasons when people in her year group have their birthdays.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827811" y="1864605"/>
          <a:ext cx="3148571" cy="3968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EE990582-3B00-4E64-B30F-50031B755CBD}"/>
              </a:ext>
            </a:extLst>
          </p:cNvPr>
          <p:cNvGraphicFramePr>
            <a:graphicFrameLocks noGrp="1"/>
          </p:cNvGraphicFramePr>
          <p:nvPr/>
        </p:nvGraphicFramePr>
        <p:xfrm>
          <a:off x="4135394" y="2903884"/>
          <a:ext cx="4407243" cy="24367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82995">
                  <a:extLst>
                    <a:ext uri="{9D8B030D-6E8A-4147-A177-3AD203B41FA5}">
                      <a16:colId xmlns:a16="http://schemas.microsoft.com/office/drawing/2014/main" val="4667300"/>
                    </a:ext>
                  </a:extLst>
                </a:gridCol>
                <a:gridCol w="2224248">
                  <a:extLst>
                    <a:ext uri="{9D8B030D-6E8A-4147-A177-3AD203B41FA5}">
                      <a16:colId xmlns:a16="http://schemas.microsoft.com/office/drawing/2014/main" val="2482381101"/>
                    </a:ext>
                  </a:extLst>
                </a:gridCol>
              </a:tblGrid>
              <a:tr h="733201">
                <a:tc>
                  <a:txBody>
                    <a:bodyPr/>
                    <a:lstStyle/>
                    <a:p>
                      <a:r>
                        <a:rPr lang="en-GB" sz="2100" dirty="0"/>
                        <a:t>Birthday Seasons</a:t>
                      </a:r>
                    </a:p>
                  </a:txBody>
                  <a:tcPr marL="103304" marR="103304" marT="51652" marB="51652">
                    <a:solidFill>
                      <a:srgbClr val="007AC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100" dirty="0"/>
                        <a:t>Number of Children</a:t>
                      </a:r>
                    </a:p>
                  </a:txBody>
                  <a:tcPr marL="103304" marR="103304" marT="51652" marB="51652">
                    <a:solidFill>
                      <a:srgbClr val="007A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6631517"/>
                  </a:ext>
                </a:extLst>
              </a:tr>
              <a:tr h="418955">
                <a:tc>
                  <a:txBody>
                    <a:bodyPr/>
                    <a:lstStyle/>
                    <a:p>
                      <a:r>
                        <a:rPr lang="en-GB" sz="2100" dirty="0"/>
                        <a:t>Winter</a:t>
                      </a:r>
                    </a:p>
                  </a:txBody>
                  <a:tcPr marL="103304" marR="103304" marT="51652" marB="51652"/>
                </a:tc>
                <a:tc>
                  <a:txBody>
                    <a:bodyPr/>
                    <a:lstStyle/>
                    <a:p>
                      <a:r>
                        <a:rPr lang="en-GB" sz="2100" dirty="0"/>
                        <a:t>13</a:t>
                      </a:r>
                    </a:p>
                  </a:txBody>
                  <a:tcPr marL="103304" marR="103304" marT="51652" marB="51652"/>
                </a:tc>
                <a:extLst>
                  <a:ext uri="{0D108BD9-81ED-4DB2-BD59-A6C34878D82A}">
                    <a16:rowId xmlns:a16="http://schemas.microsoft.com/office/drawing/2014/main" val="878204669"/>
                  </a:ext>
                </a:extLst>
              </a:tr>
              <a:tr h="418955">
                <a:tc>
                  <a:txBody>
                    <a:bodyPr/>
                    <a:lstStyle/>
                    <a:p>
                      <a:r>
                        <a:rPr lang="en-GB" sz="2100" dirty="0"/>
                        <a:t>Spring</a:t>
                      </a:r>
                    </a:p>
                  </a:txBody>
                  <a:tcPr marL="103304" marR="103304" marT="51652" marB="51652"/>
                </a:tc>
                <a:tc>
                  <a:txBody>
                    <a:bodyPr/>
                    <a:lstStyle/>
                    <a:p>
                      <a:endParaRPr lang="en-GB" sz="2100" b="1" dirty="0"/>
                    </a:p>
                  </a:txBody>
                  <a:tcPr marL="103304" marR="103304" marT="51652" marB="51652"/>
                </a:tc>
                <a:extLst>
                  <a:ext uri="{0D108BD9-81ED-4DB2-BD59-A6C34878D82A}">
                    <a16:rowId xmlns:a16="http://schemas.microsoft.com/office/drawing/2014/main" val="3673048672"/>
                  </a:ext>
                </a:extLst>
              </a:tr>
              <a:tr h="418955">
                <a:tc>
                  <a:txBody>
                    <a:bodyPr/>
                    <a:lstStyle/>
                    <a:p>
                      <a:r>
                        <a:rPr lang="en-GB" sz="2100" dirty="0"/>
                        <a:t>Summer </a:t>
                      </a:r>
                    </a:p>
                  </a:txBody>
                  <a:tcPr marL="103304" marR="103304" marT="51652" marB="51652"/>
                </a:tc>
                <a:tc>
                  <a:txBody>
                    <a:bodyPr/>
                    <a:lstStyle/>
                    <a:p>
                      <a:endParaRPr lang="en-GB" sz="2100" b="1" dirty="0"/>
                    </a:p>
                  </a:txBody>
                  <a:tcPr marL="103304" marR="103304" marT="51652" marB="51652"/>
                </a:tc>
                <a:extLst>
                  <a:ext uri="{0D108BD9-81ED-4DB2-BD59-A6C34878D82A}">
                    <a16:rowId xmlns:a16="http://schemas.microsoft.com/office/drawing/2014/main" val="1511121681"/>
                  </a:ext>
                </a:extLst>
              </a:tr>
              <a:tr h="418955">
                <a:tc>
                  <a:txBody>
                    <a:bodyPr/>
                    <a:lstStyle/>
                    <a:p>
                      <a:r>
                        <a:rPr lang="en-GB" sz="2100" dirty="0"/>
                        <a:t>Autumn</a:t>
                      </a:r>
                    </a:p>
                  </a:txBody>
                  <a:tcPr marL="103304" marR="103304" marT="51652" marB="51652"/>
                </a:tc>
                <a:tc>
                  <a:txBody>
                    <a:bodyPr/>
                    <a:lstStyle/>
                    <a:p>
                      <a:endParaRPr lang="en-GB" sz="2100" b="1" dirty="0"/>
                    </a:p>
                  </a:txBody>
                  <a:tcPr marL="103304" marR="103304" marT="51652" marB="51652"/>
                </a:tc>
                <a:extLst>
                  <a:ext uri="{0D108BD9-81ED-4DB2-BD59-A6C34878D82A}">
                    <a16:rowId xmlns:a16="http://schemas.microsoft.com/office/drawing/2014/main" val="1419525785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6339015" y="4087612"/>
            <a:ext cx="35298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100" b="1" dirty="0">
                <a:latin typeface="Kalam" panose="02000000000000000000" pitchFamily="2" charset="0"/>
                <a:cs typeface="Kalam" panose="02000000000000000000" pitchFamily="2" charset="0"/>
              </a:rPr>
              <a:t>8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39015" y="4503110"/>
            <a:ext cx="43794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100" b="1" dirty="0">
                <a:latin typeface="Kalam" panose="02000000000000000000" pitchFamily="2" charset="0"/>
                <a:cs typeface="Kalam" panose="02000000000000000000" pitchFamily="2" charset="0"/>
              </a:rPr>
              <a:t>21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339015" y="4911609"/>
            <a:ext cx="40588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100" b="1" dirty="0">
                <a:latin typeface="Kalam" panose="02000000000000000000" pitchFamily="2" charset="0"/>
                <a:cs typeface="Kalam" panose="02000000000000000000" pitchFamily="2" charset="0"/>
              </a:rPr>
              <a:t>13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AF70E6E-B249-4B3A-8C49-BC05169A0C2D}"/>
              </a:ext>
            </a:extLst>
          </p:cNvPr>
          <p:cNvSpPr txBox="1"/>
          <p:nvPr/>
        </p:nvSpPr>
        <p:spPr>
          <a:xfrm rot="16200000">
            <a:off x="-75725" y="3732578"/>
            <a:ext cx="15454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Number of Children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F70E6E-B249-4B3A-8C49-BC05169A0C2D}"/>
              </a:ext>
            </a:extLst>
          </p:cNvPr>
          <p:cNvSpPr txBox="1"/>
          <p:nvPr/>
        </p:nvSpPr>
        <p:spPr>
          <a:xfrm>
            <a:off x="1841042" y="5649004"/>
            <a:ext cx="15454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Birthday Seasons</a:t>
            </a:r>
          </a:p>
        </p:txBody>
      </p:sp>
    </p:spTree>
    <p:extLst>
      <p:ext uri="{BB962C8B-B14F-4D97-AF65-F5344CB8AC3E}">
        <p14:creationId xmlns:p14="http://schemas.microsoft.com/office/powerpoint/2010/main" val="90891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2" grpId="0" build="allAtOnce"/>
      <p:bldP spid="23" grpId="0"/>
      <p:bldP spid="2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Straight Connector 42"/>
          <p:cNvCxnSpPr/>
          <p:nvPr/>
        </p:nvCxnSpPr>
        <p:spPr>
          <a:xfrm>
            <a:off x="2230173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901641" y="1315837"/>
            <a:ext cx="7259766" cy="769858"/>
          </a:xfrm>
          <a:prstGeom prst="rect">
            <a:avLst/>
          </a:prstGeom>
          <a:solidFill>
            <a:schemeClr val="bg1"/>
          </a:solidFill>
          <a:ln w="38100">
            <a:solidFill>
              <a:srgbClr val="007A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978611" y="1375880"/>
            <a:ext cx="71058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/>
              <a:t>Emmeline has recorded people’s birthdays in this bar chart. What could she do to improve it?</a:t>
            </a:r>
            <a:endParaRPr lang="en-GB" dirty="0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086199" y="4403616"/>
            <a:ext cx="3376744" cy="1166673"/>
            <a:chOff x="1086199" y="4403616"/>
            <a:chExt cx="3376744" cy="1166673"/>
          </a:xfrm>
        </p:grpSpPr>
        <p:sp>
          <p:nvSpPr>
            <p:cNvPr id="16" name="Rectangle 15"/>
            <p:cNvSpPr/>
            <p:nvPr/>
          </p:nvSpPr>
          <p:spPr>
            <a:xfrm>
              <a:off x="1086199" y="4403616"/>
              <a:ext cx="3376744" cy="116667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317180" y="4525287"/>
              <a:ext cx="31457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b="1" dirty="0">
                  <a:latin typeface="Comic Sans MS" panose="030F0702030302020204" pitchFamily="66" charset="0"/>
                  <a:cs typeface="Kalam" panose="02000000000000000000" pitchFamily="2" charset="0"/>
                </a:rPr>
                <a:t>Give her chart a title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b="1" dirty="0">
                  <a:latin typeface="Comic Sans MS" panose="030F0702030302020204" pitchFamily="66" charset="0"/>
                  <a:cs typeface="Kalam" panose="02000000000000000000" pitchFamily="2" charset="0"/>
                </a:rPr>
                <a:t>Label the axes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b="1" dirty="0">
                  <a:latin typeface="Comic Sans MS" panose="030F0702030302020204" pitchFamily="66" charset="0"/>
                  <a:cs typeface="Kalam" panose="02000000000000000000" pitchFamily="2" charset="0"/>
                </a:rPr>
                <a:t>Make her scale clearer</a:t>
              </a:r>
              <a:endParaRPr lang="en-GB" dirty="0">
                <a:latin typeface="Comic Sans MS" panose="030F0702030302020204" pitchFamily="66" charset="0"/>
                <a:cs typeface="Kalam" panose="02000000000000000000" pitchFamily="2" charset="0"/>
              </a:endParaRPr>
            </a:p>
          </p:txBody>
        </p:sp>
      </p:grpSp>
      <p:cxnSp>
        <p:nvCxnSpPr>
          <p:cNvPr id="25" name="Straight Connector 24"/>
          <p:cNvCxnSpPr/>
          <p:nvPr/>
        </p:nvCxnSpPr>
        <p:spPr>
          <a:xfrm>
            <a:off x="2331309" y="693673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D97899F8-63E5-4B3D-8E88-490C2B1E1638}"/>
              </a:ext>
            </a:extLst>
          </p:cNvPr>
          <p:cNvGraphicFramePr/>
          <p:nvPr/>
        </p:nvGraphicFramePr>
        <p:xfrm>
          <a:off x="901641" y="2405449"/>
          <a:ext cx="7259766" cy="1737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398" y="4299435"/>
            <a:ext cx="2196195" cy="27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13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704991" y="1345230"/>
            <a:ext cx="4735498" cy="622417"/>
          </a:xfrm>
          <a:prstGeom prst="rect">
            <a:avLst/>
          </a:prstGeom>
          <a:solidFill>
            <a:srgbClr val="C7E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3" name="Straight Connector 42"/>
          <p:cNvCxnSpPr/>
          <p:nvPr/>
        </p:nvCxnSpPr>
        <p:spPr>
          <a:xfrm>
            <a:off x="2230173" y="698268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5561901" y="1360634"/>
            <a:ext cx="3016756" cy="4840344"/>
          </a:xfrm>
          <a:prstGeom prst="rect">
            <a:avLst/>
          </a:prstGeom>
          <a:solidFill>
            <a:schemeClr val="bg1"/>
          </a:solidFill>
          <a:ln w="38100">
            <a:solidFill>
              <a:srgbClr val="007A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908753" y="1448354"/>
            <a:ext cx="43124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Answer these questions about this chart:</a:t>
            </a:r>
            <a:endParaRPr lang="en-GB" dirty="0">
              <a:solidFill>
                <a:srgbClr val="FF0000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2331309" y="693673"/>
            <a:ext cx="0" cy="396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D97899F8-63E5-4B3D-8E88-490C2B1E1638}"/>
              </a:ext>
            </a:extLst>
          </p:cNvPr>
          <p:cNvGraphicFramePr/>
          <p:nvPr/>
        </p:nvGraphicFramePr>
        <p:xfrm>
          <a:off x="445576" y="1967647"/>
          <a:ext cx="4994913" cy="3610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3"/>
          <p:cNvSpPr/>
          <p:nvPr/>
        </p:nvSpPr>
        <p:spPr>
          <a:xfrm>
            <a:off x="5652640" y="1476479"/>
            <a:ext cx="28621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How many boys are there in year 4? </a:t>
            </a:r>
          </a:p>
        </p:txBody>
      </p:sp>
      <p:sp>
        <p:nvSpPr>
          <p:cNvPr id="5" name="Rectangle 4"/>
          <p:cNvSpPr/>
          <p:nvPr/>
        </p:nvSpPr>
        <p:spPr>
          <a:xfrm>
            <a:off x="5644252" y="2795697"/>
            <a:ext cx="2773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How many children have a birthday in June? </a:t>
            </a:r>
          </a:p>
        </p:txBody>
      </p:sp>
      <p:sp>
        <p:nvSpPr>
          <p:cNvPr id="6" name="Rectangle 5"/>
          <p:cNvSpPr/>
          <p:nvPr/>
        </p:nvSpPr>
        <p:spPr>
          <a:xfrm>
            <a:off x="5644250" y="4099518"/>
            <a:ext cx="296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Which 4 months have the same number of birthdays? 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5756477" y="2250156"/>
            <a:ext cx="1231187" cy="451404"/>
            <a:chOff x="5756477" y="2350328"/>
            <a:chExt cx="1231187" cy="451404"/>
          </a:xfrm>
        </p:grpSpPr>
        <p:sp>
          <p:nvSpPr>
            <p:cNvPr id="21" name="Rectangle 20"/>
            <p:cNvSpPr/>
            <p:nvPr/>
          </p:nvSpPr>
          <p:spPr>
            <a:xfrm>
              <a:off x="5756477" y="2350328"/>
              <a:ext cx="1231187" cy="45140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801745" y="2387430"/>
              <a:ext cx="11439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>
                  <a:latin typeface="Kalam" panose="02000000000000000000" pitchFamily="2" charset="0"/>
                  <a:cs typeface="Kalam" panose="02000000000000000000" pitchFamily="2" charset="0"/>
                </a:rPr>
                <a:t>33</a:t>
              </a:r>
              <a:endParaRPr lang="en-GB" dirty="0">
                <a:latin typeface="Kalam" panose="02000000000000000000" pitchFamily="2" charset="0"/>
                <a:cs typeface="Kalam" panose="02000000000000000000" pitchFamily="2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756477" y="3553355"/>
            <a:ext cx="1231187" cy="451404"/>
            <a:chOff x="5756477" y="3515719"/>
            <a:chExt cx="1231187" cy="451404"/>
          </a:xfrm>
        </p:grpSpPr>
        <p:sp>
          <p:nvSpPr>
            <p:cNvPr id="23" name="Rectangle 22"/>
            <p:cNvSpPr/>
            <p:nvPr/>
          </p:nvSpPr>
          <p:spPr>
            <a:xfrm>
              <a:off x="5756477" y="3515719"/>
              <a:ext cx="1231187" cy="45140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793356" y="3561323"/>
              <a:ext cx="11439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>
                  <a:latin typeface="Kalam" panose="02000000000000000000" pitchFamily="2" charset="0"/>
                  <a:cs typeface="Kalam" panose="02000000000000000000" pitchFamily="2" charset="0"/>
                </a:rPr>
                <a:t>7</a:t>
              </a:r>
              <a:endParaRPr lang="en-GB" dirty="0">
                <a:latin typeface="Kalam" panose="02000000000000000000" pitchFamily="2" charset="0"/>
                <a:cs typeface="Kalam" panose="02000000000000000000" pitchFamily="2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756477" y="4866922"/>
            <a:ext cx="2590569" cy="1173665"/>
            <a:chOff x="5756477" y="4584697"/>
            <a:chExt cx="2590569" cy="1173665"/>
          </a:xfrm>
        </p:grpSpPr>
        <p:sp>
          <p:nvSpPr>
            <p:cNvPr id="26" name="Rectangle 25"/>
            <p:cNvSpPr/>
            <p:nvPr/>
          </p:nvSpPr>
          <p:spPr>
            <a:xfrm>
              <a:off x="5756477" y="4584697"/>
              <a:ext cx="2590569" cy="110592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756477" y="4681144"/>
              <a:ext cx="2590569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600" b="1" dirty="0">
                  <a:latin typeface="Comic Sans MS" panose="030F0702030302020204" pitchFamily="66" charset="0"/>
                  <a:cs typeface="Kalam" panose="02000000000000000000" pitchFamily="2" charset="0"/>
                </a:rPr>
                <a:t>July,</a:t>
              </a:r>
              <a:r>
                <a:rPr lang="en-GB" sz="1600" dirty="0">
                  <a:latin typeface="Comic Sans MS" panose="030F0702030302020204" pitchFamily="66" charset="0"/>
                  <a:cs typeface="Kalam" panose="02000000000000000000" pitchFamily="2" charset="0"/>
                </a:rPr>
                <a:t> </a:t>
              </a:r>
              <a:r>
                <a:rPr lang="en-GB" sz="1600" b="1" dirty="0">
                  <a:latin typeface="Comic Sans MS" panose="030F0702030302020204" pitchFamily="66" charset="0"/>
                  <a:cs typeface="Kalam" panose="02000000000000000000" pitchFamily="2" charset="0"/>
                </a:rPr>
                <a:t>September, November and December all have 5 birthdays.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480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2" id="{CBCA707B-BBA2-4E7E-9DB6-705861FD9E17}" vid="{48CF7D95-9755-429D-A1B1-06B08BB4DD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334</TotalTime>
  <Words>398</Words>
  <Application>Microsoft Office PowerPoint</Application>
  <PresentationFormat>On-screen Show (4:3)</PresentationFormat>
  <Paragraphs>81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Calibri</vt:lpstr>
      <vt:lpstr>Arial</vt:lpstr>
      <vt:lpstr>Kalam</vt:lpstr>
      <vt:lpstr>Twinkl</vt:lpstr>
      <vt:lpstr>Twinkl SemiBold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Twinkl</dc:creator>
  <cp:lastModifiedBy>Debbie Preston</cp:lastModifiedBy>
  <cp:revision>42</cp:revision>
  <dcterms:created xsi:type="dcterms:W3CDTF">2017-03-10T14:24:38Z</dcterms:created>
  <dcterms:modified xsi:type="dcterms:W3CDTF">2021-01-06T19:16:33Z</dcterms:modified>
</cp:coreProperties>
</file>