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8" r:id="rId2"/>
    <p:sldId id="260" r:id="rId3"/>
    <p:sldId id="268" r:id="rId4"/>
    <p:sldId id="261" r:id="rId5"/>
    <p:sldId id="262" r:id="rId6"/>
    <p:sldId id="265" r:id="rId7"/>
    <p:sldId id="264" r:id="rId8"/>
    <p:sldId id="266" r:id="rId9"/>
    <p:sldId id="267" r:id="rId10"/>
    <p:sldId id="257" r:id="rId11"/>
    <p:sldId id="258" r:id="rId12"/>
    <p:sldId id="25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8" d="100"/>
          <a:sy n="68" d="100"/>
        </p:scale>
        <p:origin x="102" y="1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C0A1F0-8D40-46C6-A25A-0F9A30F87A6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0F1110E4-6281-4A6C-9E0B-EABB4D01F4A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C18C8D8-E5D1-4BDA-A1BD-BD5B23DB0475}"/>
              </a:ext>
            </a:extLst>
          </p:cNvPr>
          <p:cNvSpPr>
            <a:spLocks noGrp="1"/>
          </p:cNvSpPr>
          <p:nvPr>
            <p:ph type="dt" sz="half" idx="10"/>
          </p:nvPr>
        </p:nvSpPr>
        <p:spPr/>
        <p:txBody>
          <a:bodyPr/>
          <a:lstStyle/>
          <a:p>
            <a:fld id="{8E0F6E2C-27AA-4F8F-A22F-0B0CAF698B94}" type="datetimeFigureOut">
              <a:rPr lang="en-GB" smtClean="0"/>
              <a:t>14/05/2020</a:t>
            </a:fld>
            <a:endParaRPr lang="en-GB"/>
          </a:p>
        </p:txBody>
      </p:sp>
      <p:sp>
        <p:nvSpPr>
          <p:cNvPr id="5" name="Footer Placeholder 4">
            <a:extLst>
              <a:ext uri="{FF2B5EF4-FFF2-40B4-BE49-F238E27FC236}">
                <a16:creationId xmlns:a16="http://schemas.microsoft.com/office/drawing/2014/main" id="{D29CC5CC-A418-49E6-94EE-58C82F0481D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B0C43D8-D354-4A84-96B4-12AD0D1EC5B4}"/>
              </a:ext>
            </a:extLst>
          </p:cNvPr>
          <p:cNvSpPr>
            <a:spLocks noGrp="1"/>
          </p:cNvSpPr>
          <p:nvPr>
            <p:ph type="sldNum" sz="quarter" idx="12"/>
          </p:nvPr>
        </p:nvSpPr>
        <p:spPr/>
        <p:txBody>
          <a:bodyPr/>
          <a:lstStyle/>
          <a:p>
            <a:fld id="{3449FFA2-81E5-4812-A179-D84FA8DC19E2}" type="slidenum">
              <a:rPr lang="en-GB" smtClean="0"/>
              <a:t>‹#›</a:t>
            </a:fld>
            <a:endParaRPr lang="en-GB"/>
          </a:p>
        </p:txBody>
      </p:sp>
    </p:spTree>
    <p:extLst>
      <p:ext uri="{BB962C8B-B14F-4D97-AF65-F5344CB8AC3E}">
        <p14:creationId xmlns:p14="http://schemas.microsoft.com/office/powerpoint/2010/main" val="2905290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E7E0B-FD13-43DA-B23D-D06BDD9DDDE8}"/>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7D522D5-8BDE-459A-8131-218D60C84E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C531D13-CE5F-4F1F-80BC-DD73A1F7C2DB}"/>
              </a:ext>
            </a:extLst>
          </p:cNvPr>
          <p:cNvSpPr>
            <a:spLocks noGrp="1"/>
          </p:cNvSpPr>
          <p:nvPr>
            <p:ph type="dt" sz="half" idx="10"/>
          </p:nvPr>
        </p:nvSpPr>
        <p:spPr/>
        <p:txBody>
          <a:bodyPr/>
          <a:lstStyle/>
          <a:p>
            <a:fld id="{8E0F6E2C-27AA-4F8F-A22F-0B0CAF698B94}" type="datetimeFigureOut">
              <a:rPr lang="en-GB" smtClean="0"/>
              <a:t>14/05/2020</a:t>
            </a:fld>
            <a:endParaRPr lang="en-GB"/>
          </a:p>
        </p:txBody>
      </p:sp>
      <p:sp>
        <p:nvSpPr>
          <p:cNvPr id="5" name="Footer Placeholder 4">
            <a:extLst>
              <a:ext uri="{FF2B5EF4-FFF2-40B4-BE49-F238E27FC236}">
                <a16:creationId xmlns:a16="http://schemas.microsoft.com/office/drawing/2014/main" id="{53BA9786-95EB-49DD-9882-9173BD76551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38FACCF-2613-43F9-8821-1425366D9C35}"/>
              </a:ext>
            </a:extLst>
          </p:cNvPr>
          <p:cNvSpPr>
            <a:spLocks noGrp="1"/>
          </p:cNvSpPr>
          <p:nvPr>
            <p:ph type="sldNum" sz="quarter" idx="12"/>
          </p:nvPr>
        </p:nvSpPr>
        <p:spPr/>
        <p:txBody>
          <a:bodyPr/>
          <a:lstStyle/>
          <a:p>
            <a:fld id="{3449FFA2-81E5-4812-A179-D84FA8DC19E2}" type="slidenum">
              <a:rPr lang="en-GB" smtClean="0"/>
              <a:t>‹#›</a:t>
            </a:fld>
            <a:endParaRPr lang="en-GB"/>
          </a:p>
        </p:txBody>
      </p:sp>
    </p:spTree>
    <p:extLst>
      <p:ext uri="{BB962C8B-B14F-4D97-AF65-F5344CB8AC3E}">
        <p14:creationId xmlns:p14="http://schemas.microsoft.com/office/powerpoint/2010/main" val="41741962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3E5E869-61EB-4FE4-847B-1886E7710CF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8A34B15-52FD-4731-BD34-B7C782C4161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8557910-F874-4DBE-8555-64491BADEFFA}"/>
              </a:ext>
            </a:extLst>
          </p:cNvPr>
          <p:cNvSpPr>
            <a:spLocks noGrp="1"/>
          </p:cNvSpPr>
          <p:nvPr>
            <p:ph type="dt" sz="half" idx="10"/>
          </p:nvPr>
        </p:nvSpPr>
        <p:spPr/>
        <p:txBody>
          <a:bodyPr/>
          <a:lstStyle/>
          <a:p>
            <a:fld id="{8E0F6E2C-27AA-4F8F-A22F-0B0CAF698B94}" type="datetimeFigureOut">
              <a:rPr lang="en-GB" smtClean="0"/>
              <a:t>14/05/2020</a:t>
            </a:fld>
            <a:endParaRPr lang="en-GB"/>
          </a:p>
        </p:txBody>
      </p:sp>
      <p:sp>
        <p:nvSpPr>
          <p:cNvPr id="5" name="Footer Placeholder 4">
            <a:extLst>
              <a:ext uri="{FF2B5EF4-FFF2-40B4-BE49-F238E27FC236}">
                <a16:creationId xmlns:a16="http://schemas.microsoft.com/office/drawing/2014/main" id="{8E778125-62E5-486E-9DBC-D483F5AD6F6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CA22D27-5931-4E5D-8F66-9CC81EC058B3}"/>
              </a:ext>
            </a:extLst>
          </p:cNvPr>
          <p:cNvSpPr>
            <a:spLocks noGrp="1"/>
          </p:cNvSpPr>
          <p:nvPr>
            <p:ph type="sldNum" sz="quarter" idx="12"/>
          </p:nvPr>
        </p:nvSpPr>
        <p:spPr/>
        <p:txBody>
          <a:bodyPr/>
          <a:lstStyle/>
          <a:p>
            <a:fld id="{3449FFA2-81E5-4812-A179-D84FA8DC19E2}" type="slidenum">
              <a:rPr lang="en-GB" smtClean="0"/>
              <a:t>‹#›</a:t>
            </a:fld>
            <a:endParaRPr lang="en-GB"/>
          </a:p>
        </p:txBody>
      </p:sp>
    </p:spTree>
    <p:extLst>
      <p:ext uri="{BB962C8B-B14F-4D97-AF65-F5344CB8AC3E}">
        <p14:creationId xmlns:p14="http://schemas.microsoft.com/office/powerpoint/2010/main" val="560890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1E25A5-DA42-40B9-8317-1652F8B8409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4BC4EAF-C288-49B2-A1D8-D980093C6EF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781B06E-765E-4926-953A-C7CC50794491}"/>
              </a:ext>
            </a:extLst>
          </p:cNvPr>
          <p:cNvSpPr>
            <a:spLocks noGrp="1"/>
          </p:cNvSpPr>
          <p:nvPr>
            <p:ph type="dt" sz="half" idx="10"/>
          </p:nvPr>
        </p:nvSpPr>
        <p:spPr/>
        <p:txBody>
          <a:bodyPr/>
          <a:lstStyle/>
          <a:p>
            <a:fld id="{8E0F6E2C-27AA-4F8F-A22F-0B0CAF698B94}" type="datetimeFigureOut">
              <a:rPr lang="en-GB" smtClean="0"/>
              <a:t>14/05/2020</a:t>
            </a:fld>
            <a:endParaRPr lang="en-GB"/>
          </a:p>
        </p:txBody>
      </p:sp>
      <p:sp>
        <p:nvSpPr>
          <p:cNvPr id="5" name="Footer Placeholder 4">
            <a:extLst>
              <a:ext uri="{FF2B5EF4-FFF2-40B4-BE49-F238E27FC236}">
                <a16:creationId xmlns:a16="http://schemas.microsoft.com/office/drawing/2014/main" id="{7EACFFB4-9505-4C02-A420-75155221F5E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C171D55-CBEE-4936-B999-51A54641E33D}"/>
              </a:ext>
            </a:extLst>
          </p:cNvPr>
          <p:cNvSpPr>
            <a:spLocks noGrp="1"/>
          </p:cNvSpPr>
          <p:nvPr>
            <p:ph type="sldNum" sz="quarter" idx="12"/>
          </p:nvPr>
        </p:nvSpPr>
        <p:spPr/>
        <p:txBody>
          <a:bodyPr/>
          <a:lstStyle/>
          <a:p>
            <a:fld id="{3449FFA2-81E5-4812-A179-D84FA8DC19E2}" type="slidenum">
              <a:rPr lang="en-GB" smtClean="0"/>
              <a:t>‹#›</a:t>
            </a:fld>
            <a:endParaRPr lang="en-GB"/>
          </a:p>
        </p:txBody>
      </p:sp>
    </p:spTree>
    <p:extLst>
      <p:ext uri="{BB962C8B-B14F-4D97-AF65-F5344CB8AC3E}">
        <p14:creationId xmlns:p14="http://schemas.microsoft.com/office/powerpoint/2010/main" val="22422735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91D5E3-C162-4915-81FA-8832780ADC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780CED18-1A48-4D7A-914E-497D2CAD264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16EC428-72F9-48AF-AFFF-37FBE862DEA2}"/>
              </a:ext>
            </a:extLst>
          </p:cNvPr>
          <p:cNvSpPr>
            <a:spLocks noGrp="1"/>
          </p:cNvSpPr>
          <p:nvPr>
            <p:ph type="dt" sz="half" idx="10"/>
          </p:nvPr>
        </p:nvSpPr>
        <p:spPr/>
        <p:txBody>
          <a:bodyPr/>
          <a:lstStyle/>
          <a:p>
            <a:fld id="{8E0F6E2C-27AA-4F8F-A22F-0B0CAF698B94}" type="datetimeFigureOut">
              <a:rPr lang="en-GB" smtClean="0"/>
              <a:t>14/05/2020</a:t>
            </a:fld>
            <a:endParaRPr lang="en-GB"/>
          </a:p>
        </p:txBody>
      </p:sp>
      <p:sp>
        <p:nvSpPr>
          <p:cNvPr id="5" name="Footer Placeholder 4">
            <a:extLst>
              <a:ext uri="{FF2B5EF4-FFF2-40B4-BE49-F238E27FC236}">
                <a16:creationId xmlns:a16="http://schemas.microsoft.com/office/drawing/2014/main" id="{97A2687F-D19E-4F43-8000-04FFC89B78D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DD96D4C-7F4D-4507-901B-522BE373AD52}"/>
              </a:ext>
            </a:extLst>
          </p:cNvPr>
          <p:cNvSpPr>
            <a:spLocks noGrp="1"/>
          </p:cNvSpPr>
          <p:nvPr>
            <p:ph type="sldNum" sz="quarter" idx="12"/>
          </p:nvPr>
        </p:nvSpPr>
        <p:spPr/>
        <p:txBody>
          <a:bodyPr/>
          <a:lstStyle/>
          <a:p>
            <a:fld id="{3449FFA2-81E5-4812-A179-D84FA8DC19E2}" type="slidenum">
              <a:rPr lang="en-GB" smtClean="0"/>
              <a:t>‹#›</a:t>
            </a:fld>
            <a:endParaRPr lang="en-GB"/>
          </a:p>
        </p:txBody>
      </p:sp>
    </p:spTree>
    <p:extLst>
      <p:ext uri="{BB962C8B-B14F-4D97-AF65-F5344CB8AC3E}">
        <p14:creationId xmlns:p14="http://schemas.microsoft.com/office/powerpoint/2010/main" val="27147140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038A3-ED80-4101-A3D2-A008CE3EBA6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162E01D-E34E-46A7-BA0B-8239D9AAAE5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AD68D05-216B-4A14-AE60-62411B7BF9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37C6221-5191-4424-82B8-7F3F1191ABAF}"/>
              </a:ext>
            </a:extLst>
          </p:cNvPr>
          <p:cNvSpPr>
            <a:spLocks noGrp="1"/>
          </p:cNvSpPr>
          <p:nvPr>
            <p:ph type="dt" sz="half" idx="10"/>
          </p:nvPr>
        </p:nvSpPr>
        <p:spPr/>
        <p:txBody>
          <a:bodyPr/>
          <a:lstStyle/>
          <a:p>
            <a:fld id="{8E0F6E2C-27AA-4F8F-A22F-0B0CAF698B94}" type="datetimeFigureOut">
              <a:rPr lang="en-GB" smtClean="0"/>
              <a:t>14/05/2020</a:t>
            </a:fld>
            <a:endParaRPr lang="en-GB"/>
          </a:p>
        </p:txBody>
      </p:sp>
      <p:sp>
        <p:nvSpPr>
          <p:cNvPr id="6" name="Footer Placeholder 5">
            <a:extLst>
              <a:ext uri="{FF2B5EF4-FFF2-40B4-BE49-F238E27FC236}">
                <a16:creationId xmlns:a16="http://schemas.microsoft.com/office/drawing/2014/main" id="{133EAC29-68D8-4C04-80F7-051A36A7AF2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9DFE9C6-5BF0-4579-9A01-9AED6DC10338}"/>
              </a:ext>
            </a:extLst>
          </p:cNvPr>
          <p:cNvSpPr>
            <a:spLocks noGrp="1"/>
          </p:cNvSpPr>
          <p:nvPr>
            <p:ph type="sldNum" sz="quarter" idx="12"/>
          </p:nvPr>
        </p:nvSpPr>
        <p:spPr/>
        <p:txBody>
          <a:bodyPr/>
          <a:lstStyle/>
          <a:p>
            <a:fld id="{3449FFA2-81E5-4812-A179-D84FA8DC19E2}" type="slidenum">
              <a:rPr lang="en-GB" smtClean="0"/>
              <a:t>‹#›</a:t>
            </a:fld>
            <a:endParaRPr lang="en-GB"/>
          </a:p>
        </p:txBody>
      </p:sp>
    </p:spTree>
    <p:extLst>
      <p:ext uri="{BB962C8B-B14F-4D97-AF65-F5344CB8AC3E}">
        <p14:creationId xmlns:p14="http://schemas.microsoft.com/office/powerpoint/2010/main" val="2520378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E2B29-96BC-4321-8940-6D1AC05220E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2DC1E33-0E3D-4AAE-9FFE-46BDDCD1E9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DDBB79-B49B-42F5-BE2D-6C935B62AA0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DACDD7A-859A-4946-B91A-FC1A5A01D4C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2089BA2-0131-4516-A6CF-EDCF77C9AC4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E1FEA1D-704F-4402-8E5A-A9F4ABDE80C7}"/>
              </a:ext>
            </a:extLst>
          </p:cNvPr>
          <p:cNvSpPr>
            <a:spLocks noGrp="1"/>
          </p:cNvSpPr>
          <p:nvPr>
            <p:ph type="dt" sz="half" idx="10"/>
          </p:nvPr>
        </p:nvSpPr>
        <p:spPr/>
        <p:txBody>
          <a:bodyPr/>
          <a:lstStyle/>
          <a:p>
            <a:fld id="{8E0F6E2C-27AA-4F8F-A22F-0B0CAF698B94}" type="datetimeFigureOut">
              <a:rPr lang="en-GB" smtClean="0"/>
              <a:t>14/05/2020</a:t>
            </a:fld>
            <a:endParaRPr lang="en-GB"/>
          </a:p>
        </p:txBody>
      </p:sp>
      <p:sp>
        <p:nvSpPr>
          <p:cNvPr id="8" name="Footer Placeholder 7">
            <a:extLst>
              <a:ext uri="{FF2B5EF4-FFF2-40B4-BE49-F238E27FC236}">
                <a16:creationId xmlns:a16="http://schemas.microsoft.com/office/drawing/2014/main" id="{57160E13-8018-4C1F-9BC2-DA72720638A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035A5D2-6782-477D-BA26-A5FA3F1CEEC6}"/>
              </a:ext>
            </a:extLst>
          </p:cNvPr>
          <p:cNvSpPr>
            <a:spLocks noGrp="1"/>
          </p:cNvSpPr>
          <p:nvPr>
            <p:ph type="sldNum" sz="quarter" idx="12"/>
          </p:nvPr>
        </p:nvSpPr>
        <p:spPr/>
        <p:txBody>
          <a:bodyPr/>
          <a:lstStyle/>
          <a:p>
            <a:fld id="{3449FFA2-81E5-4812-A179-D84FA8DC19E2}" type="slidenum">
              <a:rPr lang="en-GB" smtClean="0"/>
              <a:t>‹#›</a:t>
            </a:fld>
            <a:endParaRPr lang="en-GB"/>
          </a:p>
        </p:txBody>
      </p:sp>
    </p:spTree>
    <p:extLst>
      <p:ext uri="{BB962C8B-B14F-4D97-AF65-F5344CB8AC3E}">
        <p14:creationId xmlns:p14="http://schemas.microsoft.com/office/powerpoint/2010/main" val="12693294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C8A8C-0C42-4CD7-838B-21213C8A581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BD11F6-6FC4-472A-94A9-22D43B779252}"/>
              </a:ext>
            </a:extLst>
          </p:cNvPr>
          <p:cNvSpPr>
            <a:spLocks noGrp="1"/>
          </p:cNvSpPr>
          <p:nvPr>
            <p:ph type="dt" sz="half" idx="10"/>
          </p:nvPr>
        </p:nvSpPr>
        <p:spPr/>
        <p:txBody>
          <a:bodyPr/>
          <a:lstStyle/>
          <a:p>
            <a:fld id="{8E0F6E2C-27AA-4F8F-A22F-0B0CAF698B94}" type="datetimeFigureOut">
              <a:rPr lang="en-GB" smtClean="0"/>
              <a:t>14/05/2020</a:t>
            </a:fld>
            <a:endParaRPr lang="en-GB"/>
          </a:p>
        </p:txBody>
      </p:sp>
      <p:sp>
        <p:nvSpPr>
          <p:cNvPr id="4" name="Footer Placeholder 3">
            <a:extLst>
              <a:ext uri="{FF2B5EF4-FFF2-40B4-BE49-F238E27FC236}">
                <a16:creationId xmlns:a16="http://schemas.microsoft.com/office/drawing/2014/main" id="{07BB475A-1AFF-48D6-B05D-B64723EBC8B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F68F830-B70B-4CCC-A57B-D09BEFEE14D4}"/>
              </a:ext>
            </a:extLst>
          </p:cNvPr>
          <p:cNvSpPr>
            <a:spLocks noGrp="1"/>
          </p:cNvSpPr>
          <p:nvPr>
            <p:ph type="sldNum" sz="quarter" idx="12"/>
          </p:nvPr>
        </p:nvSpPr>
        <p:spPr/>
        <p:txBody>
          <a:bodyPr/>
          <a:lstStyle/>
          <a:p>
            <a:fld id="{3449FFA2-81E5-4812-A179-D84FA8DC19E2}" type="slidenum">
              <a:rPr lang="en-GB" smtClean="0"/>
              <a:t>‹#›</a:t>
            </a:fld>
            <a:endParaRPr lang="en-GB"/>
          </a:p>
        </p:txBody>
      </p:sp>
    </p:spTree>
    <p:extLst>
      <p:ext uri="{BB962C8B-B14F-4D97-AF65-F5344CB8AC3E}">
        <p14:creationId xmlns:p14="http://schemas.microsoft.com/office/powerpoint/2010/main" val="3703257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518201-EA4B-4DC4-9EF7-05CC34D9EDAD}"/>
              </a:ext>
            </a:extLst>
          </p:cNvPr>
          <p:cNvSpPr>
            <a:spLocks noGrp="1"/>
          </p:cNvSpPr>
          <p:nvPr>
            <p:ph type="dt" sz="half" idx="10"/>
          </p:nvPr>
        </p:nvSpPr>
        <p:spPr/>
        <p:txBody>
          <a:bodyPr/>
          <a:lstStyle/>
          <a:p>
            <a:fld id="{8E0F6E2C-27AA-4F8F-A22F-0B0CAF698B94}" type="datetimeFigureOut">
              <a:rPr lang="en-GB" smtClean="0"/>
              <a:t>14/05/2020</a:t>
            </a:fld>
            <a:endParaRPr lang="en-GB"/>
          </a:p>
        </p:txBody>
      </p:sp>
      <p:sp>
        <p:nvSpPr>
          <p:cNvPr id="3" name="Footer Placeholder 2">
            <a:extLst>
              <a:ext uri="{FF2B5EF4-FFF2-40B4-BE49-F238E27FC236}">
                <a16:creationId xmlns:a16="http://schemas.microsoft.com/office/drawing/2014/main" id="{DFE2D494-3F82-441F-9A88-5E1DC869F16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DAFDC65D-9289-4B90-BE0D-6F442148CE7E}"/>
              </a:ext>
            </a:extLst>
          </p:cNvPr>
          <p:cNvSpPr>
            <a:spLocks noGrp="1"/>
          </p:cNvSpPr>
          <p:nvPr>
            <p:ph type="sldNum" sz="quarter" idx="12"/>
          </p:nvPr>
        </p:nvSpPr>
        <p:spPr/>
        <p:txBody>
          <a:bodyPr/>
          <a:lstStyle/>
          <a:p>
            <a:fld id="{3449FFA2-81E5-4812-A179-D84FA8DC19E2}" type="slidenum">
              <a:rPr lang="en-GB" smtClean="0"/>
              <a:t>‹#›</a:t>
            </a:fld>
            <a:endParaRPr lang="en-GB"/>
          </a:p>
        </p:txBody>
      </p:sp>
    </p:spTree>
    <p:extLst>
      <p:ext uri="{BB962C8B-B14F-4D97-AF65-F5344CB8AC3E}">
        <p14:creationId xmlns:p14="http://schemas.microsoft.com/office/powerpoint/2010/main" val="34135658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D1C9E-1DCD-45F8-8566-6B4C1D9612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97C73C3-470C-49B9-ADFE-25DE537A8E3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318F8C8-A9F6-484F-8B06-27F975D13A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F1BF9AE-C3D7-452A-8229-E35CC64BB8A7}"/>
              </a:ext>
            </a:extLst>
          </p:cNvPr>
          <p:cNvSpPr>
            <a:spLocks noGrp="1"/>
          </p:cNvSpPr>
          <p:nvPr>
            <p:ph type="dt" sz="half" idx="10"/>
          </p:nvPr>
        </p:nvSpPr>
        <p:spPr/>
        <p:txBody>
          <a:bodyPr/>
          <a:lstStyle/>
          <a:p>
            <a:fld id="{8E0F6E2C-27AA-4F8F-A22F-0B0CAF698B94}" type="datetimeFigureOut">
              <a:rPr lang="en-GB" smtClean="0"/>
              <a:t>14/05/2020</a:t>
            </a:fld>
            <a:endParaRPr lang="en-GB"/>
          </a:p>
        </p:txBody>
      </p:sp>
      <p:sp>
        <p:nvSpPr>
          <p:cNvPr id="6" name="Footer Placeholder 5">
            <a:extLst>
              <a:ext uri="{FF2B5EF4-FFF2-40B4-BE49-F238E27FC236}">
                <a16:creationId xmlns:a16="http://schemas.microsoft.com/office/drawing/2014/main" id="{18E456BC-4087-4DDA-847A-09395BAD81B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A205421-0FE2-4202-9EBF-D456EA2EC5A4}"/>
              </a:ext>
            </a:extLst>
          </p:cNvPr>
          <p:cNvSpPr>
            <a:spLocks noGrp="1"/>
          </p:cNvSpPr>
          <p:nvPr>
            <p:ph type="sldNum" sz="quarter" idx="12"/>
          </p:nvPr>
        </p:nvSpPr>
        <p:spPr/>
        <p:txBody>
          <a:bodyPr/>
          <a:lstStyle/>
          <a:p>
            <a:fld id="{3449FFA2-81E5-4812-A179-D84FA8DC19E2}" type="slidenum">
              <a:rPr lang="en-GB" smtClean="0"/>
              <a:t>‹#›</a:t>
            </a:fld>
            <a:endParaRPr lang="en-GB"/>
          </a:p>
        </p:txBody>
      </p:sp>
    </p:spTree>
    <p:extLst>
      <p:ext uri="{BB962C8B-B14F-4D97-AF65-F5344CB8AC3E}">
        <p14:creationId xmlns:p14="http://schemas.microsoft.com/office/powerpoint/2010/main" val="38317089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41D3C-69F6-4440-940A-14B1B482E4F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CF9C979-5A49-4EBB-9E0E-6FFAD9A49C5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AF8777FB-B7C9-4E09-B4B1-15B920039E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7D0EDB4-BEF9-455F-B6EB-398331BFF097}"/>
              </a:ext>
            </a:extLst>
          </p:cNvPr>
          <p:cNvSpPr>
            <a:spLocks noGrp="1"/>
          </p:cNvSpPr>
          <p:nvPr>
            <p:ph type="dt" sz="half" idx="10"/>
          </p:nvPr>
        </p:nvSpPr>
        <p:spPr/>
        <p:txBody>
          <a:bodyPr/>
          <a:lstStyle/>
          <a:p>
            <a:fld id="{8E0F6E2C-27AA-4F8F-A22F-0B0CAF698B94}" type="datetimeFigureOut">
              <a:rPr lang="en-GB" smtClean="0"/>
              <a:t>14/05/2020</a:t>
            </a:fld>
            <a:endParaRPr lang="en-GB"/>
          </a:p>
        </p:txBody>
      </p:sp>
      <p:sp>
        <p:nvSpPr>
          <p:cNvPr id="6" name="Footer Placeholder 5">
            <a:extLst>
              <a:ext uri="{FF2B5EF4-FFF2-40B4-BE49-F238E27FC236}">
                <a16:creationId xmlns:a16="http://schemas.microsoft.com/office/drawing/2014/main" id="{25CC9F1E-3C0A-4A6E-9E0E-913BD16B3D8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FE9CDA6-FF1A-44D5-875A-0204A61EEBBC}"/>
              </a:ext>
            </a:extLst>
          </p:cNvPr>
          <p:cNvSpPr>
            <a:spLocks noGrp="1"/>
          </p:cNvSpPr>
          <p:nvPr>
            <p:ph type="sldNum" sz="quarter" idx="12"/>
          </p:nvPr>
        </p:nvSpPr>
        <p:spPr/>
        <p:txBody>
          <a:bodyPr/>
          <a:lstStyle/>
          <a:p>
            <a:fld id="{3449FFA2-81E5-4812-A179-D84FA8DC19E2}" type="slidenum">
              <a:rPr lang="en-GB" smtClean="0"/>
              <a:t>‹#›</a:t>
            </a:fld>
            <a:endParaRPr lang="en-GB"/>
          </a:p>
        </p:txBody>
      </p:sp>
    </p:spTree>
    <p:extLst>
      <p:ext uri="{BB962C8B-B14F-4D97-AF65-F5344CB8AC3E}">
        <p14:creationId xmlns:p14="http://schemas.microsoft.com/office/powerpoint/2010/main" val="4156861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EDBEDE-F519-4919-8CB2-CB14F1367A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1E140FB-7CF2-47A2-A9A7-CF0CC5A8C6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BF02053-F467-4791-8613-9988B24443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0F6E2C-27AA-4F8F-A22F-0B0CAF698B94}" type="datetimeFigureOut">
              <a:rPr lang="en-GB" smtClean="0"/>
              <a:t>14/05/2020</a:t>
            </a:fld>
            <a:endParaRPr lang="en-GB"/>
          </a:p>
        </p:txBody>
      </p:sp>
      <p:sp>
        <p:nvSpPr>
          <p:cNvPr id="5" name="Footer Placeholder 4">
            <a:extLst>
              <a:ext uri="{FF2B5EF4-FFF2-40B4-BE49-F238E27FC236}">
                <a16:creationId xmlns:a16="http://schemas.microsoft.com/office/drawing/2014/main" id="{2C1345B8-3347-47FF-8958-145F9F58DB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074C9E50-C8F7-478D-9886-5E5110ACEB5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49FFA2-81E5-4812-A179-D84FA8DC19E2}" type="slidenum">
              <a:rPr lang="en-GB" smtClean="0"/>
              <a:t>‹#›</a:t>
            </a:fld>
            <a:endParaRPr lang="en-GB"/>
          </a:p>
        </p:txBody>
      </p:sp>
    </p:spTree>
    <p:extLst>
      <p:ext uri="{BB962C8B-B14F-4D97-AF65-F5344CB8AC3E}">
        <p14:creationId xmlns:p14="http://schemas.microsoft.com/office/powerpoint/2010/main" val="15098315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hyperlink" Target="https://app.mymaths.co.uk/5998-lesson/introducing-improper-and-mixed-fractions" TargetMode="Externa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64246D4-1F43-4166-8683-C00B70EE504E}"/>
              </a:ext>
            </a:extLst>
          </p:cNvPr>
          <p:cNvSpPr txBox="1"/>
          <p:nvPr/>
        </p:nvSpPr>
        <p:spPr>
          <a:xfrm>
            <a:off x="368351" y="1786596"/>
            <a:ext cx="11665605" cy="1569660"/>
          </a:xfrm>
          <a:prstGeom prst="rect">
            <a:avLst/>
          </a:prstGeom>
          <a:noFill/>
        </p:spPr>
        <p:txBody>
          <a:bodyPr wrap="square" rtlCol="0">
            <a:spAutoFit/>
          </a:bodyPr>
          <a:lstStyle/>
          <a:p>
            <a:r>
              <a:rPr lang="en-GB" sz="3200" dirty="0">
                <a:latin typeface="Comic Sans MS" panose="030F0702030302020204" pitchFamily="66" charset="0"/>
              </a:rPr>
              <a:t>When you are watching via YouTube, the presentation will move to the next slide after 10 seconds so don’t forget to keep pausing the video until you have completed each slide.</a:t>
            </a:r>
          </a:p>
        </p:txBody>
      </p:sp>
      <p:sp>
        <p:nvSpPr>
          <p:cNvPr id="4" name="TextBox 3">
            <a:extLst>
              <a:ext uri="{FF2B5EF4-FFF2-40B4-BE49-F238E27FC236}">
                <a16:creationId xmlns:a16="http://schemas.microsoft.com/office/drawing/2014/main" id="{317C5043-435C-4E97-9D06-937C26933DA4}"/>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21.05.20</a:t>
            </a:r>
          </a:p>
          <a:p>
            <a:r>
              <a:rPr lang="en-GB" sz="2800" dirty="0">
                <a:latin typeface="Comic Sans MS" panose="030F0702030302020204" pitchFamily="66" charset="0"/>
              </a:rPr>
              <a:t>L.O. Converting mixed numbers to improper fractions</a:t>
            </a:r>
          </a:p>
        </p:txBody>
      </p:sp>
    </p:spTree>
    <p:extLst>
      <p:ext uri="{BB962C8B-B14F-4D97-AF65-F5344CB8AC3E}">
        <p14:creationId xmlns:p14="http://schemas.microsoft.com/office/powerpoint/2010/main" val="20284682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04E450F-27A7-4C1A-B1EF-4DA1733B1B26}"/>
              </a:ext>
            </a:extLst>
          </p:cNvPr>
          <p:cNvPicPr/>
          <p:nvPr/>
        </p:nvPicPr>
        <p:blipFill>
          <a:blip r:embed="rId2"/>
          <a:stretch>
            <a:fillRect/>
          </a:stretch>
        </p:blipFill>
        <p:spPr>
          <a:xfrm>
            <a:off x="7418364" y="1572575"/>
            <a:ext cx="4651717" cy="5252110"/>
          </a:xfrm>
          <a:prstGeom prst="rect">
            <a:avLst/>
          </a:prstGeom>
        </p:spPr>
      </p:pic>
      <p:pic>
        <p:nvPicPr>
          <p:cNvPr id="5" name="Picture 4">
            <a:extLst>
              <a:ext uri="{FF2B5EF4-FFF2-40B4-BE49-F238E27FC236}">
                <a16:creationId xmlns:a16="http://schemas.microsoft.com/office/drawing/2014/main" id="{10524A7C-2174-4991-82B0-E4F9AB7E4313}"/>
              </a:ext>
            </a:extLst>
          </p:cNvPr>
          <p:cNvPicPr/>
          <p:nvPr/>
        </p:nvPicPr>
        <p:blipFill>
          <a:blip r:embed="rId3"/>
          <a:stretch>
            <a:fillRect/>
          </a:stretch>
        </p:blipFill>
        <p:spPr>
          <a:xfrm>
            <a:off x="2225039" y="2456667"/>
            <a:ext cx="5008100" cy="1622644"/>
          </a:xfrm>
          <a:prstGeom prst="rect">
            <a:avLst/>
          </a:prstGeom>
        </p:spPr>
      </p:pic>
      <p:pic>
        <p:nvPicPr>
          <p:cNvPr id="6" name="Picture 5">
            <a:extLst>
              <a:ext uri="{FF2B5EF4-FFF2-40B4-BE49-F238E27FC236}">
                <a16:creationId xmlns:a16="http://schemas.microsoft.com/office/drawing/2014/main" id="{B3BB6213-E549-4D5D-8D5F-8AB3F6547D19}"/>
              </a:ext>
            </a:extLst>
          </p:cNvPr>
          <p:cNvPicPr/>
          <p:nvPr/>
        </p:nvPicPr>
        <p:blipFill>
          <a:blip r:embed="rId4"/>
          <a:stretch>
            <a:fillRect/>
          </a:stretch>
        </p:blipFill>
        <p:spPr>
          <a:xfrm>
            <a:off x="2225040" y="4079311"/>
            <a:ext cx="5008099" cy="2813538"/>
          </a:xfrm>
          <a:prstGeom prst="rect">
            <a:avLst/>
          </a:prstGeom>
        </p:spPr>
      </p:pic>
      <p:sp>
        <p:nvSpPr>
          <p:cNvPr id="8" name="Rectangle 7">
            <a:extLst>
              <a:ext uri="{FF2B5EF4-FFF2-40B4-BE49-F238E27FC236}">
                <a16:creationId xmlns:a16="http://schemas.microsoft.com/office/drawing/2014/main" id="{DF283632-3C6D-46FF-88A0-D378657EE431}"/>
              </a:ext>
            </a:extLst>
          </p:cNvPr>
          <p:cNvSpPr/>
          <p:nvPr/>
        </p:nvSpPr>
        <p:spPr>
          <a:xfrm>
            <a:off x="121919" y="986223"/>
            <a:ext cx="7296445" cy="1569660"/>
          </a:xfrm>
          <a:prstGeom prst="rect">
            <a:avLst/>
          </a:prstGeom>
        </p:spPr>
        <p:txBody>
          <a:bodyPr wrap="square">
            <a:spAutoFit/>
          </a:bodyPr>
          <a:lstStyle/>
          <a:p>
            <a:r>
              <a:rPr lang="en-GB" sz="2400" dirty="0">
                <a:solidFill>
                  <a:schemeClr val="accent2"/>
                </a:solidFill>
                <a:latin typeface="Comic Sans MS" panose="030F0702030302020204" pitchFamily="66" charset="0"/>
              </a:rPr>
              <a:t>Orange:</a:t>
            </a:r>
            <a:r>
              <a:rPr lang="en-GB" sz="2400" dirty="0">
                <a:latin typeface="Comic Sans MS" panose="030F0702030302020204" pitchFamily="66" charset="0"/>
              </a:rPr>
              <a:t> </a:t>
            </a:r>
          </a:p>
          <a:p>
            <a:r>
              <a:rPr lang="en-GB" sz="2400" dirty="0">
                <a:latin typeface="Comic Sans MS" panose="030F0702030302020204" pitchFamily="66" charset="0"/>
              </a:rPr>
              <a:t>Complete these conversions. </a:t>
            </a:r>
          </a:p>
          <a:p>
            <a:r>
              <a:rPr lang="en-GB" sz="2400" dirty="0">
                <a:latin typeface="Comic Sans MS" panose="030F0702030302020204" pitchFamily="66" charset="0"/>
              </a:rPr>
              <a:t>Note: These sheets can be printed off from the maths resources folder.</a:t>
            </a:r>
          </a:p>
        </p:txBody>
      </p:sp>
      <p:sp>
        <p:nvSpPr>
          <p:cNvPr id="9" name="TextBox 8">
            <a:extLst>
              <a:ext uri="{FF2B5EF4-FFF2-40B4-BE49-F238E27FC236}">
                <a16:creationId xmlns:a16="http://schemas.microsoft.com/office/drawing/2014/main" id="{F44A8BCD-8084-407E-9627-92BF3CE4302A}"/>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21.05.20</a:t>
            </a:r>
          </a:p>
          <a:p>
            <a:r>
              <a:rPr lang="en-GB" sz="2800" dirty="0">
                <a:latin typeface="Comic Sans MS" panose="030F0702030302020204" pitchFamily="66" charset="0"/>
              </a:rPr>
              <a:t>L.O. Converting mixed numbers to improper fractions</a:t>
            </a:r>
          </a:p>
        </p:txBody>
      </p:sp>
    </p:spTree>
    <p:extLst>
      <p:ext uri="{BB962C8B-B14F-4D97-AF65-F5344CB8AC3E}">
        <p14:creationId xmlns:p14="http://schemas.microsoft.com/office/powerpoint/2010/main" val="34756849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F283632-3C6D-46FF-88A0-D378657EE431}"/>
              </a:ext>
            </a:extLst>
          </p:cNvPr>
          <p:cNvSpPr/>
          <p:nvPr/>
        </p:nvSpPr>
        <p:spPr>
          <a:xfrm>
            <a:off x="121919" y="986223"/>
            <a:ext cx="7296445" cy="1569660"/>
          </a:xfrm>
          <a:prstGeom prst="rect">
            <a:avLst/>
          </a:prstGeom>
        </p:spPr>
        <p:txBody>
          <a:bodyPr wrap="square">
            <a:spAutoFit/>
          </a:bodyPr>
          <a:lstStyle/>
          <a:p>
            <a:r>
              <a:rPr lang="en-GB" sz="2400" dirty="0">
                <a:solidFill>
                  <a:schemeClr val="accent4"/>
                </a:solidFill>
                <a:latin typeface="Comic Sans MS" panose="030F0702030302020204" pitchFamily="66" charset="0"/>
              </a:rPr>
              <a:t>Yellow: </a:t>
            </a:r>
          </a:p>
          <a:p>
            <a:r>
              <a:rPr lang="en-GB" sz="2400" dirty="0">
                <a:latin typeface="Comic Sans MS" panose="030F0702030302020204" pitchFamily="66" charset="0"/>
              </a:rPr>
              <a:t>Complete these conversions. </a:t>
            </a:r>
          </a:p>
          <a:p>
            <a:r>
              <a:rPr lang="en-GB" sz="2400" dirty="0">
                <a:latin typeface="Comic Sans MS" panose="030F0702030302020204" pitchFamily="66" charset="0"/>
              </a:rPr>
              <a:t>Note: These sheets can be printed off from the maths resources folder.</a:t>
            </a:r>
          </a:p>
        </p:txBody>
      </p:sp>
      <p:pic>
        <p:nvPicPr>
          <p:cNvPr id="2" name="Picture 1">
            <a:extLst>
              <a:ext uri="{FF2B5EF4-FFF2-40B4-BE49-F238E27FC236}">
                <a16:creationId xmlns:a16="http://schemas.microsoft.com/office/drawing/2014/main" id="{DE8C2457-D098-467C-A92B-69CC1C05065E}"/>
              </a:ext>
            </a:extLst>
          </p:cNvPr>
          <p:cNvPicPr>
            <a:picLocks noChangeAspect="1"/>
          </p:cNvPicPr>
          <p:nvPr/>
        </p:nvPicPr>
        <p:blipFill>
          <a:blip r:embed="rId2"/>
          <a:stretch>
            <a:fillRect/>
          </a:stretch>
        </p:blipFill>
        <p:spPr>
          <a:xfrm>
            <a:off x="2978697" y="2587999"/>
            <a:ext cx="4027013" cy="3963193"/>
          </a:xfrm>
          <a:prstGeom prst="rect">
            <a:avLst/>
          </a:prstGeom>
        </p:spPr>
      </p:pic>
      <p:pic>
        <p:nvPicPr>
          <p:cNvPr id="3" name="Picture 2">
            <a:extLst>
              <a:ext uri="{FF2B5EF4-FFF2-40B4-BE49-F238E27FC236}">
                <a16:creationId xmlns:a16="http://schemas.microsoft.com/office/drawing/2014/main" id="{49F9E57E-621D-4073-8955-1EA99FE82728}"/>
              </a:ext>
            </a:extLst>
          </p:cNvPr>
          <p:cNvPicPr>
            <a:picLocks noChangeAspect="1"/>
          </p:cNvPicPr>
          <p:nvPr/>
        </p:nvPicPr>
        <p:blipFill>
          <a:blip r:embed="rId3"/>
          <a:stretch>
            <a:fillRect/>
          </a:stretch>
        </p:blipFill>
        <p:spPr>
          <a:xfrm>
            <a:off x="7418364" y="2011933"/>
            <a:ext cx="4235630" cy="4539259"/>
          </a:xfrm>
          <a:prstGeom prst="rect">
            <a:avLst/>
          </a:prstGeom>
        </p:spPr>
      </p:pic>
      <p:sp>
        <p:nvSpPr>
          <p:cNvPr id="10" name="TextBox 9">
            <a:extLst>
              <a:ext uri="{FF2B5EF4-FFF2-40B4-BE49-F238E27FC236}">
                <a16:creationId xmlns:a16="http://schemas.microsoft.com/office/drawing/2014/main" id="{4F17675F-9C52-438B-91BE-8E7824FAC573}"/>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21.05.20</a:t>
            </a:r>
          </a:p>
          <a:p>
            <a:r>
              <a:rPr lang="en-GB" sz="2800" dirty="0">
                <a:latin typeface="Comic Sans MS" panose="030F0702030302020204" pitchFamily="66" charset="0"/>
              </a:rPr>
              <a:t>L.O. Converting mixed numbers to improper fractions</a:t>
            </a:r>
          </a:p>
        </p:txBody>
      </p:sp>
    </p:spTree>
    <p:extLst>
      <p:ext uri="{BB962C8B-B14F-4D97-AF65-F5344CB8AC3E}">
        <p14:creationId xmlns:p14="http://schemas.microsoft.com/office/powerpoint/2010/main" val="14603002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F283632-3C6D-46FF-88A0-D378657EE431}"/>
              </a:ext>
            </a:extLst>
          </p:cNvPr>
          <p:cNvSpPr/>
          <p:nvPr/>
        </p:nvSpPr>
        <p:spPr>
          <a:xfrm>
            <a:off x="121919" y="986223"/>
            <a:ext cx="11821552" cy="1200329"/>
          </a:xfrm>
          <a:prstGeom prst="rect">
            <a:avLst/>
          </a:prstGeom>
        </p:spPr>
        <p:txBody>
          <a:bodyPr wrap="square">
            <a:spAutoFit/>
          </a:bodyPr>
          <a:lstStyle/>
          <a:p>
            <a:r>
              <a:rPr lang="en-GB" sz="2400" dirty="0">
                <a:solidFill>
                  <a:schemeClr val="accent6"/>
                </a:solidFill>
                <a:latin typeface="Comic Sans MS" panose="030F0702030302020204" pitchFamily="66" charset="0"/>
              </a:rPr>
              <a:t>Green/</a:t>
            </a:r>
            <a:r>
              <a:rPr lang="en-GB" sz="2400" dirty="0">
                <a:solidFill>
                  <a:srgbClr val="7030A0"/>
                </a:solidFill>
                <a:latin typeface="Comic Sans MS" panose="030F0702030302020204" pitchFamily="66" charset="0"/>
              </a:rPr>
              <a:t>Purple: </a:t>
            </a:r>
            <a:r>
              <a:rPr lang="en-GB" sz="2400" dirty="0">
                <a:latin typeface="Comic Sans MS" panose="030F0702030302020204" pitchFamily="66" charset="0"/>
              </a:rPr>
              <a:t>Complete the conversions from improper fraction to mixed number and from mixed number to improper fraction to crack the code.</a:t>
            </a:r>
          </a:p>
          <a:p>
            <a:r>
              <a:rPr lang="en-GB" sz="2400" dirty="0">
                <a:latin typeface="Comic Sans MS" panose="030F0702030302020204" pitchFamily="66" charset="0"/>
              </a:rPr>
              <a:t>Note: This sheet can be printed off from the maths resources folder.</a:t>
            </a:r>
          </a:p>
        </p:txBody>
      </p:sp>
      <p:pic>
        <p:nvPicPr>
          <p:cNvPr id="3" name="Picture 2">
            <a:extLst>
              <a:ext uri="{FF2B5EF4-FFF2-40B4-BE49-F238E27FC236}">
                <a16:creationId xmlns:a16="http://schemas.microsoft.com/office/drawing/2014/main" id="{937ECC7D-F6C5-42EB-B6A2-98A420094EA2}"/>
              </a:ext>
            </a:extLst>
          </p:cNvPr>
          <p:cNvPicPr>
            <a:picLocks noChangeAspect="1"/>
          </p:cNvPicPr>
          <p:nvPr/>
        </p:nvPicPr>
        <p:blipFill>
          <a:blip r:embed="rId2"/>
          <a:stretch>
            <a:fillRect/>
          </a:stretch>
        </p:blipFill>
        <p:spPr>
          <a:xfrm>
            <a:off x="1903027" y="2218668"/>
            <a:ext cx="7916222" cy="4500938"/>
          </a:xfrm>
          <a:prstGeom prst="rect">
            <a:avLst/>
          </a:prstGeom>
        </p:spPr>
      </p:pic>
      <p:sp>
        <p:nvSpPr>
          <p:cNvPr id="6" name="TextBox 5">
            <a:extLst>
              <a:ext uri="{FF2B5EF4-FFF2-40B4-BE49-F238E27FC236}">
                <a16:creationId xmlns:a16="http://schemas.microsoft.com/office/drawing/2014/main" id="{7E61BE59-7A6A-4AE8-8D54-2CD5ADE589F6}"/>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21.05.20</a:t>
            </a:r>
          </a:p>
          <a:p>
            <a:r>
              <a:rPr lang="en-GB" sz="2800" dirty="0">
                <a:latin typeface="Comic Sans MS" panose="030F0702030302020204" pitchFamily="66" charset="0"/>
              </a:rPr>
              <a:t>L.O. Converting mixed numbers to improper fractions</a:t>
            </a:r>
          </a:p>
        </p:txBody>
      </p:sp>
    </p:spTree>
    <p:extLst>
      <p:ext uri="{BB962C8B-B14F-4D97-AF65-F5344CB8AC3E}">
        <p14:creationId xmlns:p14="http://schemas.microsoft.com/office/powerpoint/2010/main" val="32056425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8215905-F722-4EB4-8C44-1556A3F6E07B}"/>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21.05.20</a:t>
            </a:r>
          </a:p>
          <a:p>
            <a:r>
              <a:rPr lang="en-GB" sz="2800" dirty="0">
                <a:latin typeface="Comic Sans MS" panose="030F0702030302020204" pitchFamily="66" charset="0"/>
              </a:rPr>
              <a:t>L.O. Converting mixed numbers to improper fractions</a:t>
            </a:r>
          </a:p>
        </p:txBody>
      </p:sp>
      <p:sp>
        <p:nvSpPr>
          <p:cNvPr id="2" name="TextBox 1">
            <a:extLst>
              <a:ext uri="{FF2B5EF4-FFF2-40B4-BE49-F238E27FC236}">
                <a16:creationId xmlns:a16="http://schemas.microsoft.com/office/drawing/2014/main" id="{A7A58D64-315F-4995-BBB7-88FD1DE6DE0D}"/>
              </a:ext>
            </a:extLst>
          </p:cNvPr>
          <p:cNvSpPr txBox="1"/>
          <p:nvPr/>
        </p:nvSpPr>
        <p:spPr>
          <a:xfrm>
            <a:off x="742122" y="1311965"/>
            <a:ext cx="4926349" cy="461665"/>
          </a:xfrm>
          <a:prstGeom prst="rect">
            <a:avLst/>
          </a:prstGeom>
          <a:noFill/>
        </p:spPr>
        <p:txBody>
          <a:bodyPr wrap="none" rtlCol="0">
            <a:spAutoFit/>
          </a:bodyPr>
          <a:lstStyle/>
          <a:p>
            <a:r>
              <a:rPr lang="en-GB" sz="2400" dirty="0">
                <a:latin typeface="Comic Sans MS" panose="030F0702030302020204" pitchFamily="66" charset="0"/>
              </a:rPr>
              <a:t>Starter: converting units of time</a:t>
            </a:r>
          </a:p>
        </p:txBody>
      </p:sp>
      <p:pic>
        <p:nvPicPr>
          <p:cNvPr id="3" name="Picture 2">
            <a:extLst>
              <a:ext uri="{FF2B5EF4-FFF2-40B4-BE49-F238E27FC236}">
                <a16:creationId xmlns:a16="http://schemas.microsoft.com/office/drawing/2014/main" id="{6AAAC6ED-4C99-43CC-956E-B7106F2F3124}"/>
              </a:ext>
            </a:extLst>
          </p:cNvPr>
          <p:cNvPicPr>
            <a:picLocks noChangeAspect="1"/>
          </p:cNvPicPr>
          <p:nvPr/>
        </p:nvPicPr>
        <p:blipFill>
          <a:blip r:embed="rId2"/>
          <a:stretch>
            <a:fillRect/>
          </a:stretch>
        </p:blipFill>
        <p:spPr>
          <a:xfrm>
            <a:off x="1704434" y="2020121"/>
            <a:ext cx="7760230" cy="2350609"/>
          </a:xfrm>
          <a:prstGeom prst="rect">
            <a:avLst/>
          </a:prstGeom>
        </p:spPr>
      </p:pic>
    </p:spTree>
    <p:extLst>
      <p:ext uri="{BB962C8B-B14F-4D97-AF65-F5344CB8AC3E}">
        <p14:creationId xmlns:p14="http://schemas.microsoft.com/office/powerpoint/2010/main" val="16603768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8215905-F722-4EB4-8C44-1556A3F6E07B}"/>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21.05.20</a:t>
            </a:r>
          </a:p>
          <a:p>
            <a:r>
              <a:rPr lang="en-GB" sz="2800" dirty="0">
                <a:latin typeface="Comic Sans MS" panose="030F0702030302020204" pitchFamily="66" charset="0"/>
              </a:rPr>
              <a:t>L.O. Converting mixed numbers to improper fractions</a:t>
            </a:r>
          </a:p>
        </p:txBody>
      </p:sp>
      <p:sp>
        <p:nvSpPr>
          <p:cNvPr id="2" name="TextBox 1">
            <a:extLst>
              <a:ext uri="{FF2B5EF4-FFF2-40B4-BE49-F238E27FC236}">
                <a16:creationId xmlns:a16="http://schemas.microsoft.com/office/drawing/2014/main" id="{A7A58D64-315F-4995-BBB7-88FD1DE6DE0D}"/>
              </a:ext>
            </a:extLst>
          </p:cNvPr>
          <p:cNvSpPr txBox="1"/>
          <p:nvPr/>
        </p:nvSpPr>
        <p:spPr>
          <a:xfrm>
            <a:off x="742121" y="1311965"/>
            <a:ext cx="1590261" cy="461665"/>
          </a:xfrm>
          <a:prstGeom prst="rect">
            <a:avLst/>
          </a:prstGeom>
          <a:noFill/>
        </p:spPr>
        <p:txBody>
          <a:bodyPr wrap="square" rtlCol="0">
            <a:spAutoFit/>
          </a:bodyPr>
          <a:lstStyle/>
          <a:p>
            <a:r>
              <a:rPr lang="en-GB" sz="2400" dirty="0">
                <a:latin typeface="Comic Sans MS" panose="030F0702030302020204" pitchFamily="66" charset="0"/>
              </a:rPr>
              <a:t>Answers</a:t>
            </a:r>
          </a:p>
        </p:txBody>
      </p:sp>
      <p:pic>
        <p:nvPicPr>
          <p:cNvPr id="4" name="Picture 3">
            <a:extLst>
              <a:ext uri="{FF2B5EF4-FFF2-40B4-BE49-F238E27FC236}">
                <a16:creationId xmlns:a16="http://schemas.microsoft.com/office/drawing/2014/main" id="{B4E9F731-472F-4AEA-9EBC-B427C8F21CFA}"/>
              </a:ext>
            </a:extLst>
          </p:cNvPr>
          <p:cNvPicPr>
            <a:picLocks noChangeAspect="1"/>
          </p:cNvPicPr>
          <p:nvPr/>
        </p:nvPicPr>
        <p:blipFill>
          <a:blip r:embed="rId2"/>
          <a:stretch>
            <a:fillRect/>
          </a:stretch>
        </p:blipFill>
        <p:spPr>
          <a:xfrm>
            <a:off x="1988382" y="2107934"/>
            <a:ext cx="8215235" cy="2488432"/>
          </a:xfrm>
          <a:prstGeom prst="rect">
            <a:avLst/>
          </a:prstGeom>
        </p:spPr>
      </p:pic>
    </p:spTree>
    <p:extLst>
      <p:ext uri="{BB962C8B-B14F-4D97-AF65-F5344CB8AC3E}">
        <p14:creationId xmlns:p14="http://schemas.microsoft.com/office/powerpoint/2010/main" val="3711964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8215905-F722-4EB4-8C44-1556A3F6E07B}"/>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21.05.20</a:t>
            </a:r>
          </a:p>
          <a:p>
            <a:r>
              <a:rPr lang="en-GB" sz="2800" dirty="0">
                <a:latin typeface="Comic Sans MS" panose="030F0702030302020204" pitchFamily="66" charset="0"/>
              </a:rPr>
              <a:t>L.O. Converting mixed numbers to improper fractions</a:t>
            </a:r>
          </a:p>
        </p:txBody>
      </p:sp>
      <p:sp>
        <p:nvSpPr>
          <p:cNvPr id="2" name="TextBox 1">
            <a:extLst>
              <a:ext uri="{FF2B5EF4-FFF2-40B4-BE49-F238E27FC236}">
                <a16:creationId xmlns:a16="http://schemas.microsoft.com/office/drawing/2014/main" id="{A7A58D64-315F-4995-BBB7-88FD1DE6DE0D}"/>
              </a:ext>
            </a:extLst>
          </p:cNvPr>
          <p:cNvSpPr txBox="1"/>
          <p:nvPr/>
        </p:nvSpPr>
        <p:spPr>
          <a:xfrm>
            <a:off x="742122" y="1311965"/>
            <a:ext cx="10256334" cy="1938992"/>
          </a:xfrm>
          <a:prstGeom prst="rect">
            <a:avLst/>
          </a:prstGeom>
          <a:noFill/>
        </p:spPr>
        <p:txBody>
          <a:bodyPr wrap="none" rtlCol="0">
            <a:spAutoFit/>
          </a:bodyPr>
          <a:lstStyle/>
          <a:p>
            <a:r>
              <a:rPr lang="en-GB" sz="2400" dirty="0">
                <a:latin typeface="Comic Sans MS" panose="030F0702030302020204" pitchFamily="66" charset="0"/>
              </a:rPr>
              <a:t>Yesterday we looked at how to convert improper fractions into mixed</a:t>
            </a:r>
          </a:p>
          <a:p>
            <a:r>
              <a:rPr lang="en-GB" sz="2400" dirty="0">
                <a:latin typeface="Comic Sans MS" panose="030F0702030302020204" pitchFamily="66" charset="0"/>
              </a:rPr>
              <a:t>numbers. </a:t>
            </a:r>
          </a:p>
          <a:p>
            <a:endParaRPr lang="en-GB" sz="2400" dirty="0">
              <a:latin typeface="Comic Sans MS" panose="030F0702030302020204" pitchFamily="66" charset="0"/>
            </a:endParaRPr>
          </a:p>
          <a:p>
            <a:r>
              <a:rPr lang="en-GB" sz="2400" dirty="0">
                <a:latin typeface="Comic Sans MS" panose="030F0702030302020204" pitchFamily="66" charset="0"/>
              </a:rPr>
              <a:t>Today we are going to convert mixed numbers into improper fractions.</a:t>
            </a:r>
          </a:p>
          <a:p>
            <a:endParaRPr lang="en-GB" sz="2400" dirty="0">
              <a:latin typeface="Comic Sans MS" panose="030F0702030302020204" pitchFamily="66" charset="0"/>
            </a:endParaRPr>
          </a:p>
        </p:txBody>
      </p:sp>
    </p:spTree>
    <p:extLst>
      <p:ext uri="{BB962C8B-B14F-4D97-AF65-F5344CB8AC3E}">
        <p14:creationId xmlns:p14="http://schemas.microsoft.com/office/powerpoint/2010/main" val="2905757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8215905-F722-4EB4-8C44-1556A3F6E07B}"/>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21.05.20</a:t>
            </a:r>
          </a:p>
          <a:p>
            <a:r>
              <a:rPr lang="en-GB" sz="2800" dirty="0">
                <a:latin typeface="Comic Sans MS" panose="030F0702030302020204" pitchFamily="66" charset="0"/>
              </a:rPr>
              <a:t>L.O. Converting mixed numbers to improper fractions</a:t>
            </a:r>
          </a:p>
        </p:txBody>
      </p:sp>
      <p:sp>
        <p:nvSpPr>
          <p:cNvPr id="2" name="TextBox 1">
            <a:extLst>
              <a:ext uri="{FF2B5EF4-FFF2-40B4-BE49-F238E27FC236}">
                <a16:creationId xmlns:a16="http://schemas.microsoft.com/office/drawing/2014/main" id="{A7A58D64-315F-4995-BBB7-88FD1DE6DE0D}"/>
              </a:ext>
            </a:extLst>
          </p:cNvPr>
          <p:cNvSpPr txBox="1"/>
          <p:nvPr/>
        </p:nvSpPr>
        <p:spPr>
          <a:xfrm>
            <a:off x="616226" y="1630017"/>
            <a:ext cx="10959548" cy="3046988"/>
          </a:xfrm>
          <a:prstGeom prst="rect">
            <a:avLst/>
          </a:prstGeom>
          <a:noFill/>
        </p:spPr>
        <p:txBody>
          <a:bodyPr wrap="square" rtlCol="0">
            <a:spAutoFit/>
          </a:bodyPr>
          <a:lstStyle/>
          <a:p>
            <a:r>
              <a:rPr lang="en-GB" sz="2400" dirty="0">
                <a:latin typeface="Comic Sans MS" panose="030F0702030302020204" pitchFamily="66" charset="0"/>
              </a:rPr>
              <a:t>When converting from a mixed number to an improper fraction:</a:t>
            </a:r>
          </a:p>
          <a:p>
            <a:endParaRPr lang="en-GB" sz="2400" dirty="0">
              <a:latin typeface="Comic Sans MS" panose="030F0702030302020204" pitchFamily="66" charset="0"/>
            </a:endParaRPr>
          </a:p>
          <a:p>
            <a:pPr marL="457200" indent="-457200">
              <a:buAutoNum type="arabicPeriod"/>
            </a:pPr>
            <a:r>
              <a:rPr lang="en-GB" sz="2400" dirty="0">
                <a:latin typeface="Comic Sans MS" panose="030F0702030302020204" pitchFamily="66" charset="0"/>
              </a:rPr>
              <a:t>The denominator ALWAYS stays the same.</a:t>
            </a:r>
          </a:p>
          <a:p>
            <a:pPr marL="457200" indent="-457200">
              <a:buAutoNum type="arabicPeriod"/>
            </a:pPr>
            <a:endParaRPr lang="en-GB" sz="2400" dirty="0">
              <a:latin typeface="Comic Sans MS" panose="030F0702030302020204" pitchFamily="66" charset="0"/>
            </a:endParaRPr>
          </a:p>
          <a:p>
            <a:pPr marL="457200" indent="-457200">
              <a:buAutoNum type="arabicPeriod"/>
            </a:pPr>
            <a:r>
              <a:rPr lang="en-GB" sz="2400" dirty="0">
                <a:latin typeface="Comic Sans MS" panose="030F0702030302020204" pitchFamily="66" charset="0"/>
              </a:rPr>
              <a:t>The whole number part of the mixed number needs to be converted into a fraction with the same denominator as the other fraction. Then the two fractions must be added together.</a:t>
            </a:r>
          </a:p>
          <a:p>
            <a:endParaRPr lang="en-GB" sz="2400" dirty="0">
              <a:latin typeface="Comic Sans MS" panose="030F0702030302020204" pitchFamily="66" charset="0"/>
            </a:endParaRPr>
          </a:p>
        </p:txBody>
      </p:sp>
    </p:spTree>
    <p:extLst>
      <p:ext uri="{BB962C8B-B14F-4D97-AF65-F5344CB8AC3E}">
        <p14:creationId xmlns:p14="http://schemas.microsoft.com/office/powerpoint/2010/main" val="19689287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8215905-F722-4EB4-8C44-1556A3F6E07B}"/>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21.05.20</a:t>
            </a:r>
          </a:p>
          <a:p>
            <a:r>
              <a:rPr lang="en-GB" sz="2800" dirty="0">
                <a:latin typeface="Comic Sans MS" panose="030F0702030302020204" pitchFamily="66" charset="0"/>
              </a:rPr>
              <a:t>L.O. Converting mixed numbers to improper fractions</a:t>
            </a:r>
          </a:p>
        </p:txBody>
      </p:sp>
      <p:sp>
        <p:nvSpPr>
          <p:cNvPr id="2" name="TextBox 1">
            <a:extLst>
              <a:ext uri="{FF2B5EF4-FFF2-40B4-BE49-F238E27FC236}">
                <a16:creationId xmlns:a16="http://schemas.microsoft.com/office/drawing/2014/main" id="{A7A58D64-315F-4995-BBB7-88FD1DE6DE0D}"/>
              </a:ext>
            </a:extLst>
          </p:cNvPr>
          <p:cNvSpPr txBox="1"/>
          <p:nvPr/>
        </p:nvSpPr>
        <p:spPr>
          <a:xfrm>
            <a:off x="616226" y="1630017"/>
            <a:ext cx="10959548" cy="3046988"/>
          </a:xfrm>
          <a:prstGeom prst="rect">
            <a:avLst/>
          </a:prstGeom>
          <a:noFill/>
        </p:spPr>
        <p:txBody>
          <a:bodyPr wrap="square" rtlCol="0">
            <a:spAutoFit/>
          </a:bodyPr>
          <a:lstStyle/>
          <a:p>
            <a:r>
              <a:rPr lang="en-GB" sz="2400" dirty="0">
                <a:latin typeface="Comic Sans MS" panose="030F0702030302020204" pitchFamily="66" charset="0"/>
              </a:rPr>
              <a:t>Work through pages 7-9 in the following </a:t>
            </a:r>
            <a:r>
              <a:rPr lang="en-GB" sz="2400" dirty="0" err="1">
                <a:latin typeface="Comic Sans MS" panose="030F0702030302020204" pitchFamily="66" charset="0"/>
              </a:rPr>
              <a:t>MyMaths</a:t>
            </a:r>
            <a:r>
              <a:rPr lang="en-GB" sz="2400" dirty="0">
                <a:latin typeface="Comic Sans MS" panose="030F0702030302020204" pitchFamily="66" charset="0"/>
              </a:rPr>
              <a:t> lesson to understand how to convert from mixed number to improper fractions. </a:t>
            </a:r>
          </a:p>
          <a:p>
            <a:endParaRPr lang="en-GB" sz="2400" dirty="0">
              <a:latin typeface="Comic Sans MS" panose="030F0702030302020204" pitchFamily="66" charset="0"/>
            </a:endParaRPr>
          </a:p>
          <a:p>
            <a:r>
              <a:rPr lang="en-GB" sz="2400" dirty="0">
                <a:latin typeface="Comic Sans MS" panose="030F0702030302020204" pitchFamily="66" charset="0"/>
                <a:hlinkClick r:id="rId2"/>
              </a:rPr>
              <a:t>https://app.mymaths.co.uk/5998-lesson/introducing-improper-and-mixed-fractions</a:t>
            </a:r>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We will then look at a couple more examples on the next few slides.</a:t>
            </a:r>
          </a:p>
          <a:p>
            <a:endParaRPr lang="en-GB" sz="2400" dirty="0">
              <a:latin typeface="Comic Sans MS" panose="030F0702030302020204" pitchFamily="66" charset="0"/>
            </a:endParaRPr>
          </a:p>
        </p:txBody>
      </p:sp>
    </p:spTree>
    <p:extLst>
      <p:ext uri="{BB962C8B-B14F-4D97-AF65-F5344CB8AC3E}">
        <p14:creationId xmlns:p14="http://schemas.microsoft.com/office/powerpoint/2010/main" val="8769752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8215905-F722-4EB4-8C44-1556A3F6E07B}"/>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21.05.20</a:t>
            </a:r>
          </a:p>
          <a:p>
            <a:r>
              <a:rPr lang="en-GB" sz="2800" dirty="0">
                <a:latin typeface="Comic Sans MS" panose="030F0702030302020204" pitchFamily="66" charset="0"/>
              </a:rPr>
              <a:t>L.O. Converting mixed numbers to improper fractions</a:t>
            </a: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A7A58D64-315F-4995-BBB7-88FD1DE6DE0D}"/>
                  </a:ext>
                </a:extLst>
              </p:cNvPr>
              <p:cNvSpPr txBox="1"/>
              <p:nvPr/>
            </p:nvSpPr>
            <p:spPr>
              <a:xfrm>
                <a:off x="510209" y="1152939"/>
                <a:ext cx="11483008" cy="5665590"/>
              </a:xfrm>
              <a:prstGeom prst="rect">
                <a:avLst/>
              </a:prstGeom>
              <a:noFill/>
            </p:spPr>
            <p:txBody>
              <a:bodyPr wrap="square" rtlCol="0">
                <a:spAutoFit/>
              </a:bodyPr>
              <a:lstStyle/>
              <a:p>
                <a:r>
                  <a:rPr lang="en-GB" sz="2400" dirty="0">
                    <a:latin typeface="Comic Sans MS" panose="030F0702030302020204" pitchFamily="66" charset="0"/>
                  </a:rPr>
                  <a:t>Convert 2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3</m:t>
                        </m:r>
                      </m:den>
                    </m:f>
                  </m:oMath>
                </a14:m>
                <a:r>
                  <a:rPr lang="en-GB" sz="2400" dirty="0">
                    <a:latin typeface="Comic Sans MS" panose="030F0702030302020204" pitchFamily="66" charset="0"/>
                  </a:rPr>
                  <a:t> into an improper fraction:</a:t>
                </a:r>
              </a:p>
              <a:p>
                <a:endParaRPr lang="en-GB" sz="2400" dirty="0">
                  <a:latin typeface="Comic Sans MS" panose="030F0702030302020204" pitchFamily="66" charset="0"/>
                </a:endParaRPr>
              </a:p>
              <a:p>
                <a:r>
                  <a:rPr lang="en-GB" sz="2400" dirty="0">
                    <a:latin typeface="Comic Sans MS" panose="030F0702030302020204" pitchFamily="66" charset="0"/>
                  </a:rPr>
                  <a:t>2 whole ones is the same as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3</m:t>
                        </m:r>
                      </m:num>
                      <m:den>
                        <m:r>
                          <a:rPr lang="en-GB" sz="2400" b="0" i="1" smtClean="0">
                            <a:latin typeface="Cambria Math" panose="02040503050406030204" pitchFamily="18" charset="0"/>
                          </a:rPr>
                          <m:t>3</m:t>
                        </m:r>
                      </m:den>
                    </m:f>
                  </m:oMath>
                </a14:m>
                <a:r>
                  <a:rPr lang="en-GB" sz="2400" dirty="0">
                    <a:latin typeface="Comic Sans MS" panose="030F0702030302020204" pitchFamily="66" charset="0"/>
                  </a:rPr>
                  <a:t> +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3</m:t>
                        </m:r>
                      </m:num>
                      <m:den>
                        <m:r>
                          <a:rPr lang="en-GB" sz="2400" b="0" i="1" smtClean="0">
                            <a:latin typeface="Cambria Math" panose="02040503050406030204" pitchFamily="18" charset="0"/>
                          </a:rPr>
                          <m:t>3</m:t>
                        </m:r>
                      </m:den>
                    </m:f>
                  </m:oMath>
                </a14:m>
                <a:r>
                  <a:rPr lang="en-GB" sz="2400" dirty="0">
                    <a:latin typeface="Comic Sans MS" panose="030F0702030302020204" pitchFamily="66" charset="0"/>
                  </a:rPr>
                  <a:t> =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6</m:t>
                        </m:r>
                      </m:num>
                      <m:den>
                        <m:r>
                          <a:rPr lang="en-GB" sz="2400" b="0" i="1" smtClean="0">
                            <a:latin typeface="Cambria Math" panose="02040503050406030204" pitchFamily="18" charset="0"/>
                          </a:rPr>
                          <m:t>3</m:t>
                        </m:r>
                      </m:den>
                    </m:f>
                  </m:oMath>
                </a14:m>
                <a:r>
                  <a:rPr lang="en-GB" sz="2400" dirty="0">
                    <a:latin typeface="Comic Sans MS" panose="030F0702030302020204" pitchFamily="66" charset="0"/>
                  </a:rPr>
                  <a:t>   So converting 2 into a fraction gives us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6</m:t>
                        </m:r>
                      </m:num>
                      <m:den>
                        <m:r>
                          <a:rPr lang="en-GB" sz="2400" b="0" i="1" smtClean="0">
                            <a:latin typeface="Cambria Math" panose="02040503050406030204" pitchFamily="18" charset="0"/>
                          </a:rPr>
                          <m:t>3</m:t>
                        </m:r>
                      </m:den>
                    </m:f>
                  </m:oMath>
                </a14:m>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We then need to add this to the fraction in our mixed number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3</m:t>
                        </m:r>
                      </m:den>
                    </m:f>
                  </m:oMath>
                </a14:m>
                <a:r>
                  <a:rPr lang="en-GB" sz="2400" dirty="0">
                    <a:latin typeface="Comic Sans MS" panose="030F0702030302020204" pitchFamily="66" charset="0"/>
                  </a:rPr>
                  <a:t>)</a:t>
                </a:r>
              </a:p>
              <a:p>
                <a:endParaRPr lang="en-GB" sz="2400" dirty="0">
                  <a:latin typeface="Comic Sans MS" panose="030F0702030302020204" pitchFamily="66" charset="0"/>
                </a:endParaRPr>
              </a:p>
              <a:p>
                <a:r>
                  <a:rPr lang="en-GB" sz="2400" dirty="0">
                    <a:latin typeface="Comic Sans MS" panose="030F0702030302020204" pitchFamily="66" charset="0"/>
                  </a:rPr>
                  <a:t> 2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3</m:t>
                        </m:r>
                      </m:den>
                    </m:f>
                  </m:oMath>
                </a14:m>
                <a:r>
                  <a:rPr lang="en-GB" sz="2400" dirty="0">
                    <a:latin typeface="Comic Sans MS" panose="030F0702030302020204" pitchFamily="66" charset="0"/>
                  </a:rPr>
                  <a:t> =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6</m:t>
                        </m:r>
                      </m:num>
                      <m:den>
                        <m:r>
                          <a:rPr lang="en-GB" sz="2400" b="0" i="1" smtClean="0">
                            <a:latin typeface="Cambria Math" panose="02040503050406030204" pitchFamily="18" charset="0"/>
                          </a:rPr>
                          <m:t>3</m:t>
                        </m:r>
                      </m:den>
                    </m:f>
                  </m:oMath>
                </a14:m>
                <a:r>
                  <a:rPr lang="en-GB" sz="2400" dirty="0">
                    <a:latin typeface="Comic Sans MS" panose="030F0702030302020204" pitchFamily="66" charset="0"/>
                  </a:rPr>
                  <a:t> +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3</m:t>
                        </m:r>
                      </m:den>
                    </m:f>
                  </m:oMath>
                </a14:m>
                <a:r>
                  <a:rPr lang="en-GB" sz="2400" dirty="0">
                    <a:latin typeface="Comic Sans MS" panose="030F0702030302020204" pitchFamily="66" charset="0"/>
                  </a:rPr>
                  <a:t> =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7</m:t>
                        </m:r>
                      </m:num>
                      <m:den>
                        <m:r>
                          <a:rPr lang="en-GB" sz="2400" b="0" i="1" smtClean="0">
                            <a:latin typeface="Cambria Math" panose="02040503050406030204" pitchFamily="18" charset="0"/>
                          </a:rPr>
                          <m:t>3</m:t>
                        </m:r>
                      </m:den>
                    </m:f>
                  </m:oMath>
                </a14:m>
                <a:r>
                  <a:rPr lang="en-GB" sz="2400" dirty="0">
                    <a:latin typeface="Comic Sans MS" panose="030F0702030302020204" pitchFamily="66" charset="0"/>
                  </a:rPr>
                  <a:t>	 2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3</m:t>
                        </m:r>
                      </m:den>
                    </m:f>
                  </m:oMath>
                </a14:m>
                <a:r>
                  <a:rPr lang="en-GB" sz="2400" dirty="0">
                    <a:latin typeface="Comic Sans MS" panose="030F0702030302020204" pitchFamily="66" charset="0"/>
                  </a:rPr>
                  <a:t> =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7</m:t>
                        </m:r>
                      </m:num>
                      <m:den>
                        <m:r>
                          <a:rPr lang="en-GB" sz="2400" b="0" i="1" smtClean="0">
                            <a:latin typeface="Cambria Math" panose="02040503050406030204" pitchFamily="18" charset="0"/>
                          </a:rPr>
                          <m:t>3</m:t>
                        </m:r>
                      </m:den>
                    </m:f>
                  </m:oMath>
                </a14:m>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This is the same as multiplying the whole number by the denominator and adding it to the numerator:</a:t>
                </a:r>
              </a:p>
              <a:p>
                <a:endParaRPr lang="en-GB" sz="2400" dirty="0">
                  <a:latin typeface="Comic Sans MS" panose="030F0702030302020204" pitchFamily="66" charset="0"/>
                </a:endParaRPr>
              </a:p>
              <a:p>
                <a:r>
                  <a:rPr lang="en-GB" sz="2400" dirty="0">
                    <a:latin typeface="Comic Sans MS" panose="030F0702030302020204" pitchFamily="66" charset="0"/>
                  </a:rPr>
                  <a:t>2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3</m:t>
                        </m:r>
                      </m:den>
                    </m:f>
                    <m:r>
                      <a:rPr lang="en-GB" sz="2400" b="0" i="1" smtClean="0">
                        <a:latin typeface="Cambria Math" panose="02040503050406030204" pitchFamily="18" charset="0"/>
                      </a:rPr>
                      <m:t> </m:t>
                    </m:r>
                  </m:oMath>
                </a14:m>
                <a:r>
                  <a:rPr lang="en-GB" sz="2400" dirty="0">
                    <a:latin typeface="Comic Sans MS" panose="030F0702030302020204" pitchFamily="66" charset="0"/>
                  </a:rPr>
                  <a:t>= </a:t>
                </a:r>
                <a:r>
                  <a:rPr lang="en-GB" sz="2400" dirty="0"/>
                  <a:t>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7</m:t>
                        </m:r>
                      </m:num>
                      <m:den>
                        <m:r>
                          <a:rPr lang="en-GB" sz="2400" b="0" i="1" smtClean="0">
                            <a:latin typeface="Cambria Math" panose="02040503050406030204" pitchFamily="18" charset="0"/>
                          </a:rPr>
                          <m:t>3</m:t>
                        </m:r>
                      </m:den>
                    </m:f>
                    <m:r>
                      <a:rPr lang="en-GB" sz="2400" b="0" i="1" smtClean="0">
                        <a:latin typeface="Cambria Math" panose="02040503050406030204" pitchFamily="18" charset="0"/>
                      </a:rPr>
                      <m:t> </m:t>
                    </m:r>
                  </m:oMath>
                </a14:m>
                <a:r>
                  <a:rPr lang="en-GB" sz="2400" dirty="0">
                    <a:latin typeface="Comic Sans MS" panose="030F0702030302020204" pitchFamily="66" charset="0"/>
                  </a:rPr>
                  <a:t>	2 x 3 = 6		6 + 1 = 7	 2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3</m:t>
                        </m:r>
                      </m:den>
                    </m:f>
                  </m:oMath>
                </a14:m>
                <a:r>
                  <a:rPr lang="en-GB" sz="2400" dirty="0">
                    <a:latin typeface="Comic Sans MS" panose="030F0702030302020204" pitchFamily="66" charset="0"/>
                  </a:rPr>
                  <a:t> =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7</m:t>
                        </m:r>
                      </m:num>
                      <m:den>
                        <m:r>
                          <a:rPr lang="en-GB" sz="2400" b="0" i="1" smtClean="0">
                            <a:latin typeface="Cambria Math" panose="02040503050406030204" pitchFamily="18" charset="0"/>
                          </a:rPr>
                          <m:t>3</m:t>
                        </m:r>
                      </m:den>
                    </m:f>
                  </m:oMath>
                </a14:m>
                <a:endParaRPr lang="en-GB" sz="2400" dirty="0">
                  <a:latin typeface="Comic Sans MS" panose="030F0702030302020204" pitchFamily="66" charset="0"/>
                </a:endParaRPr>
              </a:p>
              <a:p>
                <a:endParaRPr lang="en-GB" sz="2400" dirty="0">
                  <a:latin typeface="Comic Sans MS" panose="030F0702030302020204" pitchFamily="66" charset="0"/>
                </a:endParaRPr>
              </a:p>
            </p:txBody>
          </p:sp>
        </mc:Choice>
        <mc:Fallback xmlns="">
          <p:sp>
            <p:nvSpPr>
              <p:cNvPr id="2" name="TextBox 1">
                <a:extLst>
                  <a:ext uri="{FF2B5EF4-FFF2-40B4-BE49-F238E27FC236}">
                    <a16:creationId xmlns:a16="http://schemas.microsoft.com/office/drawing/2014/main" id="{A7A58D64-315F-4995-BBB7-88FD1DE6DE0D}"/>
                  </a:ext>
                </a:extLst>
              </p:cNvPr>
              <p:cNvSpPr txBox="1">
                <a:spLocks noRot="1" noChangeAspect="1" noMove="1" noResize="1" noEditPoints="1" noAdjustHandles="1" noChangeArrowheads="1" noChangeShapeType="1" noTextEdit="1"/>
              </p:cNvSpPr>
              <p:nvPr/>
            </p:nvSpPr>
            <p:spPr>
              <a:xfrm>
                <a:off x="510209" y="1152939"/>
                <a:ext cx="11483008" cy="5665590"/>
              </a:xfrm>
              <a:prstGeom prst="rect">
                <a:avLst/>
              </a:prstGeom>
              <a:blipFill>
                <a:blip r:embed="rId2"/>
                <a:stretch>
                  <a:fillRect l="-850"/>
                </a:stretch>
              </a:blipFill>
            </p:spPr>
            <p:txBody>
              <a:bodyPr/>
              <a:lstStyle/>
              <a:p>
                <a:r>
                  <a:rPr lang="en-GB">
                    <a:noFill/>
                  </a:rPr>
                  <a:t> </a:t>
                </a:r>
              </a:p>
            </p:txBody>
          </p:sp>
        </mc:Fallback>
      </mc:AlternateContent>
      <p:sp>
        <p:nvSpPr>
          <p:cNvPr id="3" name="Arrow: Curved Right 2">
            <a:extLst>
              <a:ext uri="{FF2B5EF4-FFF2-40B4-BE49-F238E27FC236}">
                <a16:creationId xmlns:a16="http://schemas.microsoft.com/office/drawing/2014/main" id="{CE47C5C1-242C-46F0-85C8-213D4B5E9305}"/>
              </a:ext>
            </a:extLst>
          </p:cNvPr>
          <p:cNvSpPr/>
          <p:nvPr/>
        </p:nvSpPr>
        <p:spPr>
          <a:xfrm rot="18449548">
            <a:off x="652511" y="6203393"/>
            <a:ext cx="179222" cy="35030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 name="TextBox 3">
            <a:extLst>
              <a:ext uri="{FF2B5EF4-FFF2-40B4-BE49-F238E27FC236}">
                <a16:creationId xmlns:a16="http://schemas.microsoft.com/office/drawing/2014/main" id="{9508FFF7-32C7-4416-B0F2-3EDEF557074D}"/>
              </a:ext>
            </a:extLst>
          </p:cNvPr>
          <p:cNvSpPr txBox="1"/>
          <p:nvPr/>
        </p:nvSpPr>
        <p:spPr>
          <a:xfrm>
            <a:off x="406582" y="6200836"/>
            <a:ext cx="284052" cy="369332"/>
          </a:xfrm>
          <a:prstGeom prst="rect">
            <a:avLst/>
          </a:prstGeom>
          <a:noFill/>
        </p:spPr>
        <p:txBody>
          <a:bodyPr wrap="none" rtlCol="0">
            <a:spAutoFit/>
          </a:bodyPr>
          <a:lstStyle/>
          <a:p>
            <a:r>
              <a:rPr lang="en-GB" dirty="0"/>
              <a:t>x</a:t>
            </a:r>
          </a:p>
        </p:txBody>
      </p:sp>
    </p:spTree>
    <p:extLst>
      <p:ext uri="{BB962C8B-B14F-4D97-AF65-F5344CB8AC3E}">
        <p14:creationId xmlns:p14="http://schemas.microsoft.com/office/powerpoint/2010/main" val="17726759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8215905-F722-4EB4-8C44-1556A3F6E07B}"/>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21.05.20</a:t>
            </a:r>
          </a:p>
          <a:p>
            <a:r>
              <a:rPr lang="en-GB" sz="2800" dirty="0">
                <a:latin typeface="Comic Sans MS" panose="030F0702030302020204" pitchFamily="66" charset="0"/>
              </a:rPr>
              <a:t>L.O. Converting mixed numbers to improper fractions</a:t>
            </a: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A7A58D64-315F-4995-BBB7-88FD1DE6DE0D}"/>
                  </a:ext>
                </a:extLst>
              </p:cNvPr>
              <p:cNvSpPr txBox="1"/>
              <p:nvPr/>
            </p:nvSpPr>
            <p:spPr>
              <a:xfrm>
                <a:off x="510209" y="1152939"/>
                <a:ext cx="10475843" cy="1730217"/>
              </a:xfrm>
              <a:prstGeom prst="rect">
                <a:avLst/>
              </a:prstGeom>
              <a:noFill/>
            </p:spPr>
            <p:txBody>
              <a:bodyPr wrap="square" rtlCol="0">
                <a:spAutoFit/>
              </a:bodyPr>
              <a:lstStyle/>
              <a:p>
                <a:r>
                  <a:rPr lang="en-GB" sz="2400" dirty="0">
                    <a:latin typeface="Comic Sans MS" panose="030F0702030302020204" pitchFamily="66" charset="0"/>
                  </a:rPr>
                  <a:t>Convert 3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5</m:t>
                        </m:r>
                      </m:num>
                      <m:den>
                        <m:r>
                          <a:rPr lang="en-GB" sz="2400" b="0" i="1" smtClean="0">
                            <a:latin typeface="Cambria Math" panose="02040503050406030204" pitchFamily="18" charset="0"/>
                          </a:rPr>
                          <m:t>6</m:t>
                        </m:r>
                      </m:den>
                    </m:f>
                  </m:oMath>
                </a14:m>
                <a:r>
                  <a:rPr lang="en-GB" sz="2400" dirty="0">
                    <a:latin typeface="Comic Sans MS" panose="030F0702030302020204" pitchFamily="66" charset="0"/>
                  </a:rPr>
                  <a:t> into an improper fraction.</a:t>
                </a:r>
              </a:p>
              <a:p>
                <a:endParaRPr lang="en-GB" sz="2400" dirty="0">
                  <a:latin typeface="Comic Sans MS" panose="030F0702030302020204" pitchFamily="66" charset="0"/>
                </a:endParaRPr>
              </a:p>
              <a:p>
                <a:r>
                  <a:rPr lang="en-GB" sz="2400" dirty="0">
                    <a:latin typeface="Comic Sans MS" panose="030F0702030302020204" pitchFamily="66" charset="0"/>
                  </a:rPr>
                  <a:t>Have a go yourself before looking at the answers on the next slide.</a:t>
                </a:r>
              </a:p>
              <a:p>
                <a:endParaRPr lang="en-GB" sz="2400" dirty="0">
                  <a:latin typeface="Comic Sans MS" panose="030F0702030302020204" pitchFamily="66" charset="0"/>
                </a:endParaRPr>
              </a:p>
            </p:txBody>
          </p:sp>
        </mc:Choice>
        <mc:Fallback xmlns="">
          <p:sp>
            <p:nvSpPr>
              <p:cNvPr id="2" name="TextBox 1">
                <a:extLst>
                  <a:ext uri="{FF2B5EF4-FFF2-40B4-BE49-F238E27FC236}">
                    <a16:creationId xmlns:a16="http://schemas.microsoft.com/office/drawing/2014/main" id="{A7A58D64-315F-4995-BBB7-88FD1DE6DE0D}"/>
                  </a:ext>
                </a:extLst>
              </p:cNvPr>
              <p:cNvSpPr txBox="1">
                <a:spLocks noRot="1" noChangeAspect="1" noMove="1" noResize="1" noEditPoints="1" noAdjustHandles="1" noChangeArrowheads="1" noChangeShapeType="1" noTextEdit="1"/>
              </p:cNvSpPr>
              <p:nvPr/>
            </p:nvSpPr>
            <p:spPr>
              <a:xfrm>
                <a:off x="510209" y="1152939"/>
                <a:ext cx="10475843" cy="1730217"/>
              </a:xfrm>
              <a:prstGeom prst="rect">
                <a:avLst/>
              </a:prstGeom>
              <a:blipFill>
                <a:blip r:embed="rId2"/>
                <a:stretch>
                  <a:fillRect l="-931"/>
                </a:stretch>
              </a:blipFill>
            </p:spPr>
            <p:txBody>
              <a:bodyPr/>
              <a:lstStyle/>
              <a:p>
                <a:r>
                  <a:rPr lang="en-GB">
                    <a:noFill/>
                  </a:rPr>
                  <a:t> </a:t>
                </a:r>
              </a:p>
            </p:txBody>
          </p:sp>
        </mc:Fallback>
      </mc:AlternateContent>
    </p:spTree>
    <p:extLst>
      <p:ext uri="{BB962C8B-B14F-4D97-AF65-F5344CB8AC3E}">
        <p14:creationId xmlns:p14="http://schemas.microsoft.com/office/powerpoint/2010/main" val="28663299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8215905-F722-4EB4-8C44-1556A3F6E07B}"/>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21.05.20</a:t>
            </a:r>
          </a:p>
          <a:p>
            <a:r>
              <a:rPr lang="en-GB" sz="2800" dirty="0">
                <a:latin typeface="Comic Sans MS" panose="030F0702030302020204" pitchFamily="66" charset="0"/>
              </a:rPr>
              <a:t>L.O. Converting mixed numbers to improper fractions</a:t>
            </a: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A7A58D64-315F-4995-BBB7-88FD1DE6DE0D}"/>
                  </a:ext>
                </a:extLst>
              </p:cNvPr>
              <p:cNvSpPr txBox="1"/>
              <p:nvPr/>
            </p:nvSpPr>
            <p:spPr>
              <a:xfrm>
                <a:off x="510209" y="1152939"/>
                <a:ext cx="11483008" cy="5807808"/>
              </a:xfrm>
              <a:prstGeom prst="rect">
                <a:avLst/>
              </a:prstGeom>
              <a:noFill/>
            </p:spPr>
            <p:txBody>
              <a:bodyPr wrap="square" rtlCol="0">
                <a:spAutoFit/>
              </a:bodyPr>
              <a:lstStyle/>
              <a:p>
                <a:r>
                  <a:rPr lang="en-GB" sz="2400" dirty="0">
                    <a:latin typeface="Comic Sans MS" panose="030F0702030302020204" pitchFamily="66" charset="0"/>
                  </a:rPr>
                  <a:t>Convert 3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5</m:t>
                        </m:r>
                      </m:num>
                      <m:den>
                        <m:r>
                          <a:rPr lang="en-GB" sz="2400" b="0" i="1" smtClean="0">
                            <a:latin typeface="Cambria Math" panose="02040503050406030204" pitchFamily="18" charset="0"/>
                          </a:rPr>
                          <m:t>6</m:t>
                        </m:r>
                      </m:den>
                    </m:f>
                  </m:oMath>
                </a14:m>
                <a:r>
                  <a:rPr lang="en-GB" sz="2400" dirty="0">
                    <a:latin typeface="Comic Sans MS" panose="030F0702030302020204" pitchFamily="66" charset="0"/>
                  </a:rPr>
                  <a:t> into an improper fraction:</a:t>
                </a:r>
              </a:p>
              <a:p>
                <a:endParaRPr lang="en-GB" sz="2400" dirty="0">
                  <a:latin typeface="Comic Sans MS" panose="030F0702030302020204" pitchFamily="66" charset="0"/>
                </a:endParaRPr>
              </a:p>
              <a:p>
                <a:r>
                  <a:rPr lang="en-GB" sz="2400" dirty="0">
                    <a:latin typeface="Comic Sans MS" panose="030F0702030302020204" pitchFamily="66" charset="0"/>
                  </a:rPr>
                  <a:t>Our denominator is 6 so we know that each whole has 6 parts:</a:t>
                </a:r>
              </a:p>
              <a:p>
                <a:endParaRPr lang="en-GB" sz="2400" dirty="0">
                  <a:latin typeface="Comic Sans MS" panose="030F0702030302020204" pitchFamily="66" charset="0"/>
                </a:endParaRPr>
              </a:p>
              <a:p>
                <a:r>
                  <a:rPr lang="en-GB" sz="2400" dirty="0">
                    <a:latin typeface="Comic Sans MS" panose="030F0702030302020204" pitchFamily="66" charset="0"/>
                  </a:rPr>
                  <a:t>3 whole ones is the same as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6</m:t>
                        </m:r>
                      </m:num>
                      <m:den>
                        <m:r>
                          <a:rPr lang="en-GB" sz="2400" b="0" i="1" smtClean="0">
                            <a:latin typeface="Cambria Math" panose="02040503050406030204" pitchFamily="18" charset="0"/>
                          </a:rPr>
                          <m:t>6</m:t>
                        </m:r>
                      </m:den>
                    </m:f>
                  </m:oMath>
                </a14:m>
                <a:r>
                  <a:rPr lang="en-GB" sz="2400" dirty="0">
                    <a:latin typeface="Comic Sans MS" panose="030F0702030302020204" pitchFamily="66" charset="0"/>
                  </a:rPr>
                  <a:t> +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6</m:t>
                        </m:r>
                      </m:num>
                      <m:den>
                        <m:r>
                          <a:rPr lang="en-GB" sz="2400" b="0" i="1" smtClean="0">
                            <a:latin typeface="Cambria Math" panose="02040503050406030204" pitchFamily="18" charset="0"/>
                          </a:rPr>
                          <m:t>6</m:t>
                        </m:r>
                      </m:den>
                    </m:f>
                  </m:oMath>
                </a14:m>
                <a:r>
                  <a:rPr lang="en-GB" sz="2400" dirty="0">
                    <a:latin typeface="Comic Sans MS" panose="030F0702030302020204" pitchFamily="66" charset="0"/>
                  </a:rPr>
                  <a:t> +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6</m:t>
                        </m:r>
                      </m:num>
                      <m:den>
                        <m:r>
                          <a:rPr lang="en-GB" sz="2400" b="0" i="1" smtClean="0">
                            <a:latin typeface="Cambria Math" panose="02040503050406030204" pitchFamily="18" charset="0"/>
                          </a:rPr>
                          <m:t>6</m:t>
                        </m:r>
                      </m:den>
                    </m:f>
                  </m:oMath>
                </a14:m>
                <a:r>
                  <a:rPr lang="en-GB" sz="2400" dirty="0">
                    <a:latin typeface="Comic Sans MS" panose="030F0702030302020204" pitchFamily="66" charset="0"/>
                  </a:rPr>
                  <a:t>   So converting 3 into a fraction gives us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18</m:t>
                        </m:r>
                      </m:num>
                      <m:den>
                        <m:r>
                          <a:rPr lang="en-GB" sz="2400" b="0" i="1" smtClean="0">
                            <a:latin typeface="Cambria Math" panose="02040503050406030204" pitchFamily="18" charset="0"/>
                          </a:rPr>
                          <m:t>6</m:t>
                        </m:r>
                      </m:den>
                    </m:f>
                  </m:oMath>
                </a14:m>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We then need to add this to the fraction in our mixed number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5</m:t>
                        </m:r>
                      </m:num>
                      <m:den>
                        <m:r>
                          <a:rPr lang="en-GB" sz="2400" b="0" i="1" smtClean="0">
                            <a:latin typeface="Cambria Math" panose="02040503050406030204" pitchFamily="18" charset="0"/>
                          </a:rPr>
                          <m:t>6</m:t>
                        </m:r>
                      </m:den>
                    </m:f>
                  </m:oMath>
                </a14:m>
                <a:r>
                  <a:rPr lang="en-GB" sz="2400" dirty="0">
                    <a:latin typeface="Comic Sans MS" panose="030F0702030302020204" pitchFamily="66" charset="0"/>
                  </a:rPr>
                  <a:t>)</a:t>
                </a:r>
              </a:p>
              <a:p>
                <a:r>
                  <a:rPr lang="en-GB" sz="2400" dirty="0">
                    <a:latin typeface="Comic Sans MS" panose="030F0702030302020204" pitchFamily="66" charset="0"/>
                  </a:rPr>
                  <a:t> 3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5</m:t>
                        </m:r>
                      </m:num>
                      <m:den>
                        <m:r>
                          <a:rPr lang="en-GB" sz="2400" b="0" i="1" smtClean="0">
                            <a:latin typeface="Cambria Math" panose="02040503050406030204" pitchFamily="18" charset="0"/>
                          </a:rPr>
                          <m:t>6</m:t>
                        </m:r>
                      </m:den>
                    </m:f>
                  </m:oMath>
                </a14:m>
                <a:r>
                  <a:rPr lang="en-GB" sz="2400" dirty="0">
                    <a:latin typeface="Comic Sans MS" panose="030F0702030302020204" pitchFamily="66" charset="0"/>
                  </a:rPr>
                  <a:t> =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18</m:t>
                        </m:r>
                      </m:num>
                      <m:den>
                        <m:r>
                          <a:rPr lang="en-GB" sz="2400" b="0" i="1" smtClean="0">
                            <a:latin typeface="Cambria Math" panose="02040503050406030204" pitchFamily="18" charset="0"/>
                          </a:rPr>
                          <m:t>6</m:t>
                        </m:r>
                      </m:den>
                    </m:f>
                  </m:oMath>
                </a14:m>
                <a:r>
                  <a:rPr lang="en-GB" sz="2400" dirty="0">
                    <a:latin typeface="Comic Sans MS" panose="030F0702030302020204" pitchFamily="66" charset="0"/>
                  </a:rPr>
                  <a:t> +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5</m:t>
                        </m:r>
                      </m:num>
                      <m:den>
                        <m:r>
                          <a:rPr lang="en-GB" sz="2400" b="0" i="1" smtClean="0">
                            <a:latin typeface="Cambria Math" panose="02040503050406030204" pitchFamily="18" charset="0"/>
                          </a:rPr>
                          <m:t>6</m:t>
                        </m:r>
                      </m:den>
                    </m:f>
                  </m:oMath>
                </a14:m>
                <a:r>
                  <a:rPr lang="en-GB" sz="2400" dirty="0">
                    <a:latin typeface="Comic Sans MS" panose="030F0702030302020204" pitchFamily="66" charset="0"/>
                  </a:rPr>
                  <a:t> =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23</m:t>
                        </m:r>
                      </m:num>
                      <m:den>
                        <m:r>
                          <a:rPr lang="en-GB" sz="2400" b="0" i="1" smtClean="0">
                            <a:latin typeface="Cambria Math" panose="02040503050406030204" pitchFamily="18" charset="0"/>
                          </a:rPr>
                          <m:t>6</m:t>
                        </m:r>
                      </m:den>
                    </m:f>
                  </m:oMath>
                </a14:m>
                <a:r>
                  <a:rPr lang="en-GB" sz="2400" dirty="0">
                    <a:latin typeface="Comic Sans MS" panose="030F0702030302020204" pitchFamily="66" charset="0"/>
                  </a:rPr>
                  <a:t>	 3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5</m:t>
                        </m:r>
                      </m:num>
                      <m:den>
                        <m:r>
                          <a:rPr lang="en-GB" sz="2400" b="0" i="1" smtClean="0">
                            <a:latin typeface="Cambria Math" panose="02040503050406030204" pitchFamily="18" charset="0"/>
                          </a:rPr>
                          <m:t>6</m:t>
                        </m:r>
                      </m:den>
                    </m:f>
                  </m:oMath>
                </a14:m>
                <a:r>
                  <a:rPr lang="en-GB" sz="2400" dirty="0">
                    <a:latin typeface="Comic Sans MS" panose="030F0702030302020204" pitchFamily="66" charset="0"/>
                  </a:rPr>
                  <a:t> =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23</m:t>
                        </m:r>
                      </m:num>
                      <m:den>
                        <m:r>
                          <a:rPr lang="en-GB" sz="2400" b="0" i="1" smtClean="0">
                            <a:latin typeface="Cambria Math" panose="02040503050406030204" pitchFamily="18" charset="0"/>
                          </a:rPr>
                          <m:t>6</m:t>
                        </m:r>
                      </m:den>
                    </m:f>
                  </m:oMath>
                </a14:m>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This is the same as multiplying the whole number by the denominator and adding it to the numerator:</a:t>
                </a:r>
              </a:p>
              <a:p>
                <a:r>
                  <a:rPr lang="en-GB" sz="800" dirty="0">
                    <a:latin typeface="Comic Sans MS" panose="030F0702030302020204" pitchFamily="66" charset="0"/>
                  </a:rPr>
                  <a:t> </a:t>
                </a:r>
              </a:p>
              <a:p>
                <a:r>
                  <a:rPr lang="en-GB" sz="2400" dirty="0">
                    <a:latin typeface="Comic Sans MS" panose="030F0702030302020204" pitchFamily="66" charset="0"/>
                  </a:rPr>
                  <a:t>3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5</m:t>
                        </m:r>
                      </m:num>
                      <m:den>
                        <m:r>
                          <a:rPr lang="en-GB" sz="2400" b="0" i="1" smtClean="0">
                            <a:latin typeface="Cambria Math" panose="02040503050406030204" pitchFamily="18" charset="0"/>
                          </a:rPr>
                          <m:t>6</m:t>
                        </m:r>
                      </m:den>
                    </m:f>
                    <m:r>
                      <a:rPr lang="en-GB" sz="2400" b="0" i="1" smtClean="0">
                        <a:latin typeface="Cambria Math" panose="02040503050406030204" pitchFamily="18" charset="0"/>
                      </a:rPr>
                      <m:t> </m:t>
                    </m:r>
                  </m:oMath>
                </a14:m>
                <a:r>
                  <a:rPr lang="en-GB" sz="2400" dirty="0">
                    <a:latin typeface="Comic Sans MS" panose="030F0702030302020204" pitchFamily="66" charset="0"/>
                  </a:rPr>
                  <a:t>= </a:t>
                </a:r>
                <a:r>
                  <a:rPr lang="en-GB" sz="2400" dirty="0"/>
                  <a:t>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23</m:t>
                        </m:r>
                      </m:num>
                      <m:den>
                        <m:r>
                          <a:rPr lang="en-GB" sz="2400" b="0" i="1" smtClean="0">
                            <a:latin typeface="Cambria Math" panose="02040503050406030204" pitchFamily="18" charset="0"/>
                          </a:rPr>
                          <m:t>6</m:t>
                        </m:r>
                      </m:den>
                    </m:f>
                    <m:r>
                      <a:rPr lang="en-GB" sz="2400" b="0" i="1" smtClean="0">
                        <a:latin typeface="Cambria Math" panose="02040503050406030204" pitchFamily="18" charset="0"/>
                      </a:rPr>
                      <m:t> </m:t>
                    </m:r>
                  </m:oMath>
                </a14:m>
                <a:r>
                  <a:rPr lang="en-GB" sz="2400" dirty="0">
                    <a:latin typeface="Comic Sans MS" panose="030F0702030302020204" pitchFamily="66" charset="0"/>
                  </a:rPr>
                  <a:t>	3 x 6 = 18		18 + 5 = 23	 3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5</m:t>
                        </m:r>
                      </m:num>
                      <m:den>
                        <m:r>
                          <a:rPr lang="en-GB" sz="2400" b="0" i="1" smtClean="0">
                            <a:latin typeface="Cambria Math" panose="02040503050406030204" pitchFamily="18" charset="0"/>
                          </a:rPr>
                          <m:t>6</m:t>
                        </m:r>
                      </m:den>
                    </m:f>
                  </m:oMath>
                </a14:m>
                <a:r>
                  <a:rPr lang="en-GB" sz="2400" dirty="0">
                    <a:latin typeface="Comic Sans MS" panose="030F0702030302020204" pitchFamily="66" charset="0"/>
                  </a:rPr>
                  <a:t> =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23</m:t>
                        </m:r>
                      </m:num>
                      <m:den>
                        <m:r>
                          <a:rPr lang="en-GB" sz="2400" b="0" i="1" smtClean="0">
                            <a:latin typeface="Cambria Math" panose="02040503050406030204" pitchFamily="18" charset="0"/>
                          </a:rPr>
                          <m:t>6</m:t>
                        </m:r>
                      </m:den>
                    </m:f>
                  </m:oMath>
                </a14:m>
                <a:endParaRPr lang="en-GB" sz="2400" dirty="0">
                  <a:latin typeface="Comic Sans MS" panose="030F0702030302020204" pitchFamily="66" charset="0"/>
                </a:endParaRPr>
              </a:p>
              <a:p>
                <a:endParaRPr lang="en-GB" sz="2400" dirty="0">
                  <a:latin typeface="Comic Sans MS" panose="030F0702030302020204" pitchFamily="66" charset="0"/>
                </a:endParaRPr>
              </a:p>
            </p:txBody>
          </p:sp>
        </mc:Choice>
        <mc:Fallback xmlns="">
          <p:sp>
            <p:nvSpPr>
              <p:cNvPr id="2" name="TextBox 1">
                <a:extLst>
                  <a:ext uri="{FF2B5EF4-FFF2-40B4-BE49-F238E27FC236}">
                    <a16:creationId xmlns:a16="http://schemas.microsoft.com/office/drawing/2014/main" id="{A7A58D64-315F-4995-BBB7-88FD1DE6DE0D}"/>
                  </a:ext>
                </a:extLst>
              </p:cNvPr>
              <p:cNvSpPr txBox="1">
                <a:spLocks noRot="1" noChangeAspect="1" noMove="1" noResize="1" noEditPoints="1" noAdjustHandles="1" noChangeArrowheads="1" noChangeShapeType="1" noTextEdit="1"/>
              </p:cNvSpPr>
              <p:nvPr/>
            </p:nvSpPr>
            <p:spPr>
              <a:xfrm>
                <a:off x="510209" y="1152939"/>
                <a:ext cx="11483008" cy="5807808"/>
              </a:xfrm>
              <a:prstGeom prst="rect">
                <a:avLst/>
              </a:prstGeom>
              <a:blipFill>
                <a:blip r:embed="rId2"/>
                <a:stretch>
                  <a:fillRect l="-850"/>
                </a:stretch>
              </a:blipFill>
            </p:spPr>
            <p:txBody>
              <a:bodyPr/>
              <a:lstStyle/>
              <a:p>
                <a:r>
                  <a:rPr lang="en-GB">
                    <a:noFill/>
                  </a:rPr>
                  <a:t> </a:t>
                </a:r>
              </a:p>
            </p:txBody>
          </p:sp>
        </mc:Fallback>
      </mc:AlternateContent>
      <p:sp>
        <p:nvSpPr>
          <p:cNvPr id="3" name="Arrow: Curved Right 2">
            <a:extLst>
              <a:ext uri="{FF2B5EF4-FFF2-40B4-BE49-F238E27FC236}">
                <a16:creationId xmlns:a16="http://schemas.microsoft.com/office/drawing/2014/main" id="{CE47C5C1-242C-46F0-85C8-213D4B5E9305}"/>
              </a:ext>
            </a:extLst>
          </p:cNvPr>
          <p:cNvSpPr/>
          <p:nvPr/>
        </p:nvSpPr>
        <p:spPr>
          <a:xfrm rot="18449548">
            <a:off x="582502" y="6343199"/>
            <a:ext cx="179222" cy="35030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 name="TextBox 3">
            <a:extLst>
              <a:ext uri="{FF2B5EF4-FFF2-40B4-BE49-F238E27FC236}">
                <a16:creationId xmlns:a16="http://schemas.microsoft.com/office/drawing/2014/main" id="{9508FFF7-32C7-4416-B0F2-3EDEF557074D}"/>
              </a:ext>
            </a:extLst>
          </p:cNvPr>
          <p:cNvSpPr txBox="1"/>
          <p:nvPr/>
        </p:nvSpPr>
        <p:spPr>
          <a:xfrm>
            <a:off x="293939" y="6371587"/>
            <a:ext cx="284052" cy="369332"/>
          </a:xfrm>
          <a:prstGeom prst="rect">
            <a:avLst/>
          </a:prstGeom>
          <a:noFill/>
        </p:spPr>
        <p:txBody>
          <a:bodyPr wrap="none" rtlCol="0">
            <a:spAutoFit/>
          </a:bodyPr>
          <a:lstStyle/>
          <a:p>
            <a:r>
              <a:rPr lang="en-GB" dirty="0"/>
              <a:t>x</a:t>
            </a:r>
          </a:p>
        </p:txBody>
      </p:sp>
      <p:pic>
        <p:nvPicPr>
          <p:cNvPr id="5" name="Picture 4">
            <a:extLst>
              <a:ext uri="{FF2B5EF4-FFF2-40B4-BE49-F238E27FC236}">
                <a16:creationId xmlns:a16="http://schemas.microsoft.com/office/drawing/2014/main" id="{58941649-965C-4F61-B8CE-2D5D99756675}"/>
              </a:ext>
            </a:extLst>
          </p:cNvPr>
          <p:cNvPicPr>
            <a:picLocks noChangeAspect="1"/>
          </p:cNvPicPr>
          <p:nvPr/>
        </p:nvPicPr>
        <p:blipFill>
          <a:blip r:embed="rId3"/>
          <a:stretch>
            <a:fillRect/>
          </a:stretch>
        </p:blipFill>
        <p:spPr>
          <a:xfrm>
            <a:off x="784089" y="2471837"/>
            <a:ext cx="1485714" cy="352381"/>
          </a:xfrm>
          <a:prstGeom prst="rect">
            <a:avLst/>
          </a:prstGeom>
        </p:spPr>
      </p:pic>
      <p:pic>
        <p:nvPicPr>
          <p:cNvPr id="6" name="Picture 5">
            <a:extLst>
              <a:ext uri="{FF2B5EF4-FFF2-40B4-BE49-F238E27FC236}">
                <a16:creationId xmlns:a16="http://schemas.microsoft.com/office/drawing/2014/main" id="{19DA3DD3-E376-4270-B450-DAEA0AC6B2A0}"/>
              </a:ext>
            </a:extLst>
          </p:cNvPr>
          <p:cNvPicPr>
            <a:picLocks noChangeAspect="1"/>
          </p:cNvPicPr>
          <p:nvPr/>
        </p:nvPicPr>
        <p:blipFill>
          <a:blip r:embed="rId3"/>
          <a:stretch>
            <a:fillRect/>
          </a:stretch>
        </p:blipFill>
        <p:spPr>
          <a:xfrm>
            <a:off x="2543683" y="2479065"/>
            <a:ext cx="1485714" cy="352381"/>
          </a:xfrm>
          <a:prstGeom prst="rect">
            <a:avLst/>
          </a:prstGeom>
        </p:spPr>
      </p:pic>
      <p:pic>
        <p:nvPicPr>
          <p:cNvPr id="8" name="Picture 7">
            <a:extLst>
              <a:ext uri="{FF2B5EF4-FFF2-40B4-BE49-F238E27FC236}">
                <a16:creationId xmlns:a16="http://schemas.microsoft.com/office/drawing/2014/main" id="{AD8E6E1C-2E32-48A9-A5BF-C8FF4366840B}"/>
              </a:ext>
            </a:extLst>
          </p:cNvPr>
          <p:cNvPicPr>
            <a:picLocks noChangeAspect="1"/>
          </p:cNvPicPr>
          <p:nvPr/>
        </p:nvPicPr>
        <p:blipFill>
          <a:blip r:embed="rId3"/>
          <a:stretch>
            <a:fillRect/>
          </a:stretch>
        </p:blipFill>
        <p:spPr>
          <a:xfrm>
            <a:off x="4303277" y="2486293"/>
            <a:ext cx="1485714" cy="352381"/>
          </a:xfrm>
          <a:prstGeom prst="rect">
            <a:avLst/>
          </a:prstGeom>
        </p:spPr>
      </p:pic>
    </p:spTree>
    <p:extLst>
      <p:ext uri="{BB962C8B-B14F-4D97-AF65-F5344CB8AC3E}">
        <p14:creationId xmlns:p14="http://schemas.microsoft.com/office/powerpoint/2010/main" val="27253431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1497</TotalTime>
  <Words>619</Words>
  <Application>Microsoft Office PowerPoint</Application>
  <PresentationFormat>Widescreen</PresentationFormat>
  <Paragraphs>77</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Calibri Light</vt:lpstr>
      <vt:lpstr>Cambria Math</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Preston</dc:creator>
  <cp:lastModifiedBy>Debbie Preston</cp:lastModifiedBy>
  <cp:revision>18</cp:revision>
  <dcterms:created xsi:type="dcterms:W3CDTF">2020-05-13T14:35:21Z</dcterms:created>
  <dcterms:modified xsi:type="dcterms:W3CDTF">2020-05-14T20:45:57Z</dcterms:modified>
</cp:coreProperties>
</file>