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11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3" r:id="rId2"/>
    <p:sldId id="267" r:id="rId3"/>
    <p:sldId id="256" r:id="rId4"/>
    <p:sldId id="260" r:id="rId5"/>
    <p:sldId id="266" r:id="rId6"/>
    <p:sldId id="265" r:id="rId7"/>
    <p:sldId id="264" r:id="rId8"/>
    <p:sldId id="268" r:id="rId9"/>
    <p:sldId id="269" r:id="rId10"/>
    <p:sldId id="270" r:id="rId11"/>
    <p:sldId id="271" r:id="rId12"/>
    <p:sldId id="272" r:id="rId13"/>
    <p:sldId id="27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Vocabulary information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90FB56-7DC7-40C2-86BB-7712DC0C2DC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1263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boy in the tower">
            <a:extLst>
              <a:ext uri="{FF2B5EF4-FFF2-40B4-BE49-F238E27FC236}">
                <a16:creationId xmlns:a16="http://schemas.microsoft.com/office/drawing/2014/main" id="{5F7C19D6-5505-4772-96D7-8E1A19F8F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2487" cy="68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20B7F2-A8BC-4757-9583-194D53A117F8}"/>
              </a:ext>
            </a:extLst>
          </p:cNvPr>
          <p:cNvSpPr/>
          <p:nvPr/>
        </p:nvSpPr>
        <p:spPr>
          <a:xfrm>
            <a:off x="5314120" y="1796977"/>
            <a:ext cx="6029739" cy="36045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72E2B-8727-4FF9-8E87-CCAF131B9BC2}"/>
              </a:ext>
            </a:extLst>
          </p:cNvPr>
          <p:cNvSpPr txBox="1"/>
          <p:nvPr/>
        </p:nvSpPr>
        <p:spPr>
          <a:xfrm>
            <a:off x="5764695" y="2134467"/>
            <a:ext cx="512859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</a:rPr>
              <a:t>Boy in the </a:t>
            </a:r>
            <a:r>
              <a:rPr lang="en-GB" sz="5400" b="1" dirty="0" smtClean="0">
                <a:solidFill>
                  <a:srgbClr val="FF0000"/>
                </a:solidFill>
              </a:rPr>
              <a:t>Tower</a:t>
            </a:r>
          </a:p>
          <a:p>
            <a:pPr algn="ctr"/>
            <a:r>
              <a:rPr lang="en-GB" sz="4400" b="1" dirty="0">
                <a:solidFill>
                  <a:srgbClr val="FF0000"/>
                </a:solidFill>
              </a:rPr>
              <a:t>b</a:t>
            </a:r>
            <a:r>
              <a:rPr lang="en-GB" sz="4400" b="1" dirty="0" smtClean="0">
                <a:solidFill>
                  <a:srgbClr val="FF0000"/>
                </a:solidFill>
              </a:rPr>
              <a:t>y Polly </a:t>
            </a:r>
            <a:r>
              <a:rPr lang="en-GB" sz="4400" b="1" dirty="0" err="1" smtClean="0">
                <a:solidFill>
                  <a:srgbClr val="FF0000"/>
                </a:solidFill>
              </a:rPr>
              <a:t>Ho</a:t>
            </a:r>
            <a:r>
              <a:rPr lang="en-GB" sz="4400" b="1" dirty="0" smtClean="0">
                <a:solidFill>
                  <a:srgbClr val="FF0000"/>
                </a:solidFill>
              </a:rPr>
              <a:t>-Yen</a:t>
            </a:r>
            <a:endParaRPr lang="en-GB" sz="4400" b="1" dirty="0">
              <a:solidFill>
                <a:srgbClr val="FF000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sz="5400" i="1" dirty="0" smtClean="0"/>
              <a:t>Lesson </a:t>
            </a:r>
            <a:r>
              <a:rPr lang="en-GB" sz="5400" i="1" dirty="0" smtClean="0"/>
              <a:t>Two</a:t>
            </a:r>
            <a:endParaRPr lang="en-GB" sz="5400" i="1" dirty="0"/>
          </a:p>
          <a:p>
            <a:pPr algn="ctr"/>
            <a:endParaRPr lang="en-GB" sz="12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726861"/>
              </p:ext>
            </p:extLst>
          </p:nvPr>
        </p:nvGraphicFramePr>
        <p:xfrm>
          <a:off x="4808548" y="640080"/>
          <a:ext cx="7040881" cy="757646"/>
        </p:xfrm>
        <a:graphic>
          <a:graphicData uri="http://schemas.openxmlformats.org/drawingml/2006/table">
            <a:tbl>
              <a:tblPr/>
              <a:tblGrid>
                <a:gridCol w="7040881">
                  <a:extLst>
                    <a:ext uri="{9D8B030D-6E8A-4147-A177-3AD203B41FA5}">
                      <a16:colId xmlns:a16="http://schemas.microsoft.com/office/drawing/2014/main" val="2314531441"/>
                    </a:ext>
                  </a:extLst>
                </a:gridCol>
              </a:tblGrid>
              <a:tr h="757646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are</a:t>
                      </a:r>
                      <a:r>
                        <a:rPr lang="en-GB" sz="3600" b="1" baseline="0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sz="3600" b="1" baseline="0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reading</a:t>
                      </a:r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...</a:t>
                      </a:r>
                      <a:endParaRPr lang="en-GB" sz="140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17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3959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0"/>
            <a:ext cx="9186863" cy="6881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3214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205" y="-1"/>
            <a:ext cx="9103304" cy="686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3120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-31262"/>
            <a:ext cx="9163916" cy="688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448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318" y="0"/>
            <a:ext cx="9103737" cy="686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30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492" y="0"/>
            <a:ext cx="91780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559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31E904-32F1-47BA-9401-BA532275770C}"/>
              </a:ext>
            </a:extLst>
          </p:cNvPr>
          <p:cNvSpPr txBox="1"/>
          <p:nvPr/>
        </p:nvSpPr>
        <p:spPr>
          <a:xfrm>
            <a:off x="267286" y="239151"/>
            <a:ext cx="115073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FF0000"/>
                </a:solidFill>
              </a:rPr>
              <a:t>Vocabulary for Chapter 2</a:t>
            </a:r>
          </a:p>
          <a:p>
            <a:r>
              <a:rPr lang="en-GB" sz="3600" i="1" dirty="0"/>
              <a:t>Can you come up with definitions for these words?</a:t>
            </a:r>
            <a:endParaRPr lang="en-GB" sz="3200" i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B6C2AB-E0C1-4540-86D3-1D31DCBEA4B8}"/>
              </a:ext>
            </a:extLst>
          </p:cNvPr>
          <p:cNvSpPr txBox="1"/>
          <p:nvPr/>
        </p:nvSpPr>
        <p:spPr>
          <a:xfrm>
            <a:off x="534572" y="2124222"/>
            <a:ext cx="44594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FF0000"/>
                </a:solidFill>
              </a:rPr>
              <a:t>shepherding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C9780A-B5B3-4D7E-B65F-6BE692E173C5}"/>
              </a:ext>
            </a:extLst>
          </p:cNvPr>
          <p:cNvSpPr txBox="1"/>
          <p:nvPr/>
        </p:nvSpPr>
        <p:spPr>
          <a:xfrm>
            <a:off x="534572" y="3292527"/>
            <a:ext cx="44594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FF0000"/>
                </a:solidFill>
              </a:rPr>
              <a:t>slick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A1CAB7-3828-42D3-A48D-A2D698520548}"/>
              </a:ext>
            </a:extLst>
          </p:cNvPr>
          <p:cNvSpPr txBox="1"/>
          <p:nvPr/>
        </p:nvSpPr>
        <p:spPr>
          <a:xfrm>
            <a:off x="534572" y="4590961"/>
            <a:ext cx="44594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FF0000"/>
                </a:solidFill>
              </a:rPr>
              <a:t>drizzle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ED35DE-A982-46EA-9866-8E0D3D35C56C}"/>
              </a:ext>
            </a:extLst>
          </p:cNvPr>
          <p:cNvSpPr txBox="1"/>
          <p:nvPr/>
        </p:nvSpPr>
        <p:spPr>
          <a:xfrm>
            <a:off x="534572" y="5786837"/>
            <a:ext cx="44594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FF0000"/>
                </a:solidFill>
              </a:rPr>
              <a:t>bickering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BD3AA4-F933-4ADF-A7D0-A5F2A3034020}"/>
              </a:ext>
            </a:extLst>
          </p:cNvPr>
          <p:cNvSpPr txBox="1"/>
          <p:nvPr/>
        </p:nvSpPr>
        <p:spPr>
          <a:xfrm>
            <a:off x="4314093" y="2185776"/>
            <a:ext cx="7877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i="1" dirty="0"/>
              <a:t>To guide in a particular direction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A36853-03FA-42D9-A782-B82893C97E1D}"/>
              </a:ext>
            </a:extLst>
          </p:cNvPr>
          <p:cNvSpPr txBox="1"/>
          <p:nvPr/>
        </p:nvSpPr>
        <p:spPr>
          <a:xfrm>
            <a:off x="4314093" y="3111369"/>
            <a:ext cx="78779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i="1" dirty="0">
                <a:solidFill>
                  <a:schemeClr val="accent6">
                    <a:lumMod val="75000"/>
                  </a:schemeClr>
                </a:solidFill>
              </a:rPr>
              <a:t>Smooth and glossy </a:t>
            </a:r>
            <a:r>
              <a:rPr lang="en-GB" sz="3600" i="1" dirty="0"/>
              <a:t>or </a:t>
            </a:r>
            <a:r>
              <a:rPr lang="en-GB" sz="3600" i="1" dirty="0">
                <a:solidFill>
                  <a:schemeClr val="accent1">
                    <a:lumMod val="50000"/>
                  </a:schemeClr>
                </a:solidFill>
              </a:rPr>
              <a:t>operate in an efficient way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9EF34B-7A87-485C-A1E1-3A2C26321F98}"/>
              </a:ext>
            </a:extLst>
          </p:cNvPr>
          <p:cNvSpPr txBox="1"/>
          <p:nvPr/>
        </p:nvSpPr>
        <p:spPr>
          <a:xfrm>
            <a:off x="4314092" y="4652516"/>
            <a:ext cx="7877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i="1" dirty="0">
                <a:solidFill>
                  <a:schemeClr val="accent6">
                    <a:lumMod val="75000"/>
                  </a:schemeClr>
                </a:solidFill>
              </a:rPr>
              <a:t>Light rain </a:t>
            </a:r>
            <a:r>
              <a:rPr lang="en-GB" sz="3600" i="1" dirty="0"/>
              <a:t>or a </a:t>
            </a:r>
            <a:r>
              <a:rPr lang="en-GB" sz="3600" i="1" dirty="0">
                <a:solidFill>
                  <a:schemeClr val="accent1">
                    <a:lumMod val="50000"/>
                  </a:schemeClr>
                </a:solidFill>
              </a:rPr>
              <a:t>liquid trickled over food</a:t>
            </a:r>
            <a:r>
              <a:rPr lang="en-GB" sz="3600" i="1" dirty="0"/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8547BF-9E29-48BA-98D2-B93764EEC7E5}"/>
              </a:ext>
            </a:extLst>
          </p:cNvPr>
          <p:cNvSpPr txBox="1"/>
          <p:nvPr/>
        </p:nvSpPr>
        <p:spPr>
          <a:xfrm>
            <a:off x="4314091" y="5909947"/>
            <a:ext cx="7877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i="1" dirty="0"/>
              <a:t>Arguing about a petty matter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4E1967-096E-4C94-9494-AD3B339DC5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4605" y="239151"/>
            <a:ext cx="1710053" cy="1710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96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C4DABC1-88BC-43D9-B0FA-DBE57464932E}"/>
              </a:ext>
            </a:extLst>
          </p:cNvPr>
          <p:cNvSpPr txBox="1"/>
          <p:nvPr/>
        </p:nvSpPr>
        <p:spPr>
          <a:xfrm>
            <a:off x="281354" y="97610"/>
            <a:ext cx="11507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FF0000"/>
                </a:solidFill>
              </a:rPr>
              <a:t>Questions to consider after reading Chapter 2.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B8EBE2-738F-4A96-B6EC-0C5C892346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41" y="879596"/>
            <a:ext cx="1695985" cy="169598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4A58FB0-93A2-421E-A50B-7B08F321BB00}"/>
              </a:ext>
            </a:extLst>
          </p:cNvPr>
          <p:cNvSpPr txBox="1"/>
          <p:nvPr/>
        </p:nvSpPr>
        <p:spPr>
          <a:xfrm>
            <a:off x="2148041" y="949934"/>
            <a:ext cx="9256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What is the name of the narrator’s best friend?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F75272-F48E-424B-962C-5736A662AA17}"/>
              </a:ext>
            </a:extLst>
          </p:cNvPr>
          <p:cNvSpPr txBox="1"/>
          <p:nvPr/>
        </p:nvSpPr>
        <p:spPr>
          <a:xfrm>
            <a:off x="2148041" y="2629148"/>
            <a:ext cx="92565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Something unusual has been happening in their town. What is it?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036D6F7-CCCE-4559-963C-D26E93FD91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56" y="2719062"/>
            <a:ext cx="1695985" cy="169598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DEB899E-F4A0-4031-B80F-18312A630B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56" y="4587145"/>
            <a:ext cx="1695600" cy="16956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4519E14-9006-487A-A140-34B45489393C}"/>
              </a:ext>
            </a:extLst>
          </p:cNvPr>
          <p:cNvSpPr txBox="1"/>
          <p:nvPr/>
        </p:nvSpPr>
        <p:spPr>
          <a:xfrm>
            <a:off x="2148041" y="4558528"/>
            <a:ext cx="92565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/>
              <a:t>How does the author convey to the reader that something isn’t quite right?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09C5A02-C934-4698-8CBE-8F8DF4A50676}"/>
              </a:ext>
            </a:extLst>
          </p:cNvPr>
          <p:cNvSpPr txBox="1"/>
          <p:nvPr/>
        </p:nvSpPr>
        <p:spPr>
          <a:xfrm>
            <a:off x="2278967" y="1545992"/>
            <a:ext cx="81170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Gaia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768242E-9FCA-448C-AA34-185600D3B9F8}"/>
              </a:ext>
            </a:extLst>
          </p:cNvPr>
          <p:cNvSpPr txBox="1"/>
          <p:nvPr/>
        </p:nvSpPr>
        <p:spPr>
          <a:xfrm>
            <a:off x="2278967" y="3732760"/>
            <a:ext cx="81170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It’s been constantly raining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045AE14-14E9-4DB4-B7D7-E1420F9E8DEF}"/>
              </a:ext>
            </a:extLst>
          </p:cNvPr>
          <p:cNvSpPr txBox="1"/>
          <p:nvPr/>
        </p:nvSpPr>
        <p:spPr>
          <a:xfrm>
            <a:off x="2147656" y="5635746"/>
            <a:ext cx="81170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FF0000"/>
                </a:solidFill>
              </a:rPr>
              <a:t>The strange weather without any explanation. The sense of unrest in the adults in the school.</a:t>
            </a:r>
          </a:p>
        </p:txBody>
      </p:sp>
    </p:spTree>
    <p:extLst>
      <p:ext uri="{BB962C8B-B14F-4D97-AF65-F5344CB8AC3E}">
        <p14:creationId xmlns:p14="http://schemas.microsoft.com/office/powerpoint/2010/main" val="285210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071" y="0"/>
            <a:ext cx="9139238" cy="6892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463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835" y="0"/>
            <a:ext cx="9166947" cy="688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147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558" y="0"/>
            <a:ext cx="9161751" cy="6899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904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419" y="-1"/>
            <a:ext cx="9153525" cy="689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905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820" y="0"/>
            <a:ext cx="9111962" cy="6849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4576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2" ma:contentTypeDescription="Create a new document." ma:contentTypeScope="" ma:versionID="e499d92c5c79f407f2123e0fa7c8017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adc8e72bfa5a4f6ca800327ae8a5fbe3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D40C335-64B0-435F-A27A-E054BE3AA29B}"/>
</file>

<file path=customXml/itemProps2.xml><?xml version="1.0" encoding="utf-8"?>
<ds:datastoreItem xmlns:ds="http://schemas.openxmlformats.org/officeDocument/2006/customXml" ds:itemID="{C7A89B53-4F7C-4A60-9DCC-903F5DCD08D7}"/>
</file>

<file path=customXml/itemProps3.xml><?xml version="1.0" encoding="utf-8"?>
<ds:datastoreItem xmlns:ds="http://schemas.openxmlformats.org/officeDocument/2006/customXml" ds:itemID="{B9C61708-B20B-4F73-8362-37A7A66C966F}"/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131</Words>
  <Application>Microsoft Office PowerPoint</Application>
  <PresentationFormat>Widescreen</PresentationFormat>
  <Paragraphs>23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7</cp:revision>
  <dcterms:created xsi:type="dcterms:W3CDTF">2017-06-13T10:14:11Z</dcterms:created>
  <dcterms:modified xsi:type="dcterms:W3CDTF">2021-01-07T16:13:54Z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