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96" r:id="rId3"/>
    <p:sldId id="307" r:id="rId4"/>
    <p:sldId id="308" r:id="rId5"/>
    <p:sldId id="292"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30FA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4688" autoAdjust="0"/>
    <p:restoredTop sz="94660"/>
  </p:normalViewPr>
  <p:slideViewPr>
    <p:cSldViewPr snapToGrid="0">
      <p:cViewPr>
        <p:scale>
          <a:sx n="70" d="100"/>
          <a:sy n="70" d="100"/>
        </p:scale>
        <p:origin x="-726" y="-16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B085A7E-CA6E-47CE-8922-AEE7825A84CD}" type="datetimeFigureOut">
              <a:rPr lang="en-US" smtClean="0"/>
              <a:pPr/>
              <a:t>5/20/2020</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2BCEC7-904F-44F2-9D99-5706B1977141}"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5CD8D860-E247-43A5-AC49-3F6F0F76DD01}" type="datetimeFigureOut">
              <a:rPr lang="en-GB" smtClean="0"/>
              <a:pPr/>
              <a:t>20/05/2020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B97FBBA-9A21-477F-9BCD-070343C06EE4}" type="slidenum">
              <a:rPr lang="en-GB" smtClean="0"/>
              <a:pPr/>
              <a:t>‹#›</a:t>
            </a:fld>
            <a:endParaRPr lang="en-GB"/>
          </a:p>
        </p:txBody>
      </p:sp>
    </p:spTree>
    <p:extLst>
      <p:ext uri="{BB962C8B-B14F-4D97-AF65-F5344CB8AC3E}">
        <p14:creationId xmlns:p14="http://schemas.microsoft.com/office/powerpoint/2010/main" xmlns="" val="38004116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5CD8D860-E247-43A5-AC49-3F6F0F76DD01}" type="datetimeFigureOut">
              <a:rPr lang="en-GB" smtClean="0"/>
              <a:pPr/>
              <a:t>20/05/2020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B97FBBA-9A21-477F-9BCD-070343C06EE4}" type="slidenum">
              <a:rPr lang="en-GB" smtClean="0"/>
              <a:pPr/>
              <a:t>‹#›</a:t>
            </a:fld>
            <a:endParaRPr lang="en-GB"/>
          </a:p>
        </p:txBody>
      </p:sp>
    </p:spTree>
    <p:extLst>
      <p:ext uri="{BB962C8B-B14F-4D97-AF65-F5344CB8AC3E}">
        <p14:creationId xmlns:p14="http://schemas.microsoft.com/office/powerpoint/2010/main" xmlns="" val="21032020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5CD8D860-E247-43A5-AC49-3F6F0F76DD01}" type="datetimeFigureOut">
              <a:rPr lang="en-GB" smtClean="0"/>
              <a:pPr/>
              <a:t>20/05/2020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B97FBBA-9A21-477F-9BCD-070343C06EE4}" type="slidenum">
              <a:rPr lang="en-GB" smtClean="0"/>
              <a:pPr/>
              <a:t>‹#›</a:t>
            </a:fld>
            <a:endParaRPr lang="en-GB"/>
          </a:p>
        </p:txBody>
      </p:sp>
    </p:spTree>
    <p:extLst>
      <p:ext uri="{BB962C8B-B14F-4D97-AF65-F5344CB8AC3E}">
        <p14:creationId xmlns:p14="http://schemas.microsoft.com/office/powerpoint/2010/main" xmlns="" val="8357338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5CD8D860-E247-43A5-AC49-3F6F0F76DD01}" type="datetimeFigureOut">
              <a:rPr lang="en-GB" smtClean="0"/>
              <a:pPr/>
              <a:t>20/05/2020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B97FBBA-9A21-477F-9BCD-070343C06EE4}" type="slidenum">
              <a:rPr lang="en-GB" smtClean="0"/>
              <a:pPr/>
              <a:t>‹#›</a:t>
            </a:fld>
            <a:endParaRPr lang="en-GB"/>
          </a:p>
        </p:txBody>
      </p:sp>
    </p:spTree>
    <p:extLst>
      <p:ext uri="{BB962C8B-B14F-4D97-AF65-F5344CB8AC3E}">
        <p14:creationId xmlns:p14="http://schemas.microsoft.com/office/powerpoint/2010/main" xmlns="" val="24240526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5CD8D860-E247-43A5-AC49-3F6F0F76DD01}" type="datetimeFigureOut">
              <a:rPr lang="en-GB" smtClean="0"/>
              <a:pPr/>
              <a:t>20/05/2020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B97FBBA-9A21-477F-9BCD-070343C06EE4}" type="slidenum">
              <a:rPr lang="en-GB" smtClean="0"/>
              <a:pPr/>
              <a:t>‹#›</a:t>
            </a:fld>
            <a:endParaRPr lang="en-GB"/>
          </a:p>
        </p:txBody>
      </p:sp>
    </p:spTree>
    <p:extLst>
      <p:ext uri="{BB962C8B-B14F-4D97-AF65-F5344CB8AC3E}">
        <p14:creationId xmlns:p14="http://schemas.microsoft.com/office/powerpoint/2010/main" xmlns="" val="40974278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5CD8D860-E247-43A5-AC49-3F6F0F76DD01}" type="datetimeFigureOut">
              <a:rPr lang="en-GB" smtClean="0"/>
              <a:pPr/>
              <a:t>20/05/2020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B97FBBA-9A21-477F-9BCD-070343C06EE4}" type="slidenum">
              <a:rPr lang="en-GB" smtClean="0"/>
              <a:pPr/>
              <a:t>‹#›</a:t>
            </a:fld>
            <a:endParaRPr lang="en-GB"/>
          </a:p>
        </p:txBody>
      </p:sp>
    </p:spTree>
    <p:extLst>
      <p:ext uri="{BB962C8B-B14F-4D97-AF65-F5344CB8AC3E}">
        <p14:creationId xmlns:p14="http://schemas.microsoft.com/office/powerpoint/2010/main" xmlns="" val="24668331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5CD8D860-E247-43A5-AC49-3F6F0F76DD01}" type="datetimeFigureOut">
              <a:rPr lang="en-GB" smtClean="0"/>
              <a:pPr/>
              <a:t>20/05/2020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AB97FBBA-9A21-477F-9BCD-070343C06EE4}" type="slidenum">
              <a:rPr lang="en-GB" smtClean="0"/>
              <a:pPr/>
              <a:t>‹#›</a:t>
            </a:fld>
            <a:endParaRPr lang="en-GB"/>
          </a:p>
        </p:txBody>
      </p:sp>
    </p:spTree>
    <p:extLst>
      <p:ext uri="{BB962C8B-B14F-4D97-AF65-F5344CB8AC3E}">
        <p14:creationId xmlns:p14="http://schemas.microsoft.com/office/powerpoint/2010/main" xmlns="" val="1929180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5CD8D860-E247-43A5-AC49-3F6F0F76DD01}" type="datetimeFigureOut">
              <a:rPr lang="en-GB" smtClean="0"/>
              <a:pPr/>
              <a:t>20/05/2020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B97FBBA-9A21-477F-9BCD-070343C06EE4}" type="slidenum">
              <a:rPr lang="en-GB" smtClean="0"/>
              <a:pPr/>
              <a:t>‹#›</a:t>
            </a:fld>
            <a:endParaRPr lang="en-GB"/>
          </a:p>
        </p:txBody>
      </p:sp>
    </p:spTree>
    <p:extLst>
      <p:ext uri="{BB962C8B-B14F-4D97-AF65-F5344CB8AC3E}">
        <p14:creationId xmlns:p14="http://schemas.microsoft.com/office/powerpoint/2010/main" xmlns="" val="7080025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CD8D860-E247-43A5-AC49-3F6F0F76DD01}" type="datetimeFigureOut">
              <a:rPr lang="en-GB" smtClean="0"/>
              <a:pPr/>
              <a:t>20/05/2020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AB97FBBA-9A21-477F-9BCD-070343C06EE4}" type="slidenum">
              <a:rPr lang="en-GB" smtClean="0"/>
              <a:pPr/>
              <a:t>‹#›</a:t>
            </a:fld>
            <a:endParaRPr lang="en-GB"/>
          </a:p>
        </p:txBody>
      </p:sp>
    </p:spTree>
    <p:extLst>
      <p:ext uri="{BB962C8B-B14F-4D97-AF65-F5344CB8AC3E}">
        <p14:creationId xmlns:p14="http://schemas.microsoft.com/office/powerpoint/2010/main" xmlns="" val="31412831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5CD8D860-E247-43A5-AC49-3F6F0F76DD01}" type="datetimeFigureOut">
              <a:rPr lang="en-GB" smtClean="0"/>
              <a:pPr/>
              <a:t>20/05/2020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B97FBBA-9A21-477F-9BCD-070343C06EE4}" type="slidenum">
              <a:rPr lang="en-GB" smtClean="0"/>
              <a:pPr/>
              <a:t>‹#›</a:t>
            </a:fld>
            <a:endParaRPr lang="en-GB"/>
          </a:p>
        </p:txBody>
      </p:sp>
    </p:spTree>
    <p:extLst>
      <p:ext uri="{BB962C8B-B14F-4D97-AF65-F5344CB8AC3E}">
        <p14:creationId xmlns:p14="http://schemas.microsoft.com/office/powerpoint/2010/main" xmlns="" val="19492576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5CD8D860-E247-43A5-AC49-3F6F0F76DD01}" type="datetimeFigureOut">
              <a:rPr lang="en-GB" smtClean="0"/>
              <a:pPr/>
              <a:t>20/05/2020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B97FBBA-9A21-477F-9BCD-070343C06EE4}" type="slidenum">
              <a:rPr lang="en-GB" smtClean="0"/>
              <a:pPr/>
              <a:t>‹#›</a:t>
            </a:fld>
            <a:endParaRPr lang="en-GB"/>
          </a:p>
        </p:txBody>
      </p:sp>
    </p:spTree>
    <p:extLst>
      <p:ext uri="{BB962C8B-B14F-4D97-AF65-F5344CB8AC3E}">
        <p14:creationId xmlns:p14="http://schemas.microsoft.com/office/powerpoint/2010/main" xmlns="" val="26244494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8000">
              <a:schemeClr val="accent1">
                <a:lumMod val="45000"/>
                <a:lumOff val="55000"/>
              </a:schemeClr>
            </a:gs>
            <a:gs pos="46000">
              <a:schemeClr val="accent1">
                <a:lumMod val="45000"/>
                <a:lumOff val="55000"/>
              </a:schemeClr>
            </a:gs>
            <a:gs pos="27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D8D860-E247-43A5-AC49-3F6F0F76DD01}" type="datetimeFigureOut">
              <a:rPr lang="en-GB" smtClean="0"/>
              <a:pPr/>
              <a:t>20/05/2020</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97FBBA-9A21-477F-9BCD-070343C06EE4}" type="slidenum">
              <a:rPr lang="en-GB" smtClean="0"/>
              <a:pPr/>
              <a:t>‹#›</a:t>
            </a:fld>
            <a:endParaRPr lang="en-GB"/>
          </a:p>
        </p:txBody>
      </p:sp>
    </p:spTree>
    <p:extLst>
      <p:ext uri="{BB962C8B-B14F-4D97-AF65-F5344CB8AC3E}">
        <p14:creationId xmlns:p14="http://schemas.microsoft.com/office/powerpoint/2010/main" xmlns="" val="4946602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238122" y="0"/>
            <a:ext cx="5699955" cy="1384868"/>
          </a:xfrm>
        </p:spPr>
        <p:txBody>
          <a:bodyPr>
            <a:normAutofit/>
          </a:bodyPr>
          <a:lstStyle/>
          <a:p>
            <a:r>
              <a:rPr lang="en-GB" sz="2400" dirty="0" smtClean="0">
                <a:latin typeface="Comic Sans MS" panose="030F0702030302020204" pitchFamily="66" charset="0"/>
              </a:rPr>
              <a:t>English </a:t>
            </a:r>
            <a:br>
              <a:rPr lang="en-GB" sz="2400" dirty="0" smtClean="0">
                <a:latin typeface="Comic Sans MS" panose="030F0702030302020204" pitchFamily="66" charset="0"/>
              </a:rPr>
            </a:br>
            <a:r>
              <a:rPr lang="en-GB" sz="2400" dirty="0" smtClean="0">
                <a:latin typeface="Comic Sans MS" panose="030F0702030302020204" pitchFamily="66" charset="0"/>
              </a:rPr>
              <a:t>Word classes</a:t>
            </a:r>
            <a:br>
              <a:rPr lang="en-GB" sz="2400" dirty="0" smtClean="0">
                <a:latin typeface="Comic Sans MS" panose="030F0702030302020204" pitchFamily="66" charset="0"/>
              </a:rPr>
            </a:br>
            <a:r>
              <a:rPr lang="en-GB" sz="2400" dirty="0" smtClean="0">
                <a:latin typeface="Comic Sans MS" panose="030F0702030302020204" pitchFamily="66" charset="0"/>
              </a:rPr>
              <a:t>Miss Hurdman</a:t>
            </a:r>
            <a:endParaRPr lang="en-GB" sz="2400" dirty="0">
              <a:latin typeface="Comic Sans MS" panose="030F0702030302020204" pitchFamily="66" charset="0"/>
            </a:endParaRPr>
          </a:p>
        </p:txBody>
      </p:sp>
      <p:sp>
        <p:nvSpPr>
          <p:cNvPr id="3" name="Subtitle 2"/>
          <p:cNvSpPr>
            <a:spLocks noGrp="1"/>
          </p:cNvSpPr>
          <p:nvPr>
            <p:ph type="subTitle" idx="1"/>
          </p:nvPr>
        </p:nvSpPr>
        <p:spPr>
          <a:xfrm>
            <a:off x="1524000" y="2429691"/>
            <a:ext cx="9144000" cy="2658292"/>
          </a:xfrm>
        </p:spPr>
        <p:txBody>
          <a:bodyPr>
            <a:noAutofit/>
          </a:bodyPr>
          <a:lstStyle/>
          <a:p>
            <a:r>
              <a:rPr lang="en-GB" sz="4000" dirty="0" smtClean="0">
                <a:latin typeface="Comic Sans MS" panose="030F0702030302020204" pitchFamily="66" charset="0"/>
              </a:rPr>
              <a:t>Thursday 4</a:t>
            </a:r>
            <a:r>
              <a:rPr lang="en-GB" sz="4000" baseline="30000" dirty="0" smtClean="0">
                <a:latin typeface="Comic Sans MS" panose="030F0702030302020204" pitchFamily="66" charset="0"/>
              </a:rPr>
              <a:t>th</a:t>
            </a:r>
            <a:r>
              <a:rPr lang="en-GB" sz="4000" dirty="0" smtClean="0">
                <a:latin typeface="Comic Sans MS" panose="030F0702030302020204" pitchFamily="66" charset="0"/>
              </a:rPr>
              <a:t> June</a:t>
            </a:r>
            <a:endParaRPr lang="en-GB" sz="4000" dirty="0" smtClean="0">
              <a:latin typeface="Comic Sans MS" panose="030F0702030302020204" pitchFamily="66" charset="0"/>
            </a:endParaRPr>
          </a:p>
          <a:p>
            <a:endParaRPr lang="en-GB" sz="4000" dirty="0" smtClean="0">
              <a:latin typeface="Comic Sans MS" panose="030F0702030302020204" pitchFamily="66" charset="0"/>
            </a:endParaRPr>
          </a:p>
          <a:p>
            <a:r>
              <a:rPr lang="en-GB" sz="4000" dirty="0" smtClean="0">
                <a:latin typeface="Comic Sans MS" panose="030F0702030302020204" pitchFamily="66" charset="0"/>
              </a:rPr>
              <a:t>LO: To </a:t>
            </a:r>
            <a:r>
              <a:rPr lang="en-GB" sz="4000" dirty="0" smtClean="0">
                <a:latin typeface="Comic Sans MS" panose="030F0702030302020204" pitchFamily="66" charset="0"/>
              </a:rPr>
              <a:t>use the word classes to write a story.</a:t>
            </a:r>
            <a:endParaRPr lang="en-GB" sz="4000" dirty="0">
              <a:latin typeface="Comic Sans MS" panose="030F0702030302020204" pitchFamily="66" charset="0"/>
            </a:endParaRPr>
          </a:p>
        </p:txBody>
      </p:sp>
      <p:pic>
        <p:nvPicPr>
          <p:cNvPr id="8194" name="Picture 2" descr="Thomas Russell Junior School | The School Badge Database"/>
          <p:cNvPicPr>
            <a:picLocks noChangeAspect="1" noChangeArrowheads="1"/>
          </p:cNvPicPr>
          <p:nvPr/>
        </p:nvPicPr>
        <p:blipFill>
          <a:blip r:embed="rId2"/>
          <a:srcRect/>
          <a:stretch>
            <a:fillRect/>
          </a:stretch>
        </p:blipFill>
        <p:spPr bwMode="auto">
          <a:xfrm>
            <a:off x="222810" y="228600"/>
            <a:ext cx="2574178" cy="2626712"/>
          </a:xfrm>
          <a:prstGeom prst="rect">
            <a:avLst/>
          </a:prstGeom>
          <a:noFill/>
        </p:spPr>
      </p:pic>
    </p:spTree>
    <p:extLst>
      <p:ext uri="{BB962C8B-B14F-4D97-AF65-F5344CB8AC3E}">
        <p14:creationId xmlns:p14="http://schemas.microsoft.com/office/powerpoint/2010/main" xmlns="" val="4408669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86603"/>
            <a:ext cx="5821907" cy="6571396"/>
          </a:xfrm>
        </p:spPr>
        <p:txBody>
          <a:bodyPr>
            <a:normAutofit/>
          </a:bodyPr>
          <a:lstStyle/>
          <a:p>
            <a:r>
              <a:rPr lang="en-GB" dirty="0" smtClean="0">
                <a:latin typeface="Comic Sans MS" pitchFamily="66" charset="0"/>
              </a:rPr>
              <a:t>Yesterday we looked at some new game characters. </a:t>
            </a:r>
          </a:p>
          <a:p>
            <a:pPr>
              <a:buNone/>
            </a:pPr>
            <a:endParaRPr lang="en-GB" dirty="0" smtClean="0">
              <a:latin typeface="Comic Sans MS" pitchFamily="66" charset="0"/>
            </a:endParaRPr>
          </a:p>
          <a:p>
            <a:endParaRPr lang="en-GB" dirty="0" smtClean="0">
              <a:latin typeface="Comic Sans MS" pitchFamily="66" charset="0"/>
            </a:endParaRPr>
          </a:p>
          <a:p>
            <a:r>
              <a:rPr lang="en-GB" dirty="0" smtClean="0">
                <a:latin typeface="Comic Sans MS" pitchFamily="66" charset="0"/>
              </a:rPr>
              <a:t>If you wrote your descriptive sentences yesterday, make sure you have them today. They might help you</a:t>
            </a:r>
            <a:endParaRPr lang="en-GB" dirty="0" smtClean="0">
              <a:latin typeface="Comic Sans MS" pitchFamily="66" charset="0"/>
            </a:endParaRPr>
          </a:p>
          <a:p>
            <a:endParaRPr lang="en-GB" dirty="0" smtClean="0">
              <a:latin typeface="Comic Sans MS" pitchFamily="66" charset="0"/>
            </a:endParaRPr>
          </a:p>
          <a:p>
            <a:endParaRPr lang="en-GB" dirty="0" smtClean="0">
              <a:latin typeface="Comic Sans MS" pitchFamily="66" charset="0"/>
            </a:endParaRPr>
          </a:p>
          <a:p>
            <a:r>
              <a:rPr lang="en-GB" dirty="0" smtClean="0">
                <a:latin typeface="Comic Sans MS" pitchFamily="66" charset="0"/>
              </a:rPr>
              <a:t>What can you remember about nouns, adjectives, verbs and adverbs?</a:t>
            </a:r>
            <a:endParaRPr lang="en-GB" dirty="0">
              <a:latin typeface="Comic Sans MS" pitchFamily="66" charset="0"/>
            </a:endParaRPr>
          </a:p>
        </p:txBody>
      </p:sp>
      <p:pic>
        <p:nvPicPr>
          <p:cNvPr id="24578" name="Picture 2"/>
          <p:cNvPicPr>
            <a:picLocks noChangeAspect="1" noChangeArrowheads="1"/>
          </p:cNvPicPr>
          <p:nvPr/>
        </p:nvPicPr>
        <p:blipFill>
          <a:blip r:embed="rId2"/>
          <a:srcRect/>
          <a:stretch>
            <a:fillRect/>
          </a:stretch>
        </p:blipFill>
        <p:spPr bwMode="auto">
          <a:xfrm>
            <a:off x="6005015" y="-1"/>
            <a:ext cx="6186985" cy="4737463"/>
          </a:xfrm>
          <a:prstGeom prst="rect">
            <a:avLst/>
          </a:prstGeom>
          <a:noFill/>
          <a:ln w="9525">
            <a:noFill/>
            <a:miter lim="800000"/>
            <a:headEnd/>
            <a:tailEnd/>
          </a:ln>
          <a:effectLst/>
        </p:spPr>
      </p:pic>
      <p:sp>
        <p:nvSpPr>
          <p:cNvPr id="6" name="Content Placeholder 2"/>
          <p:cNvSpPr txBox="1">
            <a:spLocks/>
          </p:cNvSpPr>
          <p:nvPr/>
        </p:nvSpPr>
        <p:spPr>
          <a:xfrm>
            <a:off x="7506269" y="5008728"/>
            <a:ext cx="4517409" cy="1849272"/>
          </a:xfrm>
          <a:prstGeom prst="rect">
            <a:avLst/>
          </a:prstGeom>
        </p:spPr>
        <p:txBody>
          <a:bodyPr vert="horz" lIns="91440" tIns="45720" rIns="91440" bIns="45720" rtlCol="0">
            <a:normAutofit/>
          </a:bodyPr>
          <a:lstStyle/>
          <a:p>
            <a:pPr marL="228600" marR="0" lvl="0" indent="-228600" algn="l" defTabSz="914400" rtl="0" eaLnBrk="1" fontAlgn="auto" latinLnBrk="0" hangingPunct="1">
              <a:lnSpc>
                <a:spcPct val="90000"/>
              </a:lnSpc>
              <a:spcBef>
                <a:spcPts val="1000"/>
              </a:spcBef>
              <a:spcAft>
                <a:spcPts val="0"/>
              </a:spcAft>
              <a:buClrTx/>
              <a:buSzTx/>
              <a:tabLst/>
              <a:defRPr/>
            </a:pPr>
            <a:endParaRPr kumimoji="0" lang="en-GB" sz="2800" b="0" i="0" u="none" strike="noStrike" kern="1200" cap="none" spc="0" normalizeH="0" baseline="0" noProof="0" dirty="0">
              <a:ln>
                <a:noFill/>
              </a:ln>
              <a:solidFill>
                <a:srgbClr val="FF0000"/>
              </a:solidFill>
              <a:effectLst/>
              <a:uLnTx/>
              <a:uFillTx/>
              <a:latin typeface="Comic Sans MS" pitchFamily="66" charset="0"/>
              <a:ea typeface="+mn-ea"/>
              <a:cs typeface="+mn-c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79176" y="859809"/>
            <a:ext cx="7588155" cy="5317154"/>
          </a:xfrm>
        </p:spPr>
        <p:txBody>
          <a:bodyPr/>
          <a:lstStyle/>
          <a:p>
            <a:r>
              <a:rPr lang="en-GB" dirty="0" smtClean="0">
                <a:latin typeface="Comic Sans MS" pitchFamily="66" charset="0"/>
              </a:rPr>
              <a:t>Mario is an enthusiastic plumber who jumps high. When Princess Peach gets kidnapped by Bowser, Mario must race quickly through Mushroom Kingdom in order to save her. The worlds are full of enemies but this doesn’t stop brave Mario from running through the kingdom. Luigi, who is Mario’s brother, helps him to fend off the evil creatures as they travel across the levels.</a:t>
            </a:r>
            <a:endParaRPr lang="en-GB" dirty="0">
              <a:latin typeface="Comic Sans MS" pitchFamily="66" charset="0"/>
            </a:endParaRPr>
          </a:p>
        </p:txBody>
      </p:sp>
      <p:sp>
        <p:nvSpPr>
          <p:cNvPr id="4" name="Content Placeholder 2"/>
          <p:cNvSpPr txBox="1">
            <a:spLocks/>
          </p:cNvSpPr>
          <p:nvPr/>
        </p:nvSpPr>
        <p:spPr>
          <a:xfrm>
            <a:off x="4603845" y="5427259"/>
            <a:ext cx="7588155" cy="1430741"/>
          </a:xfrm>
          <a:prstGeom prst="rect">
            <a:avLst/>
          </a:prstGeom>
        </p:spPr>
        <p:txBody>
          <a:bodyPr vert="horz" lIns="91440" tIns="45720" rIns="91440" bIns="45720" rtlCol="0">
            <a:normAutofit/>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smtClean="0">
                <a:ln>
                  <a:noFill/>
                </a:ln>
                <a:solidFill>
                  <a:srgbClr val="00B050"/>
                </a:solidFill>
                <a:effectLst/>
                <a:uLnTx/>
                <a:uFillTx/>
                <a:latin typeface="Comic Sans MS" pitchFamily="66" charset="0"/>
                <a:ea typeface="+mn-ea"/>
                <a:cs typeface="+mn-cs"/>
              </a:rPr>
              <a:t>What writing features can you</a:t>
            </a:r>
            <a:r>
              <a:rPr kumimoji="0" lang="en-GB" sz="2800" b="0" i="0" u="none" strike="noStrike" kern="1200" cap="none" spc="0" normalizeH="0" noProof="0" dirty="0" smtClean="0">
                <a:ln>
                  <a:noFill/>
                </a:ln>
                <a:solidFill>
                  <a:srgbClr val="00B050"/>
                </a:solidFill>
                <a:effectLst/>
                <a:uLnTx/>
                <a:uFillTx/>
                <a:latin typeface="Comic Sans MS" pitchFamily="66" charset="0"/>
                <a:ea typeface="+mn-ea"/>
                <a:cs typeface="+mn-cs"/>
              </a:rPr>
              <a:t> spot?</a:t>
            </a:r>
            <a:endParaRPr kumimoji="0" lang="en-GB" sz="2800" b="0" i="0" u="none" strike="noStrike" kern="1200" cap="none" spc="0" normalizeH="0" baseline="0" noProof="0" dirty="0">
              <a:ln>
                <a:noFill/>
              </a:ln>
              <a:solidFill>
                <a:srgbClr val="00B050"/>
              </a:solidFill>
              <a:effectLst/>
              <a:uLnTx/>
              <a:uFillTx/>
              <a:latin typeface="Comic Sans MS" pitchFamily="66" charset="0"/>
              <a:ea typeface="+mn-ea"/>
              <a:cs typeface="+mn-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33767" y="1540846"/>
            <a:ext cx="7588155" cy="5317154"/>
          </a:xfrm>
        </p:spPr>
        <p:txBody>
          <a:bodyPr/>
          <a:lstStyle/>
          <a:p>
            <a:r>
              <a:rPr lang="en-GB" dirty="0" smtClean="0">
                <a:solidFill>
                  <a:srgbClr val="00B0F0"/>
                </a:solidFill>
                <a:latin typeface="Comic Sans MS" pitchFamily="66" charset="0"/>
              </a:rPr>
              <a:t>Mario</a:t>
            </a:r>
            <a:r>
              <a:rPr lang="en-GB" dirty="0" smtClean="0">
                <a:latin typeface="Comic Sans MS" pitchFamily="66" charset="0"/>
              </a:rPr>
              <a:t> is an </a:t>
            </a:r>
            <a:r>
              <a:rPr lang="en-GB" dirty="0" smtClean="0">
                <a:solidFill>
                  <a:srgbClr val="FF0000"/>
                </a:solidFill>
                <a:latin typeface="Comic Sans MS" pitchFamily="66" charset="0"/>
              </a:rPr>
              <a:t>enthusiastic</a:t>
            </a:r>
            <a:r>
              <a:rPr lang="en-GB" dirty="0" smtClean="0">
                <a:latin typeface="Comic Sans MS" pitchFamily="66" charset="0"/>
              </a:rPr>
              <a:t> </a:t>
            </a:r>
            <a:r>
              <a:rPr lang="en-GB" dirty="0" smtClean="0">
                <a:solidFill>
                  <a:srgbClr val="C30FA9"/>
                </a:solidFill>
                <a:latin typeface="Comic Sans MS" pitchFamily="66" charset="0"/>
              </a:rPr>
              <a:t>plumber</a:t>
            </a:r>
            <a:r>
              <a:rPr lang="en-GB" dirty="0" smtClean="0">
                <a:latin typeface="Comic Sans MS" pitchFamily="66" charset="0"/>
              </a:rPr>
              <a:t> who </a:t>
            </a:r>
            <a:r>
              <a:rPr lang="en-GB" dirty="0" smtClean="0">
                <a:solidFill>
                  <a:schemeClr val="accent2">
                    <a:lumMod val="50000"/>
                  </a:schemeClr>
                </a:solidFill>
                <a:latin typeface="Comic Sans MS" pitchFamily="66" charset="0"/>
              </a:rPr>
              <a:t>jumps</a:t>
            </a:r>
            <a:r>
              <a:rPr lang="en-GB" dirty="0" smtClean="0">
                <a:latin typeface="Comic Sans MS" pitchFamily="66" charset="0"/>
              </a:rPr>
              <a:t> </a:t>
            </a:r>
            <a:r>
              <a:rPr lang="en-GB" dirty="0" smtClean="0">
                <a:solidFill>
                  <a:schemeClr val="accent2"/>
                </a:solidFill>
                <a:latin typeface="Comic Sans MS" pitchFamily="66" charset="0"/>
              </a:rPr>
              <a:t>high</a:t>
            </a:r>
            <a:r>
              <a:rPr lang="en-GB" dirty="0" smtClean="0">
                <a:latin typeface="Comic Sans MS" pitchFamily="66" charset="0"/>
              </a:rPr>
              <a:t>. </a:t>
            </a:r>
            <a:r>
              <a:rPr lang="en-GB" dirty="0" smtClean="0">
                <a:solidFill>
                  <a:srgbClr val="7030A0"/>
                </a:solidFill>
                <a:latin typeface="Comic Sans MS" pitchFamily="66" charset="0"/>
              </a:rPr>
              <a:t>When</a:t>
            </a:r>
            <a:r>
              <a:rPr lang="en-GB" dirty="0" smtClean="0">
                <a:latin typeface="Comic Sans MS" pitchFamily="66" charset="0"/>
              </a:rPr>
              <a:t> </a:t>
            </a:r>
            <a:r>
              <a:rPr lang="en-GB" dirty="0" smtClean="0">
                <a:solidFill>
                  <a:srgbClr val="00B0F0"/>
                </a:solidFill>
                <a:latin typeface="Comic Sans MS" pitchFamily="66" charset="0"/>
              </a:rPr>
              <a:t>Princess Peach</a:t>
            </a:r>
            <a:r>
              <a:rPr lang="en-GB" dirty="0" smtClean="0">
                <a:latin typeface="Comic Sans MS" pitchFamily="66" charset="0"/>
              </a:rPr>
              <a:t> gets kidnapped by </a:t>
            </a:r>
            <a:r>
              <a:rPr lang="en-GB" dirty="0" smtClean="0">
                <a:solidFill>
                  <a:srgbClr val="00B0F0"/>
                </a:solidFill>
                <a:latin typeface="Comic Sans MS" pitchFamily="66" charset="0"/>
              </a:rPr>
              <a:t>Bowser</a:t>
            </a:r>
            <a:r>
              <a:rPr lang="en-GB" dirty="0" smtClean="0">
                <a:latin typeface="Comic Sans MS" pitchFamily="66" charset="0"/>
              </a:rPr>
              <a:t>, </a:t>
            </a:r>
            <a:r>
              <a:rPr lang="en-GB" dirty="0" smtClean="0">
                <a:solidFill>
                  <a:srgbClr val="00B0F0"/>
                </a:solidFill>
                <a:latin typeface="Comic Sans MS" pitchFamily="66" charset="0"/>
              </a:rPr>
              <a:t>Mario</a:t>
            </a:r>
            <a:r>
              <a:rPr lang="en-GB" dirty="0" smtClean="0">
                <a:latin typeface="Comic Sans MS" pitchFamily="66" charset="0"/>
              </a:rPr>
              <a:t> must </a:t>
            </a:r>
            <a:r>
              <a:rPr lang="en-GB" dirty="0" smtClean="0">
                <a:solidFill>
                  <a:schemeClr val="accent2">
                    <a:lumMod val="50000"/>
                  </a:schemeClr>
                </a:solidFill>
                <a:latin typeface="Comic Sans MS" pitchFamily="66" charset="0"/>
              </a:rPr>
              <a:t>race</a:t>
            </a:r>
            <a:r>
              <a:rPr lang="en-GB" dirty="0" smtClean="0">
                <a:latin typeface="Comic Sans MS" pitchFamily="66" charset="0"/>
              </a:rPr>
              <a:t> </a:t>
            </a:r>
            <a:r>
              <a:rPr lang="en-GB" dirty="0" smtClean="0">
                <a:solidFill>
                  <a:schemeClr val="accent2"/>
                </a:solidFill>
                <a:latin typeface="Comic Sans MS" pitchFamily="66" charset="0"/>
              </a:rPr>
              <a:t>quickly</a:t>
            </a:r>
            <a:r>
              <a:rPr lang="en-GB" dirty="0" smtClean="0">
                <a:latin typeface="Comic Sans MS" pitchFamily="66" charset="0"/>
              </a:rPr>
              <a:t> through </a:t>
            </a:r>
            <a:r>
              <a:rPr lang="en-GB" dirty="0" smtClean="0">
                <a:solidFill>
                  <a:srgbClr val="00B0F0"/>
                </a:solidFill>
                <a:latin typeface="Comic Sans MS" pitchFamily="66" charset="0"/>
              </a:rPr>
              <a:t>Mushroom Kingdom</a:t>
            </a:r>
            <a:r>
              <a:rPr lang="en-GB" dirty="0" smtClean="0">
                <a:latin typeface="Comic Sans MS" pitchFamily="66" charset="0"/>
              </a:rPr>
              <a:t> in order to save her. The worlds are full of </a:t>
            </a:r>
            <a:r>
              <a:rPr lang="en-GB" dirty="0" smtClean="0">
                <a:solidFill>
                  <a:srgbClr val="C30FA9"/>
                </a:solidFill>
                <a:latin typeface="Comic Sans MS" pitchFamily="66" charset="0"/>
              </a:rPr>
              <a:t>enemies</a:t>
            </a:r>
            <a:r>
              <a:rPr lang="en-GB" dirty="0" smtClean="0">
                <a:latin typeface="Comic Sans MS" pitchFamily="66" charset="0"/>
              </a:rPr>
              <a:t> </a:t>
            </a:r>
            <a:r>
              <a:rPr lang="en-GB" dirty="0" smtClean="0">
                <a:solidFill>
                  <a:schemeClr val="accent4">
                    <a:lumMod val="50000"/>
                  </a:schemeClr>
                </a:solidFill>
                <a:latin typeface="Comic Sans MS" pitchFamily="66" charset="0"/>
              </a:rPr>
              <a:t>but</a:t>
            </a:r>
            <a:r>
              <a:rPr lang="en-GB" dirty="0" smtClean="0">
                <a:latin typeface="Comic Sans MS" pitchFamily="66" charset="0"/>
              </a:rPr>
              <a:t> this doesn’t stop </a:t>
            </a:r>
            <a:r>
              <a:rPr lang="en-GB" dirty="0" smtClean="0">
                <a:solidFill>
                  <a:srgbClr val="FF0000"/>
                </a:solidFill>
                <a:latin typeface="Comic Sans MS" pitchFamily="66" charset="0"/>
              </a:rPr>
              <a:t>brave</a:t>
            </a:r>
            <a:r>
              <a:rPr lang="en-GB" dirty="0" smtClean="0">
                <a:latin typeface="Comic Sans MS" pitchFamily="66" charset="0"/>
              </a:rPr>
              <a:t> </a:t>
            </a:r>
            <a:r>
              <a:rPr lang="en-GB" dirty="0" smtClean="0">
                <a:solidFill>
                  <a:srgbClr val="00B0F0"/>
                </a:solidFill>
                <a:latin typeface="Comic Sans MS" pitchFamily="66" charset="0"/>
              </a:rPr>
              <a:t>Mario </a:t>
            </a:r>
            <a:r>
              <a:rPr lang="en-GB" dirty="0" smtClean="0">
                <a:latin typeface="Comic Sans MS" pitchFamily="66" charset="0"/>
              </a:rPr>
              <a:t>from </a:t>
            </a:r>
            <a:r>
              <a:rPr lang="en-GB" dirty="0" smtClean="0">
                <a:solidFill>
                  <a:schemeClr val="accent2">
                    <a:lumMod val="50000"/>
                  </a:schemeClr>
                </a:solidFill>
                <a:latin typeface="Comic Sans MS" pitchFamily="66" charset="0"/>
              </a:rPr>
              <a:t>running</a:t>
            </a:r>
            <a:r>
              <a:rPr lang="en-GB" dirty="0" smtClean="0">
                <a:latin typeface="Comic Sans MS" pitchFamily="66" charset="0"/>
              </a:rPr>
              <a:t> through the kingdom. </a:t>
            </a:r>
            <a:r>
              <a:rPr lang="en-GB" dirty="0" smtClean="0">
                <a:solidFill>
                  <a:srgbClr val="00B0F0"/>
                </a:solidFill>
                <a:latin typeface="Comic Sans MS" pitchFamily="66" charset="0"/>
              </a:rPr>
              <a:t>Luigi</a:t>
            </a:r>
            <a:r>
              <a:rPr lang="en-GB" dirty="0" smtClean="0">
                <a:latin typeface="Comic Sans MS" pitchFamily="66" charset="0"/>
              </a:rPr>
              <a:t>, </a:t>
            </a:r>
            <a:r>
              <a:rPr lang="en-GB" dirty="0" smtClean="0">
                <a:solidFill>
                  <a:srgbClr val="00B050"/>
                </a:solidFill>
                <a:latin typeface="Comic Sans MS" pitchFamily="66" charset="0"/>
              </a:rPr>
              <a:t>who is Mario’s brother</a:t>
            </a:r>
            <a:r>
              <a:rPr lang="en-GB" dirty="0" smtClean="0">
                <a:latin typeface="Comic Sans MS" pitchFamily="66" charset="0"/>
              </a:rPr>
              <a:t>, helps him to fend off the </a:t>
            </a:r>
            <a:r>
              <a:rPr lang="en-GB" dirty="0" smtClean="0">
                <a:solidFill>
                  <a:srgbClr val="FF0000"/>
                </a:solidFill>
                <a:latin typeface="Comic Sans MS" pitchFamily="66" charset="0"/>
              </a:rPr>
              <a:t>evil</a:t>
            </a:r>
            <a:r>
              <a:rPr lang="en-GB" dirty="0" smtClean="0">
                <a:latin typeface="Comic Sans MS" pitchFamily="66" charset="0"/>
              </a:rPr>
              <a:t> </a:t>
            </a:r>
            <a:r>
              <a:rPr lang="en-GB" dirty="0" smtClean="0">
                <a:solidFill>
                  <a:srgbClr val="C30FA9"/>
                </a:solidFill>
                <a:latin typeface="Comic Sans MS" pitchFamily="66" charset="0"/>
              </a:rPr>
              <a:t>creatures</a:t>
            </a:r>
            <a:r>
              <a:rPr lang="en-GB" dirty="0" smtClean="0">
                <a:latin typeface="Comic Sans MS" pitchFamily="66" charset="0"/>
              </a:rPr>
              <a:t> </a:t>
            </a:r>
            <a:r>
              <a:rPr lang="en-GB" dirty="0" smtClean="0">
                <a:solidFill>
                  <a:srgbClr val="7030A0"/>
                </a:solidFill>
                <a:latin typeface="Comic Sans MS" pitchFamily="66" charset="0"/>
              </a:rPr>
              <a:t>as </a:t>
            </a:r>
            <a:r>
              <a:rPr lang="en-GB" dirty="0" smtClean="0">
                <a:latin typeface="Comic Sans MS" pitchFamily="66" charset="0"/>
              </a:rPr>
              <a:t>they </a:t>
            </a:r>
            <a:r>
              <a:rPr lang="en-GB" dirty="0" smtClean="0">
                <a:solidFill>
                  <a:schemeClr val="accent2">
                    <a:lumMod val="50000"/>
                  </a:schemeClr>
                </a:solidFill>
                <a:latin typeface="Comic Sans MS" pitchFamily="66" charset="0"/>
              </a:rPr>
              <a:t>travel </a:t>
            </a:r>
            <a:r>
              <a:rPr lang="en-GB" dirty="0" smtClean="0">
                <a:latin typeface="Comic Sans MS" pitchFamily="66" charset="0"/>
              </a:rPr>
              <a:t>across the </a:t>
            </a:r>
            <a:r>
              <a:rPr lang="en-GB" dirty="0" smtClean="0">
                <a:solidFill>
                  <a:srgbClr val="C30FA9"/>
                </a:solidFill>
                <a:latin typeface="Comic Sans MS" pitchFamily="66" charset="0"/>
              </a:rPr>
              <a:t>levels</a:t>
            </a:r>
            <a:r>
              <a:rPr lang="en-GB" dirty="0" smtClean="0">
                <a:latin typeface="Comic Sans MS" pitchFamily="66" charset="0"/>
              </a:rPr>
              <a:t>.</a:t>
            </a:r>
            <a:endParaRPr lang="en-GB" dirty="0">
              <a:latin typeface="Comic Sans MS" pitchFamily="66" charset="0"/>
            </a:endParaRPr>
          </a:p>
        </p:txBody>
      </p:sp>
      <p:sp>
        <p:nvSpPr>
          <p:cNvPr id="4" name="Content Placeholder 2"/>
          <p:cNvSpPr txBox="1">
            <a:spLocks/>
          </p:cNvSpPr>
          <p:nvPr/>
        </p:nvSpPr>
        <p:spPr>
          <a:xfrm>
            <a:off x="0" y="4717575"/>
            <a:ext cx="2129051" cy="1014485"/>
          </a:xfrm>
          <a:prstGeom prst="rect">
            <a:avLst/>
          </a:prstGeom>
        </p:spPr>
        <p:txBody>
          <a:bodyPr vert="horz" lIns="91440" tIns="45720" rIns="91440" bIns="45720" rtlCol="0">
            <a:normAutofit/>
          </a:bodyPr>
          <a:lstStyle/>
          <a:p>
            <a:pPr marL="228600" marR="0" lvl="0" indent="-228600" algn="l" defTabSz="914400" rtl="0" eaLnBrk="1" fontAlgn="auto" latinLnBrk="0" hangingPunct="1">
              <a:lnSpc>
                <a:spcPct val="90000"/>
              </a:lnSpc>
              <a:spcBef>
                <a:spcPts val="1000"/>
              </a:spcBef>
              <a:spcAft>
                <a:spcPts val="0"/>
              </a:spcAft>
              <a:buClrTx/>
              <a:buSzTx/>
              <a:tabLst/>
              <a:defRPr/>
            </a:pPr>
            <a:r>
              <a:rPr kumimoji="0" lang="en-GB" sz="2800" b="0" i="0" u="none" strike="noStrike" kern="1200" cap="none" spc="0" normalizeH="0" baseline="0" noProof="0" dirty="0" smtClean="0">
                <a:ln>
                  <a:noFill/>
                </a:ln>
                <a:solidFill>
                  <a:srgbClr val="00B050"/>
                </a:solidFill>
                <a:effectLst/>
                <a:uLnTx/>
                <a:uFillTx/>
                <a:latin typeface="Comic Sans MS" pitchFamily="66" charset="0"/>
                <a:ea typeface="+mn-ea"/>
                <a:cs typeface="+mn-cs"/>
              </a:rPr>
              <a:t>Embedded</a:t>
            </a:r>
            <a:r>
              <a:rPr kumimoji="0" lang="en-GB" sz="2800" b="0" i="0" u="none" strike="noStrike" kern="1200" cap="none" spc="0" normalizeH="0" noProof="0" dirty="0" smtClean="0">
                <a:ln>
                  <a:noFill/>
                </a:ln>
                <a:solidFill>
                  <a:srgbClr val="00B050"/>
                </a:solidFill>
                <a:effectLst/>
                <a:uLnTx/>
                <a:uFillTx/>
                <a:latin typeface="Comic Sans MS" pitchFamily="66" charset="0"/>
                <a:ea typeface="+mn-ea"/>
                <a:cs typeface="+mn-cs"/>
              </a:rPr>
              <a:t> clause</a:t>
            </a:r>
          </a:p>
        </p:txBody>
      </p:sp>
      <p:sp>
        <p:nvSpPr>
          <p:cNvPr id="5" name="Content Placeholder 2"/>
          <p:cNvSpPr txBox="1">
            <a:spLocks/>
          </p:cNvSpPr>
          <p:nvPr/>
        </p:nvSpPr>
        <p:spPr>
          <a:xfrm>
            <a:off x="10062949" y="4160292"/>
            <a:ext cx="2129051" cy="657368"/>
          </a:xfrm>
          <a:prstGeom prst="rect">
            <a:avLst/>
          </a:prstGeom>
        </p:spPr>
        <p:txBody>
          <a:bodyPr vert="horz" lIns="91440" tIns="45720" rIns="91440" bIns="45720" rtlCol="0">
            <a:normAutofit/>
          </a:bodyPr>
          <a:lstStyle/>
          <a:p>
            <a:pPr marL="228600" marR="0" lvl="0" indent="-228600" algn="l" defTabSz="914400" rtl="0" eaLnBrk="1" fontAlgn="auto" latinLnBrk="0" hangingPunct="1">
              <a:lnSpc>
                <a:spcPct val="90000"/>
              </a:lnSpc>
              <a:spcBef>
                <a:spcPts val="1000"/>
              </a:spcBef>
              <a:spcAft>
                <a:spcPts val="0"/>
              </a:spcAft>
              <a:buClrTx/>
              <a:buSzTx/>
              <a:tabLst/>
              <a:defRPr/>
            </a:pPr>
            <a:r>
              <a:rPr kumimoji="0" lang="en-GB" sz="2800" b="0" i="0" u="none" strike="noStrike" kern="1200" cap="none" spc="0" normalizeH="0" baseline="0" noProof="0" dirty="0" smtClean="0">
                <a:ln>
                  <a:noFill/>
                </a:ln>
                <a:solidFill>
                  <a:srgbClr val="FF0000"/>
                </a:solidFill>
                <a:effectLst/>
                <a:uLnTx/>
                <a:uFillTx/>
                <a:latin typeface="Comic Sans MS" pitchFamily="66" charset="0"/>
                <a:ea typeface="+mn-ea"/>
                <a:cs typeface="+mn-cs"/>
              </a:rPr>
              <a:t>Adjective</a:t>
            </a:r>
            <a:endParaRPr kumimoji="0" lang="en-GB" sz="2800" b="0" i="0" u="none" strike="noStrike" kern="1200" cap="none" spc="0" normalizeH="0" noProof="0" dirty="0" smtClean="0">
              <a:ln>
                <a:noFill/>
              </a:ln>
              <a:solidFill>
                <a:srgbClr val="FF0000"/>
              </a:solidFill>
              <a:effectLst/>
              <a:uLnTx/>
              <a:uFillTx/>
              <a:latin typeface="Comic Sans MS" pitchFamily="66" charset="0"/>
              <a:ea typeface="+mn-ea"/>
              <a:cs typeface="+mn-cs"/>
            </a:endParaRPr>
          </a:p>
        </p:txBody>
      </p:sp>
      <p:sp>
        <p:nvSpPr>
          <p:cNvPr id="6" name="Content Placeholder 2"/>
          <p:cNvSpPr txBox="1">
            <a:spLocks/>
          </p:cNvSpPr>
          <p:nvPr/>
        </p:nvSpPr>
        <p:spPr>
          <a:xfrm>
            <a:off x="9448799" y="1310185"/>
            <a:ext cx="2743201" cy="1232849"/>
          </a:xfrm>
          <a:prstGeom prst="rect">
            <a:avLst/>
          </a:prstGeom>
        </p:spPr>
        <p:txBody>
          <a:bodyPr vert="horz" lIns="91440" tIns="45720" rIns="91440" bIns="45720" rtlCol="0">
            <a:normAutofit fontScale="92500" lnSpcReduction="10000"/>
          </a:bodyPr>
          <a:lstStyle/>
          <a:p>
            <a:pPr marL="228600" marR="0" lvl="0" indent="-228600" algn="l" defTabSz="914400" rtl="0" eaLnBrk="1" fontAlgn="auto" latinLnBrk="0" hangingPunct="1">
              <a:lnSpc>
                <a:spcPct val="90000"/>
              </a:lnSpc>
              <a:spcBef>
                <a:spcPts val="1000"/>
              </a:spcBef>
              <a:spcAft>
                <a:spcPts val="0"/>
              </a:spcAft>
              <a:buClrTx/>
              <a:buSzTx/>
              <a:tabLst/>
              <a:defRPr/>
            </a:pPr>
            <a:r>
              <a:rPr kumimoji="0" lang="en-GB" sz="2800" b="0" i="0" u="none" strike="noStrike" kern="1200" cap="none" spc="0" normalizeH="0" baseline="0" noProof="0" dirty="0" smtClean="0">
                <a:ln>
                  <a:noFill/>
                </a:ln>
                <a:solidFill>
                  <a:srgbClr val="00B0F0"/>
                </a:solidFill>
                <a:effectLst/>
                <a:uLnTx/>
                <a:uFillTx/>
                <a:latin typeface="Comic Sans MS" pitchFamily="66" charset="0"/>
                <a:ea typeface="+mn-ea"/>
                <a:cs typeface="+mn-cs"/>
              </a:rPr>
              <a:t>Proper noun</a:t>
            </a:r>
          </a:p>
          <a:p>
            <a:pPr marL="228600" marR="0" lvl="0" indent="-228600" algn="l" defTabSz="914400" rtl="0" eaLnBrk="1" fontAlgn="auto" latinLnBrk="0" hangingPunct="1">
              <a:lnSpc>
                <a:spcPct val="90000"/>
              </a:lnSpc>
              <a:spcBef>
                <a:spcPts val="1000"/>
              </a:spcBef>
              <a:spcAft>
                <a:spcPts val="0"/>
              </a:spcAft>
              <a:buClrTx/>
              <a:buSzTx/>
              <a:tabLst/>
              <a:defRPr/>
            </a:pPr>
            <a:r>
              <a:rPr lang="en-GB" sz="2800" dirty="0" smtClean="0">
                <a:solidFill>
                  <a:srgbClr val="00B0F0"/>
                </a:solidFill>
                <a:latin typeface="Comic Sans MS" pitchFamily="66" charset="0"/>
              </a:rPr>
              <a:t>Has a capital letter</a:t>
            </a:r>
            <a:endParaRPr kumimoji="0" lang="en-GB" sz="2800" b="0" i="0" u="none" strike="noStrike" kern="1200" cap="none" spc="0" normalizeH="0" noProof="0" dirty="0" smtClean="0">
              <a:ln>
                <a:noFill/>
              </a:ln>
              <a:solidFill>
                <a:srgbClr val="00B0F0"/>
              </a:solidFill>
              <a:effectLst/>
              <a:uLnTx/>
              <a:uFillTx/>
              <a:latin typeface="Comic Sans MS" pitchFamily="66" charset="0"/>
              <a:ea typeface="+mn-ea"/>
              <a:cs typeface="+mn-cs"/>
            </a:endParaRPr>
          </a:p>
        </p:txBody>
      </p:sp>
      <p:sp>
        <p:nvSpPr>
          <p:cNvPr id="7" name="Content Placeholder 2"/>
          <p:cNvSpPr txBox="1">
            <a:spLocks/>
          </p:cNvSpPr>
          <p:nvPr/>
        </p:nvSpPr>
        <p:spPr>
          <a:xfrm>
            <a:off x="2388358" y="0"/>
            <a:ext cx="6605516" cy="1232849"/>
          </a:xfrm>
          <a:prstGeom prst="rect">
            <a:avLst/>
          </a:prstGeom>
        </p:spPr>
        <p:txBody>
          <a:bodyPr vert="horz" lIns="91440" tIns="45720" rIns="91440" bIns="45720" rtlCol="0">
            <a:normAutofit/>
          </a:bodyPr>
          <a:lstStyle/>
          <a:p>
            <a:pPr marL="228600" marR="0" lvl="0" indent="-228600" algn="l" defTabSz="914400" rtl="0" eaLnBrk="1" fontAlgn="auto" latinLnBrk="0" hangingPunct="1">
              <a:lnSpc>
                <a:spcPct val="90000"/>
              </a:lnSpc>
              <a:spcBef>
                <a:spcPts val="1000"/>
              </a:spcBef>
              <a:spcAft>
                <a:spcPts val="0"/>
              </a:spcAft>
              <a:buClrTx/>
              <a:buSzTx/>
              <a:tabLst/>
              <a:defRPr/>
            </a:pPr>
            <a:r>
              <a:rPr kumimoji="0" lang="en-GB" sz="2800" b="0" i="0" u="none" strike="noStrike" kern="1200" cap="none" spc="0" normalizeH="0" baseline="0" noProof="0" dirty="0" smtClean="0">
                <a:ln>
                  <a:noFill/>
                </a:ln>
                <a:solidFill>
                  <a:srgbClr val="7030A0"/>
                </a:solidFill>
                <a:effectLst/>
                <a:uLnTx/>
                <a:uFillTx/>
                <a:latin typeface="Comic Sans MS" pitchFamily="66" charset="0"/>
                <a:ea typeface="+mn-ea"/>
                <a:cs typeface="+mn-cs"/>
              </a:rPr>
              <a:t>Subordinating conjunction to make a complex sentence</a:t>
            </a:r>
            <a:endParaRPr kumimoji="0" lang="en-GB" sz="2800" b="0" i="0" u="none" strike="noStrike" kern="1200" cap="none" spc="0" normalizeH="0" noProof="0" dirty="0" smtClean="0">
              <a:ln>
                <a:noFill/>
              </a:ln>
              <a:solidFill>
                <a:srgbClr val="7030A0"/>
              </a:solidFill>
              <a:effectLst/>
              <a:uLnTx/>
              <a:uFillTx/>
              <a:latin typeface="Comic Sans MS" pitchFamily="66" charset="0"/>
              <a:ea typeface="+mn-ea"/>
              <a:cs typeface="+mn-cs"/>
            </a:endParaRPr>
          </a:p>
        </p:txBody>
      </p:sp>
      <p:sp>
        <p:nvSpPr>
          <p:cNvPr id="8" name="Content Placeholder 2"/>
          <p:cNvSpPr txBox="1">
            <a:spLocks/>
          </p:cNvSpPr>
          <p:nvPr/>
        </p:nvSpPr>
        <p:spPr>
          <a:xfrm>
            <a:off x="4790363" y="6018663"/>
            <a:ext cx="5595583" cy="839337"/>
          </a:xfrm>
          <a:prstGeom prst="rect">
            <a:avLst/>
          </a:prstGeom>
        </p:spPr>
        <p:txBody>
          <a:bodyPr vert="horz" lIns="91440" tIns="45720" rIns="91440" bIns="45720" rtlCol="0">
            <a:normAutofit fontScale="92500" lnSpcReduction="20000"/>
          </a:bodyPr>
          <a:lstStyle/>
          <a:p>
            <a:pPr marL="228600" marR="0" lvl="0" indent="-228600" algn="l" defTabSz="914400" rtl="0" eaLnBrk="1" fontAlgn="auto" latinLnBrk="0" hangingPunct="1">
              <a:lnSpc>
                <a:spcPct val="90000"/>
              </a:lnSpc>
              <a:spcBef>
                <a:spcPts val="1000"/>
              </a:spcBef>
              <a:spcAft>
                <a:spcPts val="0"/>
              </a:spcAft>
              <a:buClrTx/>
              <a:buSzTx/>
              <a:tabLst/>
              <a:defRPr/>
            </a:pPr>
            <a:r>
              <a:rPr kumimoji="0" lang="en-GB" sz="2800" b="0" i="0" u="none" strike="noStrike" kern="1200" cap="none" spc="0" normalizeH="0" baseline="0" noProof="0" dirty="0" smtClean="0">
                <a:ln>
                  <a:noFill/>
                </a:ln>
                <a:solidFill>
                  <a:srgbClr val="C30FA9"/>
                </a:solidFill>
                <a:effectLst/>
                <a:uLnTx/>
                <a:uFillTx/>
                <a:latin typeface="Comic Sans MS" pitchFamily="66" charset="0"/>
                <a:ea typeface="+mn-ea"/>
                <a:cs typeface="+mn-cs"/>
              </a:rPr>
              <a:t>Common noun </a:t>
            </a:r>
          </a:p>
          <a:p>
            <a:pPr marL="228600" marR="0" lvl="0" indent="-228600" algn="l" defTabSz="914400" rtl="0" eaLnBrk="1" fontAlgn="auto" latinLnBrk="0" hangingPunct="1">
              <a:lnSpc>
                <a:spcPct val="90000"/>
              </a:lnSpc>
              <a:spcBef>
                <a:spcPts val="1000"/>
              </a:spcBef>
              <a:spcAft>
                <a:spcPts val="0"/>
              </a:spcAft>
              <a:buClrTx/>
              <a:buSzTx/>
              <a:tabLst/>
              <a:defRPr/>
            </a:pPr>
            <a:r>
              <a:rPr lang="en-GB" sz="2800" dirty="0" smtClean="0">
                <a:solidFill>
                  <a:srgbClr val="C30FA9"/>
                </a:solidFill>
                <a:latin typeface="Comic Sans MS" pitchFamily="66" charset="0"/>
              </a:rPr>
              <a:t>Doesn’t need a capital letter</a:t>
            </a:r>
            <a:endParaRPr kumimoji="0" lang="en-GB" sz="2800" b="0" i="0" u="none" strike="noStrike" kern="1200" cap="none" spc="0" normalizeH="0" noProof="0" dirty="0" smtClean="0">
              <a:ln>
                <a:noFill/>
              </a:ln>
              <a:solidFill>
                <a:srgbClr val="C30FA9"/>
              </a:solidFill>
              <a:effectLst/>
              <a:uLnTx/>
              <a:uFillTx/>
              <a:latin typeface="Comic Sans MS" pitchFamily="66" charset="0"/>
              <a:ea typeface="+mn-ea"/>
              <a:cs typeface="+mn-cs"/>
            </a:endParaRPr>
          </a:p>
        </p:txBody>
      </p:sp>
      <p:sp>
        <p:nvSpPr>
          <p:cNvPr id="9" name="Content Placeholder 2"/>
          <p:cNvSpPr txBox="1">
            <a:spLocks/>
          </p:cNvSpPr>
          <p:nvPr/>
        </p:nvSpPr>
        <p:spPr>
          <a:xfrm>
            <a:off x="204716" y="1828799"/>
            <a:ext cx="2129051" cy="657368"/>
          </a:xfrm>
          <a:prstGeom prst="rect">
            <a:avLst/>
          </a:prstGeom>
        </p:spPr>
        <p:txBody>
          <a:bodyPr vert="horz" lIns="91440" tIns="45720" rIns="91440" bIns="45720" rtlCol="0">
            <a:normAutofit/>
          </a:bodyPr>
          <a:lstStyle/>
          <a:p>
            <a:pPr marL="228600" marR="0" lvl="0" indent="-228600" algn="l" defTabSz="914400" rtl="0" eaLnBrk="1" fontAlgn="auto" latinLnBrk="0" hangingPunct="1">
              <a:lnSpc>
                <a:spcPct val="90000"/>
              </a:lnSpc>
              <a:spcBef>
                <a:spcPts val="1000"/>
              </a:spcBef>
              <a:spcAft>
                <a:spcPts val="0"/>
              </a:spcAft>
              <a:buClrTx/>
              <a:buSzTx/>
              <a:tabLst/>
              <a:defRPr/>
            </a:pPr>
            <a:r>
              <a:rPr kumimoji="0" lang="en-GB" sz="2800" b="0" i="0" u="none" strike="noStrike" kern="1200" cap="none" spc="0" normalizeH="0" baseline="0" noProof="0" dirty="0" smtClean="0">
                <a:ln>
                  <a:noFill/>
                </a:ln>
                <a:solidFill>
                  <a:schemeClr val="accent2"/>
                </a:solidFill>
                <a:effectLst/>
                <a:uLnTx/>
                <a:uFillTx/>
                <a:latin typeface="Comic Sans MS" pitchFamily="66" charset="0"/>
                <a:ea typeface="+mn-ea"/>
                <a:cs typeface="+mn-cs"/>
              </a:rPr>
              <a:t>Adverb</a:t>
            </a:r>
            <a:endParaRPr kumimoji="0" lang="en-GB" sz="2800" b="0" i="0" u="none" strike="noStrike" kern="1200" cap="none" spc="0" normalizeH="0" noProof="0" dirty="0" smtClean="0">
              <a:ln>
                <a:noFill/>
              </a:ln>
              <a:solidFill>
                <a:schemeClr val="accent2"/>
              </a:solidFill>
              <a:effectLst/>
              <a:uLnTx/>
              <a:uFillTx/>
              <a:latin typeface="Comic Sans MS" pitchFamily="66" charset="0"/>
              <a:ea typeface="+mn-ea"/>
              <a:cs typeface="+mn-cs"/>
            </a:endParaRPr>
          </a:p>
        </p:txBody>
      </p:sp>
      <p:sp>
        <p:nvSpPr>
          <p:cNvPr id="10" name="Content Placeholder 2"/>
          <p:cNvSpPr txBox="1">
            <a:spLocks/>
          </p:cNvSpPr>
          <p:nvPr/>
        </p:nvSpPr>
        <p:spPr>
          <a:xfrm>
            <a:off x="1" y="2877402"/>
            <a:ext cx="2333768" cy="1476234"/>
          </a:xfrm>
          <a:prstGeom prst="rect">
            <a:avLst/>
          </a:prstGeom>
        </p:spPr>
        <p:txBody>
          <a:bodyPr vert="horz" lIns="91440" tIns="45720" rIns="91440" bIns="45720" rtlCol="0">
            <a:normAutofit fontScale="85000" lnSpcReduction="20000"/>
          </a:bodyPr>
          <a:lstStyle/>
          <a:p>
            <a:pPr marL="228600" marR="0" lvl="0" indent="-228600" algn="l" defTabSz="914400" rtl="0" eaLnBrk="1" fontAlgn="auto" latinLnBrk="0" hangingPunct="1">
              <a:lnSpc>
                <a:spcPct val="90000"/>
              </a:lnSpc>
              <a:spcBef>
                <a:spcPts val="1000"/>
              </a:spcBef>
              <a:spcAft>
                <a:spcPts val="0"/>
              </a:spcAft>
              <a:buClrTx/>
              <a:buSzTx/>
              <a:tabLst/>
              <a:defRPr/>
            </a:pPr>
            <a:r>
              <a:rPr kumimoji="0" lang="en-GB" sz="2800" b="0" i="0" u="none" strike="noStrike" kern="1200" cap="none" spc="0" normalizeH="0" baseline="0" noProof="0" dirty="0" smtClean="0">
                <a:ln>
                  <a:noFill/>
                </a:ln>
                <a:solidFill>
                  <a:schemeClr val="accent4">
                    <a:lumMod val="50000"/>
                  </a:schemeClr>
                </a:solidFill>
                <a:effectLst/>
                <a:uLnTx/>
                <a:uFillTx/>
                <a:latin typeface="Comic Sans MS" pitchFamily="66" charset="0"/>
                <a:ea typeface="+mn-ea"/>
                <a:cs typeface="+mn-cs"/>
              </a:rPr>
              <a:t>Coordinating conjunction to make a compound sentence </a:t>
            </a:r>
            <a:endParaRPr kumimoji="0" lang="en-GB" sz="2800" b="0" i="0" u="none" strike="noStrike" kern="1200" cap="none" spc="0" normalizeH="0" noProof="0" dirty="0" smtClean="0">
              <a:ln>
                <a:noFill/>
              </a:ln>
              <a:solidFill>
                <a:schemeClr val="accent4">
                  <a:lumMod val="50000"/>
                </a:schemeClr>
              </a:solidFill>
              <a:effectLst/>
              <a:uLnTx/>
              <a:uFillTx/>
              <a:latin typeface="Comic Sans MS" pitchFamily="66" charset="0"/>
              <a:ea typeface="+mn-ea"/>
              <a:cs typeface="+mn-cs"/>
            </a:endParaRPr>
          </a:p>
        </p:txBody>
      </p:sp>
      <p:cxnSp>
        <p:nvCxnSpPr>
          <p:cNvPr id="12" name="Straight Arrow Connector 11"/>
          <p:cNvCxnSpPr/>
          <p:nvPr/>
        </p:nvCxnSpPr>
        <p:spPr>
          <a:xfrm>
            <a:off x="1596788" y="2060812"/>
            <a:ext cx="1009934" cy="79157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4" name="Straight Arrow Connector 13"/>
          <p:cNvCxnSpPr/>
          <p:nvPr/>
        </p:nvCxnSpPr>
        <p:spPr>
          <a:xfrm flipV="1">
            <a:off x="1719618" y="3835021"/>
            <a:ext cx="2320119" cy="68239"/>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6" name="Straight Arrow Connector 15"/>
          <p:cNvCxnSpPr/>
          <p:nvPr/>
        </p:nvCxnSpPr>
        <p:spPr>
          <a:xfrm flipV="1">
            <a:off x="1828800" y="4503761"/>
            <a:ext cx="750627" cy="532263"/>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8" name="Straight Arrow Connector 17"/>
          <p:cNvCxnSpPr/>
          <p:nvPr/>
        </p:nvCxnSpPr>
        <p:spPr>
          <a:xfrm rot="16200000" flipV="1">
            <a:off x="5090615" y="5663821"/>
            <a:ext cx="573206" cy="81886"/>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20" name="Straight Arrow Connector 19"/>
          <p:cNvCxnSpPr/>
          <p:nvPr/>
        </p:nvCxnSpPr>
        <p:spPr>
          <a:xfrm rot="10800000" flipV="1">
            <a:off x="8147713" y="1624084"/>
            <a:ext cx="1269242" cy="43672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22" name="Straight Arrow Connector 21"/>
          <p:cNvCxnSpPr/>
          <p:nvPr/>
        </p:nvCxnSpPr>
        <p:spPr>
          <a:xfrm rot="16200000" flipH="1">
            <a:off x="3814550" y="1221474"/>
            <a:ext cx="1187355" cy="38213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24" name="Straight Arrow Connector 23"/>
          <p:cNvCxnSpPr/>
          <p:nvPr/>
        </p:nvCxnSpPr>
        <p:spPr>
          <a:xfrm rot="10800000">
            <a:off x="8557146" y="3835021"/>
            <a:ext cx="1705970" cy="354842"/>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25" name="Content Placeholder 2"/>
          <p:cNvSpPr txBox="1">
            <a:spLocks/>
          </p:cNvSpPr>
          <p:nvPr/>
        </p:nvSpPr>
        <p:spPr>
          <a:xfrm>
            <a:off x="9485195" y="5033749"/>
            <a:ext cx="2129051" cy="657368"/>
          </a:xfrm>
          <a:prstGeom prst="rect">
            <a:avLst/>
          </a:prstGeom>
        </p:spPr>
        <p:txBody>
          <a:bodyPr vert="horz" lIns="91440" tIns="45720" rIns="91440" bIns="45720" rtlCol="0">
            <a:normAutofit/>
          </a:bodyPr>
          <a:lstStyle/>
          <a:p>
            <a:pPr marL="228600" marR="0" lvl="0" indent="-228600" algn="l" defTabSz="914400" rtl="0" eaLnBrk="1" fontAlgn="auto" latinLnBrk="0" hangingPunct="1">
              <a:lnSpc>
                <a:spcPct val="90000"/>
              </a:lnSpc>
              <a:spcBef>
                <a:spcPts val="1000"/>
              </a:spcBef>
              <a:spcAft>
                <a:spcPts val="0"/>
              </a:spcAft>
              <a:buClrTx/>
              <a:buSzTx/>
              <a:tabLst/>
              <a:defRPr/>
            </a:pPr>
            <a:r>
              <a:rPr kumimoji="0" lang="en-GB" sz="2800" b="0" i="0" u="none" strike="noStrike" kern="1200" cap="none" spc="0" normalizeH="0" baseline="0" noProof="0" dirty="0" smtClean="0">
                <a:ln>
                  <a:noFill/>
                </a:ln>
                <a:solidFill>
                  <a:schemeClr val="accent2">
                    <a:lumMod val="50000"/>
                  </a:schemeClr>
                </a:solidFill>
                <a:effectLst/>
                <a:uLnTx/>
                <a:uFillTx/>
                <a:latin typeface="Comic Sans MS" pitchFamily="66" charset="0"/>
                <a:ea typeface="+mn-ea"/>
                <a:cs typeface="+mn-cs"/>
              </a:rPr>
              <a:t>Verb</a:t>
            </a:r>
            <a:endParaRPr kumimoji="0" lang="en-GB" sz="2800" b="0" i="0" u="none" strike="noStrike" kern="1200" cap="none" spc="0" normalizeH="0" noProof="0" dirty="0" smtClean="0">
              <a:ln>
                <a:noFill/>
              </a:ln>
              <a:solidFill>
                <a:schemeClr val="accent2">
                  <a:lumMod val="50000"/>
                </a:schemeClr>
              </a:solidFill>
              <a:effectLst/>
              <a:uLnTx/>
              <a:uFillTx/>
              <a:latin typeface="Comic Sans MS" pitchFamily="66" charset="0"/>
              <a:ea typeface="+mn-ea"/>
              <a:cs typeface="+mn-cs"/>
            </a:endParaRPr>
          </a:p>
        </p:txBody>
      </p:sp>
      <p:cxnSp>
        <p:nvCxnSpPr>
          <p:cNvPr id="26" name="Straight Arrow Connector 25"/>
          <p:cNvCxnSpPr/>
          <p:nvPr/>
        </p:nvCxnSpPr>
        <p:spPr>
          <a:xfrm rot="10800000">
            <a:off x="8695899" y="4888175"/>
            <a:ext cx="857535" cy="297975"/>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105469"/>
            <a:ext cx="11185478" cy="5752531"/>
          </a:xfrm>
        </p:spPr>
        <p:txBody>
          <a:bodyPr wrap="square" bIns="46800" anchor="t">
            <a:normAutofit/>
          </a:bodyPr>
          <a:lstStyle/>
          <a:p>
            <a:pPr lvl="0"/>
            <a:r>
              <a:rPr lang="en-GB" sz="2400" dirty="0" smtClean="0">
                <a:latin typeface="Comic Sans MS" pitchFamily="66" charset="0"/>
              </a:rPr>
              <a:t>Choose 3 of the new game characters to write a story about them. </a:t>
            </a:r>
          </a:p>
          <a:p>
            <a:pPr lvl="0"/>
            <a:r>
              <a:rPr lang="en-GB" sz="2400" dirty="0" smtClean="0">
                <a:latin typeface="Comic Sans MS" pitchFamily="66" charset="0"/>
              </a:rPr>
              <a:t>Include:</a:t>
            </a:r>
            <a:endParaRPr lang="en-GB" sz="2400" dirty="0" smtClean="0">
              <a:latin typeface="Comic Sans MS" pitchFamily="66" charset="0"/>
            </a:endParaRPr>
          </a:p>
          <a:p>
            <a:pPr lvl="0"/>
            <a:r>
              <a:rPr lang="en-GB" dirty="0" smtClean="0">
                <a:solidFill>
                  <a:srgbClr val="FF0000"/>
                </a:solidFill>
                <a:latin typeface="Comic Sans MS" pitchFamily="66" charset="0"/>
              </a:rPr>
              <a:t>Nouns</a:t>
            </a:r>
          </a:p>
          <a:p>
            <a:pPr lvl="0"/>
            <a:r>
              <a:rPr lang="en-GB" dirty="0" smtClean="0">
                <a:solidFill>
                  <a:srgbClr val="FF0000"/>
                </a:solidFill>
                <a:latin typeface="Comic Sans MS" pitchFamily="66" charset="0"/>
              </a:rPr>
              <a:t>Adjectives</a:t>
            </a:r>
          </a:p>
          <a:p>
            <a:pPr lvl="0"/>
            <a:r>
              <a:rPr lang="en-GB" dirty="0" smtClean="0">
                <a:solidFill>
                  <a:srgbClr val="FF0000"/>
                </a:solidFill>
                <a:latin typeface="Comic Sans MS" pitchFamily="66" charset="0"/>
              </a:rPr>
              <a:t>verbs</a:t>
            </a:r>
            <a:endParaRPr lang="en-GB" dirty="0" smtClean="0">
              <a:solidFill>
                <a:srgbClr val="FF0000"/>
              </a:solidFill>
              <a:latin typeface="Comic Sans MS" pitchFamily="66" charset="0"/>
            </a:endParaRPr>
          </a:p>
          <a:p>
            <a:pPr lvl="0"/>
            <a:r>
              <a:rPr lang="en-GB" dirty="0" smtClean="0">
                <a:solidFill>
                  <a:schemeClr val="accent2"/>
                </a:solidFill>
                <a:latin typeface="Comic Sans MS" pitchFamily="66" charset="0"/>
              </a:rPr>
              <a:t>Adverbs</a:t>
            </a:r>
          </a:p>
          <a:p>
            <a:pPr lvl="0"/>
            <a:r>
              <a:rPr lang="en-GB" dirty="0" smtClean="0">
                <a:solidFill>
                  <a:schemeClr val="accent2"/>
                </a:solidFill>
                <a:latin typeface="Comic Sans MS" pitchFamily="66" charset="0"/>
              </a:rPr>
              <a:t>Compound sentences (FANBOYS)</a:t>
            </a:r>
            <a:endParaRPr lang="en-GB" dirty="0" smtClean="0">
              <a:solidFill>
                <a:schemeClr val="accent2"/>
              </a:solidFill>
              <a:latin typeface="Comic Sans MS" pitchFamily="66" charset="0"/>
            </a:endParaRPr>
          </a:p>
          <a:p>
            <a:pPr lvl="0"/>
            <a:r>
              <a:rPr lang="en-GB" dirty="0" smtClean="0">
                <a:solidFill>
                  <a:srgbClr val="7030A0"/>
                </a:solidFill>
                <a:latin typeface="Comic Sans MS" pitchFamily="66" charset="0"/>
              </a:rPr>
              <a:t>Complex sentences (ISAWAWUBUB)</a:t>
            </a:r>
          </a:p>
          <a:p>
            <a:pPr lvl="0"/>
            <a:r>
              <a:rPr lang="en-GB" dirty="0" smtClean="0">
                <a:solidFill>
                  <a:srgbClr val="7030A0"/>
                </a:solidFill>
                <a:latin typeface="Comic Sans MS" pitchFamily="66" charset="0"/>
              </a:rPr>
              <a:t>Prepositions</a:t>
            </a:r>
            <a:endParaRPr lang="en-GB" dirty="0" smtClean="0">
              <a:solidFill>
                <a:srgbClr val="7030A0"/>
              </a:solidFill>
              <a:latin typeface="Comic Sans MS" pitchFamily="66" charset="0"/>
            </a:endParaRPr>
          </a:p>
          <a:p>
            <a:pPr lvl="0"/>
            <a:r>
              <a:rPr lang="en-GB" dirty="0" smtClean="0">
                <a:solidFill>
                  <a:srgbClr val="0070C0"/>
                </a:solidFill>
                <a:latin typeface="Comic Sans MS" pitchFamily="66" charset="0"/>
              </a:rPr>
              <a:t>Different clauses</a:t>
            </a:r>
          </a:p>
          <a:p>
            <a:pPr lvl="0"/>
            <a:r>
              <a:rPr lang="en-GB" dirty="0" smtClean="0">
                <a:solidFill>
                  <a:srgbClr val="0070C0"/>
                </a:solidFill>
                <a:latin typeface="Comic Sans MS" pitchFamily="66" charset="0"/>
              </a:rPr>
              <a:t>Fronted adverbials</a:t>
            </a:r>
            <a:endParaRPr lang="en-GB" dirty="0" smtClean="0">
              <a:solidFill>
                <a:srgbClr val="0070C0"/>
              </a:solidFill>
              <a:latin typeface="Comic Sans MS" pitchFamily="66" charset="0"/>
            </a:endParaRPr>
          </a:p>
          <a:p>
            <a:endParaRPr lang="en-GB" dirty="0"/>
          </a:p>
        </p:txBody>
      </p:sp>
      <p:sp>
        <p:nvSpPr>
          <p:cNvPr id="4" name="Title 1"/>
          <p:cNvSpPr>
            <a:spLocks noGrp="1"/>
          </p:cNvSpPr>
          <p:nvPr>
            <p:ph type="title"/>
          </p:nvPr>
        </p:nvSpPr>
        <p:spPr>
          <a:xfrm>
            <a:off x="838200" y="0"/>
            <a:ext cx="10515600" cy="1325563"/>
          </a:xfrm>
        </p:spPr>
        <p:txBody>
          <a:bodyPr/>
          <a:lstStyle/>
          <a:p>
            <a:r>
              <a:rPr lang="en-GB" dirty="0" smtClean="0">
                <a:latin typeface="Comic Sans MS" panose="030F0702030302020204" pitchFamily="66" charset="0"/>
              </a:rPr>
              <a:t>Today’s </a:t>
            </a:r>
            <a:r>
              <a:rPr lang="en-GB" dirty="0" smtClean="0">
                <a:latin typeface="Comic Sans MS" panose="030F0702030302020204" pitchFamily="66" charset="0"/>
              </a:rPr>
              <a:t>activity</a:t>
            </a:r>
            <a:endParaRPr lang="en-GB" dirty="0">
              <a:latin typeface="Comic Sans MS" panose="030F0702030302020204" pitchFamily="66" charset="0"/>
            </a:endParaRPr>
          </a:p>
        </p:txBody>
      </p:sp>
      <p:sp>
        <p:nvSpPr>
          <p:cNvPr id="6" name="5-Point Star 5"/>
          <p:cNvSpPr/>
          <p:nvPr/>
        </p:nvSpPr>
        <p:spPr>
          <a:xfrm>
            <a:off x="517803" y="1945977"/>
            <a:ext cx="437541" cy="442381"/>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FF00"/>
              </a:solidFill>
            </a:endParaRPr>
          </a:p>
        </p:txBody>
      </p:sp>
      <p:grpSp>
        <p:nvGrpSpPr>
          <p:cNvPr id="18" name="Group 17"/>
          <p:cNvGrpSpPr/>
          <p:nvPr/>
        </p:nvGrpSpPr>
        <p:grpSpPr>
          <a:xfrm>
            <a:off x="0" y="3435858"/>
            <a:ext cx="971266" cy="442382"/>
            <a:chOff x="0" y="2794413"/>
            <a:chExt cx="971266" cy="442382"/>
          </a:xfrm>
        </p:grpSpPr>
        <p:sp>
          <p:nvSpPr>
            <p:cNvPr id="7" name="5-Point Star 6"/>
            <p:cNvSpPr/>
            <p:nvPr/>
          </p:nvSpPr>
          <p:spPr>
            <a:xfrm>
              <a:off x="533725" y="2794413"/>
              <a:ext cx="437541" cy="442381"/>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FF00"/>
                </a:solidFill>
              </a:endParaRPr>
            </a:p>
          </p:txBody>
        </p:sp>
        <p:sp>
          <p:nvSpPr>
            <p:cNvPr id="8" name="5-Point Star 7"/>
            <p:cNvSpPr/>
            <p:nvPr/>
          </p:nvSpPr>
          <p:spPr>
            <a:xfrm>
              <a:off x="0" y="2794414"/>
              <a:ext cx="437541" cy="442381"/>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FF00"/>
                </a:solidFill>
              </a:endParaRPr>
            </a:p>
          </p:txBody>
        </p:sp>
      </p:grpSp>
      <p:grpSp>
        <p:nvGrpSpPr>
          <p:cNvPr id="14" name="Group 13"/>
          <p:cNvGrpSpPr/>
          <p:nvPr/>
        </p:nvGrpSpPr>
        <p:grpSpPr>
          <a:xfrm>
            <a:off x="0" y="4459437"/>
            <a:ext cx="998562" cy="785850"/>
            <a:chOff x="0" y="4050006"/>
            <a:chExt cx="998562" cy="785850"/>
          </a:xfrm>
        </p:grpSpPr>
        <p:sp>
          <p:nvSpPr>
            <p:cNvPr id="15" name="5-Point Star 14"/>
            <p:cNvSpPr/>
            <p:nvPr/>
          </p:nvSpPr>
          <p:spPr>
            <a:xfrm>
              <a:off x="561021" y="4050006"/>
              <a:ext cx="437541" cy="442381"/>
            </a:xfrm>
            <a:prstGeom prst="star5">
              <a:avLst>
                <a:gd name="adj" fmla="val 19098"/>
                <a:gd name="hf" fmla="val 105146"/>
                <a:gd name="vf" fmla="val 11055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FF00"/>
                </a:solidFill>
              </a:endParaRPr>
            </a:p>
          </p:txBody>
        </p:sp>
        <p:sp>
          <p:nvSpPr>
            <p:cNvPr id="16" name="5-Point Star 15"/>
            <p:cNvSpPr/>
            <p:nvPr/>
          </p:nvSpPr>
          <p:spPr>
            <a:xfrm>
              <a:off x="0" y="4052281"/>
              <a:ext cx="437541" cy="442381"/>
            </a:xfrm>
            <a:prstGeom prst="star5">
              <a:avLst>
                <a:gd name="adj" fmla="val 19098"/>
                <a:gd name="hf" fmla="val 105146"/>
                <a:gd name="vf" fmla="val 11055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FF00"/>
                </a:solidFill>
              </a:endParaRPr>
            </a:p>
          </p:txBody>
        </p:sp>
        <p:sp>
          <p:nvSpPr>
            <p:cNvPr id="17" name="5-Point Star 16"/>
            <p:cNvSpPr/>
            <p:nvPr/>
          </p:nvSpPr>
          <p:spPr>
            <a:xfrm>
              <a:off x="303988" y="4393475"/>
              <a:ext cx="437541" cy="442381"/>
            </a:xfrm>
            <a:prstGeom prst="star5">
              <a:avLst>
                <a:gd name="adj" fmla="val 19098"/>
                <a:gd name="hf" fmla="val 105146"/>
                <a:gd name="vf" fmla="val 11055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FF00"/>
                </a:solidFill>
              </a:endParaRPr>
            </a:p>
          </p:txBody>
        </p:sp>
      </p:grpSp>
      <p:pic>
        <p:nvPicPr>
          <p:cNvPr id="30724" name="Picture 4" descr="Leap On Over {SALE} | Owl cartoon, Cartoon owl images, Owl clip art"/>
          <p:cNvPicPr>
            <a:picLocks noChangeAspect="1" noChangeArrowheads="1"/>
          </p:cNvPicPr>
          <p:nvPr/>
        </p:nvPicPr>
        <p:blipFill>
          <a:blip r:embed="rId2" cstate="print"/>
          <a:srcRect/>
          <a:stretch>
            <a:fillRect/>
          </a:stretch>
        </p:blipFill>
        <p:spPr bwMode="auto">
          <a:xfrm>
            <a:off x="0" y="5677469"/>
            <a:ext cx="962167" cy="962167"/>
          </a:xfrm>
          <a:prstGeom prst="rect">
            <a:avLst/>
          </a:prstGeom>
          <a:noFill/>
        </p:spPr>
      </p:pic>
      <p:pic>
        <p:nvPicPr>
          <p:cNvPr id="19" name="Picture 2"/>
          <p:cNvPicPr>
            <a:picLocks noChangeAspect="1" noChangeArrowheads="1"/>
          </p:cNvPicPr>
          <p:nvPr/>
        </p:nvPicPr>
        <p:blipFill>
          <a:blip r:embed="rId3"/>
          <a:srcRect t="5577" b="6043"/>
          <a:stretch>
            <a:fillRect/>
          </a:stretch>
        </p:blipFill>
        <p:spPr bwMode="auto">
          <a:xfrm>
            <a:off x="8652680" y="4462818"/>
            <a:ext cx="3539320" cy="239518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4024</TotalTime>
  <Words>273</Words>
  <Application>Microsoft Office PowerPoint</Application>
  <PresentationFormat>Custom</PresentationFormat>
  <Paragraphs>36</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English  Word classes Miss Hurdman</vt:lpstr>
      <vt:lpstr>Slide 2</vt:lpstr>
      <vt:lpstr>Slide 3</vt:lpstr>
      <vt:lpstr>Slide 4</vt:lpstr>
      <vt:lpstr>Today’s activity</vt:lpstr>
    </vt:vector>
  </TitlesOfParts>
  <Company>Thomas Russell Junior School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English  Adventure stories  Miss Hurdman</dc:title>
  <dc:creator>Shanon Hurdman</dc:creator>
  <cp:lastModifiedBy>Shannon Hurdman</cp:lastModifiedBy>
  <cp:revision>44</cp:revision>
  <dcterms:created xsi:type="dcterms:W3CDTF">2020-04-22T08:29:51Z</dcterms:created>
  <dcterms:modified xsi:type="dcterms:W3CDTF">2020-05-20T10:54:13Z</dcterms:modified>
</cp:coreProperties>
</file>