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0" r:id="rId2"/>
    <p:sldId id="281" r:id="rId3"/>
    <p:sldId id="256" r:id="rId4"/>
    <p:sldId id="257" r:id="rId5"/>
    <p:sldId id="258" r:id="rId6"/>
    <p:sldId id="276" r:id="rId7"/>
    <p:sldId id="265" r:id="rId8"/>
    <p:sldId id="259" r:id="rId9"/>
    <p:sldId id="262" r:id="rId10"/>
    <p:sldId id="260" r:id="rId11"/>
    <p:sldId id="261" r:id="rId12"/>
    <p:sldId id="264" r:id="rId13"/>
    <p:sldId id="272" r:id="rId14"/>
    <p:sldId id="277" r:id="rId15"/>
    <p:sldId id="263" r:id="rId16"/>
    <p:sldId id="266" r:id="rId17"/>
    <p:sldId id="267" r:id="rId18"/>
    <p:sldId id="268" r:id="rId19"/>
    <p:sldId id="278" r:id="rId20"/>
    <p:sldId id="269" r:id="rId21"/>
    <p:sldId id="274" r:id="rId22"/>
    <p:sldId id="270" r:id="rId23"/>
    <p:sldId id="271" r:id="rId24"/>
    <p:sldId id="273" r:id="rId25"/>
    <p:sldId id="275" r:id="rId26"/>
    <p:sldId id="279"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85" autoAdjust="0"/>
    <p:restoredTop sz="94660"/>
  </p:normalViewPr>
  <p:slideViewPr>
    <p:cSldViewPr>
      <p:cViewPr varScale="1">
        <p:scale>
          <a:sx n="68" d="100"/>
          <a:sy n="68" d="100"/>
        </p:scale>
        <p:origin x="1488"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58EBF9A-0AB7-4B10-AFC7-46D7FEF1351D}" type="datetimeFigureOut">
              <a:rPr lang="en-GB" smtClean="0"/>
              <a:t>16/04/2020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A13842B-17B1-412A-843E-27CFD6D31282}" type="slidenum">
              <a:rPr lang="en-GB" smtClean="0"/>
              <a:t>‹#›</a:t>
            </a:fld>
            <a:endParaRPr lang="en-GB"/>
          </a:p>
        </p:txBody>
      </p:sp>
    </p:spTree>
    <p:extLst>
      <p:ext uri="{BB962C8B-B14F-4D97-AF65-F5344CB8AC3E}">
        <p14:creationId xmlns:p14="http://schemas.microsoft.com/office/powerpoint/2010/main" val="932619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58EBF9A-0AB7-4B10-AFC7-46D7FEF1351D}" type="datetimeFigureOut">
              <a:rPr lang="en-GB" smtClean="0"/>
              <a:t>16/04/2020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A13842B-17B1-412A-843E-27CFD6D31282}" type="slidenum">
              <a:rPr lang="en-GB" smtClean="0"/>
              <a:t>‹#›</a:t>
            </a:fld>
            <a:endParaRPr lang="en-GB"/>
          </a:p>
        </p:txBody>
      </p:sp>
    </p:spTree>
    <p:extLst>
      <p:ext uri="{BB962C8B-B14F-4D97-AF65-F5344CB8AC3E}">
        <p14:creationId xmlns:p14="http://schemas.microsoft.com/office/powerpoint/2010/main" val="19957996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58EBF9A-0AB7-4B10-AFC7-46D7FEF1351D}" type="datetimeFigureOut">
              <a:rPr lang="en-GB" smtClean="0"/>
              <a:t>16/04/2020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A13842B-17B1-412A-843E-27CFD6D31282}" type="slidenum">
              <a:rPr lang="en-GB" smtClean="0"/>
              <a:t>‹#›</a:t>
            </a:fld>
            <a:endParaRPr lang="en-GB"/>
          </a:p>
        </p:txBody>
      </p:sp>
    </p:spTree>
    <p:extLst>
      <p:ext uri="{BB962C8B-B14F-4D97-AF65-F5344CB8AC3E}">
        <p14:creationId xmlns:p14="http://schemas.microsoft.com/office/powerpoint/2010/main" val="4230641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58EBF9A-0AB7-4B10-AFC7-46D7FEF1351D}" type="datetimeFigureOut">
              <a:rPr lang="en-GB" smtClean="0"/>
              <a:t>16/04/2020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A13842B-17B1-412A-843E-27CFD6D31282}" type="slidenum">
              <a:rPr lang="en-GB" smtClean="0"/>
              <a:t>‹#›</a:t>
            </a:fld>
            <a:endParaRPr lang="en-GB"/>
          </a:p>
        </p:txBody>
      </p:sp>
    </p:spTree>
    <p:extLst>
      <p:ext uri="{BB962C8B-B14F-4D97-AF65-F5344CB8AC3E}">
        <p14:creationId xmlns:p14="http://schemas.microsoft.com/office/powerpoint/2010/main" val="19729109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58EBF9A-0AB7-4B10-AFC7-46D7FEF1351D}" type="datetimeFigureOut">
              <a:rPr lang="en-GB" smtClean="0"/>
              <a:t>16/04/2020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A13842B-17B1-412A-843E-27CFD6D31282}" type="slidenum">
              <a:rPr lang="en-GB" smtClean="0"/>
              <a:t>‹#›</a:t>
            </a:fld>
            <a:endParaRPr lang="en-GB"/>
          </a:p>
        </p:txBody>
      </p:sp>
    </p:spTree>
    <p:extLst>
      <p:ext uri="{BB962C8B-B14F-4D97-AF65-F5344CB8AC3E}">
        <p14:creationId xmlns:p14="http://schemas.microsoft.com/office/powerpoint/2010/main" val="2644005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58EBF9A-0AB7-4B10-AFC7-46D7FEF1351D}" type="datetimeFigureOut">
              <a:rPr lang="en-GB" smtClean="0"/>
              <a:t>16/04/2020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A13842B-17B1-412A-843E-27CFD6D31282}" type="slidenum">
              <a:rPr lang="en-GB" smtClean="0"/>
              <a:t>‹#›</a:t>
            </a:fld>
            <a:endParaRPr lang="en-GB"/>
          </a:p>
        </p:txBody>
      </p:sp>
    </p:spTree>
    <p:extLst>
      <p:ext uri="{BB962C8B-B14F-4D97-AF65-F5344CB8AC3E}">
        <p14:creationId xmlns:p14="http://schemas.microsoft.com/office/powerpoint/2010/main" val="10188363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58EBF9A-0AB7-4B10-AFC7-46D7FEF1351D}" type="datetimeFigureOut">
              <a:rPr lang="en-GB" smtClean="0"/>
              <a:t>16/04/2020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A13842B-17B1-412A-843E-27CFD6D31282}" type="slidenum">
              <a:rPr lang="en-GB" smtClean="0"/>
              <a:t>‹#›</a:t>
            </a:fld>
            <a:endParaRPr lang="en-GB"/>
          </a:p>
        </p:txBody>
      </p:sp>
    </p:spTree>
    <p:extLst>
      <p:ext uri="{BB962C8B-B14F-4D97-AF65-F5344CB8AC3E}">
        <p14:creationId xmlns:p14="http://schemas.microsoft.com/office/powerpoint/2010/main" val="1041333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58EBF9A-0AB7-4B10-AFC7-46D7FEF1351D}" type="datetimeFigureOut">
              <a:rPr lang="en-GB" smtClean="0"/>
              <a:t>16/04/2020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A13842B-17B1-412A-843E-27CFD6D31282}" type="slidenum">
              <a:rPr lang="en-GB" smtClean="0"/>
              <a:t>‹#›</a:t>
            </a:fld>
            <a:endParaRPr lang="en-GB"/>
          </a:p>
        </p:txBody>
      </p:sp>
    </p:spTree>
    <p:extLst>
      <p:ext uri="{BB962C8B-B14F-4D97-AF65-F5344CB8AC3E}">
        <p14:creationId xmlns:p14="http://schemas.microsoft.com/office/powerpoint/2010/main" val="39285088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8EBF9A-0AB7-4B10-AFC7-46D7FEF1351D}" type="datetimeFigureOut">
              <a:rPr lang="en-GB" smtClean="0"/>
              <a:t>16/04/2020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A13842B-17B1-412A-843E-27CFD6D31282}" type="slidenum">
              <a:rPr lang="en-GB" smtClean="0"/>
              <a:t>‹#›</a:t>
            </a:fld>
            <a:endParaRPr lang="en-GB"/>
          </a:p>
        </p:txBody>
      </p:sp>
    </p:spTree>
    <p:extLst>
      <p:ext uri="{BB962C8B-B14F-4D97-AF65-F5344CB8AC3E}">
        <p14:creationId xmlns:p14="http://schemas.microsoft.com/office/powerpoint/2010/main" val="4738780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58EBF9A-0AB7-4B10-AFC7-46D7FEF1351D}" type="datetimeFigureOut">
              <a:rPr lang="en-GB" smtClean="0"/>
              <a:t>16/04/2020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A13842B-17B1-412A-843E-27CFD6D31282}" type="slidenum">
              <a:rPr lang="en-GB" smtClean="0"/>
              <a:t>‹#›</a:t>
            </a:fld>
            <a:endParaRPr lang="en-GB"/>
          </a:p>
        </p:txBody>
      </p:sp>
    </p:spTree>
    <p:extLst>
      <p:ext uri="{BB962C8B-B14F-4D97-AF65-F5344CB8AC3E}">
        <p14:creationId xmlns:p14="http://schemas.microsoft.com/office/powerpoint/2010/main" val="4498461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58EBF9A-0AB7-4B10-AFC7-46D7FEF1351D}" type="datetimeFigureOut">
              <a:rPr lang="en-GB" smtClean="0"/>
              <a:t>16/04/2020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A13842B-17B1-412A-843E-27CFD6D31282}" type="slidenum">
              <a:rPr lang="en-GB" smtClean="0"/>
              <a:t>‹#›</a:t>
            </a:fld>
            <a:endParaRPr lang="en-GB"/>
          </a:p>
        </p:txBody>
      </p:sp>
    </p:spTree>
    <p:extLst>
      <p:ext uri="{BB962C8B-B14F-4D97-AF65-F5344CB8AC3E}">
        <p14:creationId xmlns:p14="http://schemas.microsoft.com/office/powerpoint/2010/main" val="281278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8EBF9A-0AB7-4B10-AFC7-46D7FEF1351D}" type="datetimeFigureOut">
              <a:rPr lang="en-GB" smtClean="0"/>
              <a:t>16/04/2020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13842B-17B1-412A-843E-27CFD6D31282}" type="slidenum">
              <a:rPr lang="en-GB" smtClean="0"/>
              <a:t>‹#›</a:t>
            </a:fld>
            <a:endParaRPr lang="en-GB"/>
          </a:p>
        </p:txBody>
      </p:sp>
    </p:spTree>
    <p:extLst>
      <p:ext uri="{BB962C8B-B14F-4D97-AF65-F5344CB8AC3E}">
        <p14:creationId xmlns:p14="http://schemas.microsoft.com/office/powerpoint/2010/main" val="6474319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348880"/>
            <a:ext cx="7772400" cy="1470025"/>
          </a:xfrm>
        </p:spPr>
        <p:txBody>
          <a:bodyPr/>
          <a:lstStyle/>
          <a:p>
            <a:r>
              <a:rPr lang="en-GB" dirty="0">
                <a:solidFill>
                  <a:srgbClr val="0070C0"/>
                </a:solidFill>
              </a:rPr>
              <a:t>ENGLISH LESSONS MONDAY 20</a:t>
            </a:r>
            <a:r>
              <a:rPr lang="en-GB" baseline="30000" dirty="0">
                <a:solidFill>
                  <a:srgbClr val="0070C0"/>
                </a:solidFill>
              </a:rPr>
              <a:t>TH</a:t>
            </a:r>
            <a:r>
              <a:rPr lang="en-GB" dirty="0">
                <a:solidFill>
                  <a:srgbClr val="0070C0"/>
                </a:solidFill>
              </a:rPr>
              <a:t> APRIL TO FRIDAY 24</a:t>
            </a:r>
            <a:r>
              <a:rPr lang="en-GB" baseline="30000" dirty="0">
                <a:solidFill>
                  <a:srgbClr val="0070C0"/>
                </a:solidFill>
              </a:rPr>
              <a:t>TH</a:t>
            </a:r>
            <a:r>
              <a:rPr lang="en-GB" dirty="0">
                <a:solidFill>
                  <a:srgbClr val="0070C0"/>
                </a:solidFill>
              </a:rPr>
              <a:t> APRIL</a:t>
            </a:r>
          </a:p>
        </p:txBody>
      </p:sp>
    </p:spTree>
    <p:extLst>
      <p:ext uri="{BB962C8B-B14F-4D97-AF65-F5344CB8AC3E}">
        <p14:creationId xmlns:p14="http://schemas.microsoft.com/office/powerpoint/2010/main" val="9692152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b="1" dirty="0">
                <a:solidFill>
                  <a:srgbClr val="0070C0"/>
                </a:solidFill>
              </a:rPr>
              <a:t>Instructions</a:t>
            </a:r>
            <a:endParaRPr lang="en-GB" sz="5500" dirty="0"/>
          </a:p>
        </p:txBody>
      </p:sp>
      <p:sp>
        <p:nvSpPr>
          <p:cNvPr id="3" name="Content Placeholder 2"/>
          <p:cNvSpPr>
            <a:spLocks noGrp="1"/>
          </p:cNvSpPr>
          <p:nvPr>
            <p:ph idx="1"/>
          </p:nvPr>
        </p:nvSpPr>
        <p:spPr>
          <a:xfrm>
            <a:off x="323528" y="1628800"/>
            <a:ext cx="8579296" cy="4525963"/>
          </a:xfrm>
        </p:spPr>
        <p:txBody>
          <a:bodyPr/>
          <a:lstStyle/>
          <a:p>
            <a:pPr marL="0" indent="0">
              <a:buNone/>
            </a:pPr>
            <a:r>
              <a:rPr lang="en-GB" b="1" u="sng" dirty="0">
                <a:solidFill>
                  <a:srgbClr val="0070C0"/>
                </a:solidFill>
              </a:rPr>
              <a:t>Task 2</a:t>
            </a:r>
            <a:r>
              <a:rPr lang="en-GB" dirty="0">
                <a:solidFill>
                  <a:srgbClr val="0070C0"/>
                </a:solidFill>
              </a:rPr>
              <a:t>: To find a set of instructions in your house and read them e.g. a recipe or game instructions. </a:t>
            </a:r>
          </a:p>
          <a:p>
            <a:pPr marL="0" indent="0">
              <a:buNone/>
            </a:pPr>
            <a:endParaRPr lang="en-GB" dirty="0">
              <a:solidFill>
                <a:srgbClr val="0070C0"/>
              </a:solidFill>
            </a:endParaRPr>
          </a:p>
          <a:p>
            <a:pPr marL="0" indent="0">
              <a:buNone/>
            </a:pPr>
            <a:r>
              <a:rPr lang="en-GB" dirty="0">
                <a:solidFill>
                  <a:srgbClr val="0070C0"/>
                </a:solidFill>
              </a:rPr>
              <a:t>Become familiar with the key structural features of instructions by copying out an example of each of the key features which are listed on the next slide. </a:t>
            </a:r>
          </a:p>
        </p:txBody>
      </p:sp>
    </p:spTree>
    <p:extLst>
      <p:ext uri="{BB962C8B-B14F-4D97-AF65-F5344CB8AC3E}">
        <p14:creationId xmlns:p14="http://schemas.microsoft.com/office/powerpoint/2010/main" val="10078252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b="1" dirty="0">
                <a:solidFill>
                  <a:srgbClr val="0070C0"/>
                </a:solidFill>
              </a:rPr>
              <a:t>Instructions</a:t>
            </a:r>
            <a:endParaRPr lang="en-GB" sz="5500" dirty="0"/>
          </a:p>
        </p:txBody>
      </p:sp>
      <p:sp>
        <p:nvSpPr>
          <p:cNvPr id="3" name="Content Placeholder 2"/>
          <p:cNvSpPr>
            <a:spLocks noGrp="1"/>
          </p:cNvSpPr>
          <p:nvPr>
            <p:ph idx="1"/>
          </p:nvPr>
        </p:nvSpPr>
        <p:spPr>
          <a:xfrm>
            <a:off x="251520" y="1628800"/>
            <a:ext cx="8507288" cy="4896544"/>
          </a:xfrm>
        </p:spPr>
        <p:txBody>
          <a:bodyPr>
            <a:normAutofit lnSpcReduction="10000"/>
          </a:bodyPr>
          <a:lstStyle/>
          <a:p>
            <a:pPr marL="0" indent="0">
              <a:buNone/>
            </a:pPr>
            <a:r>
              <a:rPr lang="en-GB" sz="4000" b="1" u="sng" dirty="0">
                <a:solidFill>
                  <a:srgbClr val="0070C0"/>
                </a:solidFill>
              </a:rPr>
              <a:t>Key structural features of instructions: </a:t>
            </a:r>
          </a:p>
          <a:p>
            <a:pPr marL="0" indent="0">
              <a:buNone/>
            </a:pPr>
            <a:r>
              <a:rPr lang="en-GB" dirty="0">
                <a:solidFill>
                  <a:srgbClr val="0070C0"/>
                </a:solidFill>
              </a:rPr>
              <a:t>A </a:t>
            </a:r>
            <a:r>
              <a:rPr lang="en-GB" b="1" dirty="0">
                <a:solidFill>
                  <a:srgbClr val="0070C0"/>
                </a:solidFill>
              </a:rPr>
              <a:t>title </a:t>
            </a:r>
            <a:r>
              <a:rPr lang="en-GB" dirty="0">
                <a:solidFill>
                  <a:srgbClr val="0070C0"/>
                </a:solidFill>
              </a:rPr>
              <a:t>– telling you what is to be achieved</a:t>
            </a:r>
          </a:p>
          <a:p>
            <a:pPr marL="0" indent="0">
              <a:buNone/>
            </a:pPr>
            <a:r>
              <a:rPr lang="en-GB" dirty="0">
                <a:solidFill>
                  <a:srgbClr val="0070C0"/>
                </a:solidFill>
              </a:rPr>
              <a:t>A </a:t>
            </a:r>
            <a:r>
              <a:rPr lang="en-GB" b="1" dirty="0">
                <a:solidFill>
                  <a:srgbClr val="0070C0"/>
                </a:solidFill>
              </a:rPr>
              <a:t>list</a:t>
            </a:r>
            <a:r>
              <a:rPr lang="en-GB" dirty="0">
                <a:solidFill>
                  <a:srgbClr val="0070C0"/>
                </a:solidFill>
              </a:rPr>
              <a:t> – of what is needed (ingredients or equipment) </a:t>
            </a:r>
          </a:p>
          <a:p>
            <a:pPr marL="0" indent="0">
              <a:buNone/>
            </a:pPr>
            <a:r>
              <a:rPr lang="en-GB" b="1" dirty="0">
                <a:solidFill>
                  <a:srgbClr val="0070C0"/>
                </a:solidFill>
              </a:rPr>
              <a:t>Pictures</a:t>
            </a:r>
            <a:r>
              <a:rPr lang="en-GB" dirty="0">
                <a:solidFill>
                  <a:srgbClr val="0070C0"/>
                </a:solidFill>
              </a:rPr>
              <a:t> or </a:t>
            </a:r>
            <a:r>
              <a:rPr lang="en-GB" b="1" dirty="0">
                <a:solidFill>
                  <a:srgbClr val="0070C0"/>
                </a:solidFill>
              </a:rPr>
              <a:t>diagrams</a:t>
            </a:r>
            <a:r>
              <a:rPr lang="en-GB" dirty="0">
                <a:solidFill>
                  <a:srgbClr val="0070C0"/>
                </a:solidFill>
              </a:rPr>
              <a:t> – often labelled (often, there is a picture of the finished product so the reader knows what to aim for) </a:t>
            </a:r>
          </a:p>
          <a:p>
            <a:pPr marL="0" indent="0">
              <a:buNone/>
            </a:pPr>
            <a:r>
              <a:rPr lang="en-GB" b="1" dirty="0">
                <a:solidFill>
                  <a:srgbClr val="0070C0"/>
                </a:solidFill>
              </a:rPr>
              <a:t>Other organisational devices </a:t>
            </a:r>
            <a:r>
              <a:rPr lang="en-GB" dirty="0">
                <a:solidFill>
                  <a:srgbClr val="0070C0"/>
                </a:solidFill>
              </a:rPr>
              <a:t>(bullet points, warning symbols, boxes)  </a:t>
            </a:r>
          </a:p>
          <a:p>
            <a:pPr marL="0" indent="0">
              <a:buNone/>
            </a:pPr>
            <a:endParaRPr lang="en-GB" dirty="0">
              <a:solidFill>
                <a:srgbClr val="0070C0"/>
              </a:solidFill>
            </a:endParaRPr>
          </a:p>
        </p:txBody>
      </p:sp>
    </p:spTree>
    <p:extLst>
      <p:ext uri="{BB962C8B-B14F-4D97-AF65-F5344CB8AC3E}">
        <p14:creationId xmlns:p14="http://schemas.microsoft.com/office/powerpoint/2010/main" val="37082799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b="1" dirty="0">
                <a:solidFill>
                  <a:srgbClr val="0070C0"/>
                </a:solidFill>
              </a:rPr>
              <a:t>Instructions</a:t>
            </a:r>
            <a:endParaRPr lang="en-GB" sz="5500" dirty="0"/>
          </a:p>
        </p:txBody>
      </p:sp>
      <p:sp>
        <p:nvSpPr>
          <p:cNvPr id="3" name="Content Placeholder 2"/>
          <p:cNvSpPr>
            <a:spLocks noGrp="1"/>
          </p:cNvSpPr>
          <p:nvPr>
            <p:ph idx="1"/>
          </p:nvPr>
        </p:nvSpPr>
        <p:spPr>
          <a:xfrm>
            <a:off x="323528" y="1556792"/>
            <a:ext cx="8507288" cy="4968552"/>
          </a:xfrm>
        </p:spPr>
        <p:txBody>
          <a:bodyPr>
            <a:normAutofit fontScale="85000" lnSpcReduction="10000"/>
          </a:bodyPr>
          <a:lstStyle/>
          <a:p>
            <a:pPr marL="0" indent="0">
              <a:buNone/>
            </a:pPr>
            <a:r>
              <a:rPr lang="en-GB" sz="4700" b="1" u="sng" dirty="0">
                <a:solidFill>
                  <a:srgbClr val="0070C0"/>
                </a:solidFill>
              </a:rPr>
              <a:t>Key language features of instructions</a:t>
            </a:r>
          </a:p>
          <a:p>
            <a:pPr marL="0" indent="0">
              <a:buNone/>
            </a:pPr>
            <a:r>
              <a:rPr lang="en-GB" b="1" dirty="0">
                <a:solidFill>
                  <a:srgbClr val="0070C0"/>
                </a:solidFill>
              </a:rPr>
              <a:t>What do you notice about the language features of instructions? </a:t>
            </a:r>
          </a:p>
          <a:p>
            <a:pPr marL="0" indent="0">
              <a:buNone/>
            </a:pPr>
            <a:r>
              <a:rPr lang="en-GB" dirty="0">
                <a:solidFill>
                  <a:srgbClr val="0070C0"/>
                </a:solidFill>
              </a:rPr>
              <a:t>Answers: </a:t>
            </a:r>
          </a:p>
          <a:p>
            <a:pPr marL="0" indent="0">
              <a:buNone/>
            </a:pPr>
            <a:r>
              <a:rPr lang="en-GB" dirty="0">
                <a:solidFill>
                  <a:srgbClr val="0070C0"/>
                </a:solidFill>
              </a:rPr>
              <a:t>-Clear </a:t>
            </a:r>
            <a:r>
              <a:rPr lang="en-GB" b="1" dirty="0">
                <a:solidFill>
                  <a:srgbClr val="0070C0"/>
                </a:solidFill>
              </a:rPr>
              <a:t>concise</a:t>
            </a:r>
            <a:r>
              <a:rPr lang="en-GB" dirty="0">
                <a:solidFill>
                  <a:srgbClr val="0070C0"/>
                </a:solidFill>
              </a:rPr>
              <a:t> vocabulary</a:t>
            </a:r>
          </a:p>
          <a:p>
            <a:pPr marL="0" indent="0">
              <a:buNone/>
            </a:pPr>
            <a:r>
              <a:rPr lang="en-GB" dirty="0">
                <a:solidFill>
                  <a:srgbClr val="0070C0"/>
                </a:solidFill>
              </a:rPr>
              <a:t>-Present tense </a:t>
            </a:r>
            <a:r>
              <a:rPr lang="en-GB" b="1" dirty="0">
                <a:solidFill>
                  <a:srgbClr val="0070C0"/>
                </a:solidFill>
              </a:rPr>
              <a:t>imperative (bossy) verbs </a:t>
            </a:r>
            <a:r>
              <a:rPr lang="en-GB" dirty="0">
                <a:solidFill>
                  <a:srgbClr val="0070C0"/>
                </a:solidFill>
              </a:rPr>
              <a:t>e.g. put, cut, place, mix, attach, glue </a:t>
            </a:r>
            <a:r>
              <a:rPr lang="en-GB" dirty="0" err="1">
                <a:solidFill>
                  <a:srgbClr val="0070C0"/>
                </a:solidFill>
              </a:rPr>
              <a:t>etc</a:t>
            </a:r>
            <a:endParaRPr lang="en-GB" dirty="0">
              <a:solidFill>
                <a:srgbClr val="0070C0"/>
              </a:solidFill>
            </a:endParaRPr>
          </a:p>
          <a:p>
            <a:pPr marL="0" indent="0">
              <a:buNone/>
            </a:pPr>
            <a:r>
              <a:rPr lang="en-GB" b="1" dirty="0">
                <a:solidFill>
                  <a:srgbClr val="0070C0"/>
                </a:solidFill>
              </a:rPr>
              <a:t>-Description only used to explain more clearly</a:t>
            </a:r>
            <a:r>
              <a:rPr lang="en-GB" dirty="0">
                <a:solidFill>
                  <a:srgbClr val="0070C0"/>
                </a:solidFill>
              </a:rPr>
              <a:t>, not for effect. </a:t>
            </a:r>
          </a:p>
          <a:p>
            <a:pPr marL="0" indent="0">
              <a:buNone/>
            </a:pPr>
            <a:r>
              <a:rPr lang="en-GB" dirty="0">
                <a:solidFill>
                  <a:srgbClr val="0070C0"/>
                </a:solidFill>
              </a:rPr>
              <a:t>-Numbers or </a:t>
            </a:r>
            <a:r>
              <a:rPr lang="en-GB" b="1" dirty="0">
                <a:solidFill>
                  <a:srgbClr val="0070C0"/>
                </a:solidFill>
              </a:rPr>
              <a:t>time connectives </a:t>
            </a:r>
            <a:r>
              <a:rPr lang="en-GB" dirty="0">
                <a:solidFill>
                  <a:srgbClr val="0070C0"/>
                </a:solidFill>
              </a:rPr>
              <a:t>used to show the stages in the process. (</a:t>
            </a:r>
            <a:r>
              <a:rPr lang="en-GB" b="1" dirty="0">
                <a:solidFill>
                  <a:srgbClr val="0070C0"/>
                </a:solidFill>
              </a:rPr>
              <a:t>first, then, next, after that, finally</a:t>
            </a:r>
            <a:r>
              <a:rPr lang="en-GB" dirty="0">
                <a:solidFill>
                  <a:srgbClr val="0070C0"/>
                </a:solidFill>
              </a:rPr>
              <a:t>) </a:t>
            </a:r>
          </a:p>
        </p:txBody>
      </p:sp>
    </p:spTree>
    <p:extLst>
      <p:ext uri="{BB962C8B-B14F-4D97-AF65-F5344CB8AC3E}">
        <p14:creationId xmlns:p14="http://schemas.microsoft.com/office/powerpoint/2010/main" val="393581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b="1" dirty="0">
                <a:solidFill>
                  <a:srgbClr val="0070C0"/>
                </a:solidFill>
              </a:rPr>
              <a:t>Instructions</a:t>
            </a:r>
            <a:endParaRPr lang="en-GB" sz="5500" dirty="0"/>
          </a:p>
        </p:txBody>
      </p:sp>
      <p:sp>
        <p:nvSpPr>
          <p:cNvPr id="3" name="Content Placeholder 2"/>
          <p:cNvSpPr>
            <a:spLocks noGrp="1"/>
          </p:cNvSpPr>
          <p:nvPr>
            <p:ph idx="1"/>
          </p:nvPr>
        </p:nvSpPr>
        <p:spPr/>
        <p:txBody>
          <a:bodyPr/>
          <a:lstStyle/>
          <a:p>
            <a:pPr marL="0" indent="0">
              <a:buNone/>
            </a:pPr>
            <a:r>
              <a:rPr lang="en-GB" b="1" u="sng" dirty="0">
                <a:solidFill>
                  <a:srgbClr val="0070C0"/>
                </a:solidFill>
              </a:rPr>
              <a:t>Task 3</a:t>
            </a:r>
            <a:r>
              <a:rPr lang="en-GB" dirty="0">
                <a:solidFill>
                  <a:srgbClr val="0070C0"/>
                </a:solidFill>
              </a:rPr>
              <a:t>: Write some examples of language features down from your example. </a:t>
            </a:r>
          </a:p>
          <a:p>
            <a:pPr marL="0" indent="0" algn="ctr">
              <a:buNone/>
            </a:pPr>
            <a:endParaRPr lang="en-GB" b="1" dirty="0">
              <a:solidFill>
                <a:srgbClr val="0070C0"/>
              </a:solidFill>
            </a:endParaRPr>
          </a:p>
          <a:p>
            <a:pPr marL="0" indent="0" algn="ctr">
              <a:buNone/>
            </a:pPr>
            <a:endParaRPr lang="en-GB" b="1" dirty="0">
              <a:solidFill>
                <a:srgbClr val="0070C0"/>
              </a:solidFill>
            </a:endParaRPr>
          </a:p>
          <a:p>
            <a:pPr marL="0" indent="0" algn="ctr">
              <a:buNone/>
            </a:pPr>
            <a:r>
              <a:rPr lang="en-GB" b="1" dirty="0">
                <a:solidFill>
                  <a:srgbClr val="0070C0"/>
                </a:solidFill>
              </a:rPr>
              <a:t>END OF MONDAY’S WORK</a:t>
            </a:r>
          </a:p>
          <a:p>
            <a:pPr marL="0" indent="0" algn="ctr">
              <a:buNone/>
            </a:pPr>
            <a:r>
              <a:rPr lang="en-GB" b="1" dirty="0">
                <a:solidFill>
                  <a:srgbClr val="0070C0"/>
                </a:solidFill>
              </a:rPr>
              <a:t>Tomorrow: Creating your own game which needs instructions. Instructions to be written on Thursday</a:t>
            </a:r>
          </a:p>
          <a:p>
            <a:endParaRPr lang="en-GB" dirty="0"/>
          </a:p>
        </p:txBody>
      </p:sp>
    </p:spTree>
    <p:extLst>
      <p:ext uri="{BB962C8B-B14F-4D97-AF65-F5344CB8AC3E}">
        <p14:creationId xmlns:p14="http://schemas.microsoft.com/office/powerpoint/2010/main" val="37565464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1196752"/>
            <a:ext cx="7772400" cy="3312368"/>
          </a:xfrm>
        </p:spPr>
        <p:txBody>
          <a:bodyPr>
            <a:noAutofit/>
          </a:bodyPr>
          <a:lstStyle/>
          <a:p>
            <a:r>
              <a:rPr lang="en-GB" sz="8000" dirty="0">
                <a:solidFill>
                  <a:srgbClr val="0070C0"/>
                </a:solidFill>
              </a:rPr>
              <a:t>Tuesday 21</a:t>
            </a:r>
            <a:r>
              <a:rPr lang="en-GB" sz="8000" baseline="30000" dirty="0">
                <a:solidFill>
                  <a:srgbClr val="0070C0"/>
                </a:solidFill>
              </a:rPr>
              <a:t>st</a:t>
            </a:r>
            <a:r>
              <a:rPr lang="en-GB" sz="8000" dirty="0">
                <a:solidFill>
                  <a:srgbClr val="0070C0"/>
                </a:solidFill>
              </a:rPr>
              <a:t> </a:t>
            </a:r>
            <a:br>
              <a:rPr lang="en-GB" sz="8000" dirty="0">
                <a:solidFill>
                  <a:srgbClr val="0070C0"/>
                </a:solidFill>
              </a:rPr>
            </a:br>
            <a:r>
              <a:rPr lang="en-GB" sz="8000" dirty="0">
                <a:solidFill>
                  <a:srgbClr val="0070C0"/>
                </a:solidFill>
              </a:rPr>
              <a:t>and Wednesday 22</a:t>
            </a:r>
            <a:r>
              <a:rPr lang="en-GB" sz="8000" baseline="30000" dirty="0">
                <a:solidFill>
                  <a:srgbClr val="0070C0"/>
                </a:solidFill>
              </a:rPr>
              <a:t>nd</a:t>
            </a:r>
            <a:r>
              <a:rPr lang="en-GB" sz="8000" dirty="0">
                <a:solidFill>
                  <a:srgbClr val="0070C0"/>
                </a:solidFill>
              </a:rPr>
              <a:t> April </a:t>
            </a:r>
          </a:p>
        </p:txBody>
      </p:sp>
    </p:spTree>
    <p:extLst>
      <p:ext uri="{BB962C8B-B14F-4D97-AF65-F5344CB8AC3E}">
        <p14:creationId xmlns:p14="http://schemas.microsoft.com/office/powerpoint/2010/main" val="9409770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b="1" dirty="0">
                <a:solidFill>
                  <a:srgbClr val="0070C0"/>
                </a:solidFill>
              </a:rPr>
              <a:t>Instructions</a:t>
            </a:r>
            <a:endParaRPr lang="en-GB" sz="5500" dirty="0"/>
          </a:p>
        </p:txBody>
      </p:sp>
      <p:sp>
        <p:nvSpPr>
          <p:cNvPr id="3" name="Content Placeholder 2"/>
          <p:cNvSpPr>
            <a:spLocks noGrp="1"/>
          </p:cNvSpPr>
          <p:nvPr>
            <p:ph idx="1"/>
          </p:nvPr>
        </p:nvSpPr>
        <p:spPr>
          <a:xfrm>
            <a:off x="251520" y="1628800"/>
            <a:ext cx="8712968" cy="4525963"/>
          </a:xfrm>
        </p:spPr>
        <p:txBody>
          <a:bodyPr/>
          <a:lstStyle/>
          <a:p>
            <a:pPr marL="0" indent="0" algn="ctr">
              <a:buNone/>
            </a:pPr>
            <a:r>
              <a:rPr lang="en-GB" b="1" dirty="0">
                <a:solidFill>
                  <a:srgbClr val="0070C0"/>
                </a:solidFill>
              </a:rPr>
              <a:t>Tuesday 21st April and Wednesday 22</a:t>
            </a:r>
            <a:r>
              <a:rPr lang="en-GB" b="1" baseline="30000" dirty="0">
                <a:solidFill>
                  <a:srgbClr val="0070C0"/>
                </a:solidFill>
              </a:rPr>
              <a:t>nd</a:t>
            </a:r>
            <a:r>
              <a:rPr lang="en-GB" b="1" dirty="0">
                <a:solidFill>
                  <a:srgbClr val="0070C0"/>
                </a:solidFill>
              </a:rPr>
              <a:t> April</a:t>
            </a:r>
          </a:p>
          <a:p>
            <a:pPr marL="0" indent="0">
              <a:buNone/>
            </a:pPr>
            <a:r>
              <a:rPr lang="en-GB" b="1" dirty="0">
                <a:solidFill>
                  <a:srgbClr val="0070C0"/>
                </a:solidFill>
              </a:rPr>
              <a:t>L.O. To create a game which will need a set of instructions. </a:t>
            </a:r>
          </a:p>
          <a:p>
            <a:pPr marL="0" indent="0">
              <a:buNone/>
            </a:pPr>
            <a:r>
              <a:rPr lang="en-GB" dirty="0">
                <a:solidFill>
                  <a:srgbClr val="0070C0"/>
                </a:solidFill>
              </a:rPr>
              <a:t>Recap from yesterday</a:t>
            </a:r>
          </a:p>
          <a:p>
            <a:pPr marL="0" indent="0">
              <a:buNone/>
            </a:pPr>
            <a:r>
              <a:rPr lang="en-GB" dirty="0">
                <a:solidFill>
                  <a:srgbClr val="0070C0"/>
                </a:solidFill>
              </a:rPr>
              <a:t>Remind yourself of the key </a:t>
            </a:r>
            <a:r>
              <a:rPr lang="en-GB" b="1" dirty="0">
                <a:solidFill>
                  <a:srgbClr val="0070C0"/>
                </a:solidFill>
              </a:rPr>
              <a:t>structural</a:t>
            </a:r>
            <a:r>
              <a:rPr lang="en-GB" dirty="0">
                <a:solidFill>
                  <a:srgbClr val="0070C0"/>
                </a:solidFill>
              </a:rPr>
              <a:t> and </a:t>
            </a:r>
            <a:r>
              <a:rPr lang="en-GB" b="1" dirty="0">
                <a:solidFill>
                  <a:srgbClr val="0070C0"/>
                </a:solidFill>
              </a:rPr>
              <a:t>language</a:t>
            </a:r>
            <a:r>
              <a:rPr lang="en-GB" dirty="0">
                <a:solidFill>
                  <a:srgbClr val="0070C0"/>
                </a:solidFill>
              </a:rPr>
              <a:t> features of instructions. (If you are not sure, go back to slides 8 and 9 from yesterday) </a:t>
            </a:r>
          </a:p>
        </p:txBody>
      </p:sp>
    </p:spTree>
    <p:extLst>
      <p:ext uri="{BB962C8B-B14F-4D97-AF65-F5344CB8AC3E}">
        <p14:creationId xmlns:p14="http://schemas.microsoft.com/office/powerpoint/2010/main" val="39184853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b="1" dirty="0">
                <a:solidFill>
                  <a:srgbClr val="0070C0"/>
                </a:solidFill>
              </a:rPr>
              <a:t>Instructions</a:t>
            </a:r>
            <a:endParaRPr lang="en-GB" sz="5500" dirty="0"/>
          </a:p>
        </p:txBody>
      </p:sp>
      <p:sp>
        <p:nvSpPr>
          <p:cNvPr id="3" name="Content Placeholder 2"/>
          <p:cNvSpPr>
            <a:spLocks noGrp="1"/>
          </p:cNvSpPr>
          <p:nvPr>
            <p:ph idx="1"/>
          </p:nvPr>
        </p:nvSpPr>
        <p:spPr/>
        <p:txBody>
          <a:bodyPr/>
          <a:lstStyle/>
          <a:p>
            <a:pPr marL="0" indent="0">
              <a:buNone/>
            </a:pPr>
            <a:r>
              <a:rPr lang="en-GB" dirty="0">
                <a:solidFill>
                  <a:srgbClr val="0070C0"/>
                </a:solidFill>
              </a:rPr>
              <a:t>Today, we would like you to come up with a game that will need a set of instructions.</a:t>
            </a:r>
          </a:p>
          <a:p>
            <a:pPr marL="0" indent="0">
              <a:buNone/>
            </a:pPr>
            <a:r>
              <a:rPr lang="en-GB" dirty="0">
                <a:solidFill>
                  <a:srgbClr val="0070C0"/>
                </a:solidFill>
              </a:rPr>
              <a:t> </a:t>
            </a:r>
          </a:p>
          <a:p>
            <a:pPr marL="0" indent="0">
              <a:buNone/>
            </a:pPr>
            <a:r>
              <a:rPr lang="en-GB" dirty="0">
                <a:solidFill>
                  <a:srgbClr val="0070C0"/>
                </a:solidFill>
              </a:rPr>
              <a:t>Task: Today, we will be designing the game. </a:t>
            </a:r>
          </a:p>
          <a:p>
            <a:pPr marL="0" indent="0">
              <a:buNone/>
            </a:pPr>
            <a:endParaRPr lang="en-GB" dirty="0">
              <a:solidFill>
                <a:srgbClr val="0070C0"/>
              </a:solidFill>
            </a:endParaRPr>
          </a:p>
          <a:p>
            <a:pPr marL="0" indent="0">
              <a:buNone/>
            </a:pPr>
            <a:r>
              <a:rPr lang="en-GB" dirty="0">
                <a:solidFill>
                  <a:srgbClr val="0070C0"/>
                </a:solidFill>
              </a:rPr>
              <a:t>You can be as creative as you like but REMEMBER you need to be able to write a clear set of instructions that others can follow. </a:t>
            </a:r>
          </a:p>
        </p:txBody>
      </p:sp>
    </p:spTree>
    <p:extLst>
      <p:ext uri="{BB962C8B-B14F-4D97-AF65-F5344CB8AC3E}">
        <p14:creationId xmlns:p14="http://schemas.microsoft.com/office/powerpoint/2010/main" val="5642086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b="1" dirty="0">
                <a:solidFill>
                  <a:srgbClr val="0070C0"/>
                </a:solidFill>
              </a:rPr>
              <a:t>Instructions</a:t>
            </a:r>
            <a:endParaRPr lang="en-GB" sz="5500" dirty="0"/>
          </a:p>
        </p:txBody>
      </p:sp>
      <p:sp>
        <p:nvSpPr>
          <p:cNvPr id="3" name="Content Placeholder 2"/>
          <p:cNvSpPr>
            <a:spLocks noGrp="1"/>
          </p:cNvSpPr>
          <p:nvPr>
            <p:ph idx="1"/>
          </p:nvPr>
        </p:nvSpPr>
        <p:spPr>
          <a:xfrm>
            <a:off x="457200" y="1600200"/>
            <a:ext cx="8435280" cy="4525963"/>
          </a:xfrm>
        </p:spPr>
        <p:txBody>
          <a:bodyPr>
            <a:normAutofit fontScale="85000" lnSpcReduction="20000"/>
          </a:bodyPr>
          <a:lstStyle/>
          <a:p>
            <a:pPr marL="0" indent="0">
              <a:buNone/>
            </a:pPr>
            <a:r>
              <a:rPr lang="en-GB" sz="4000" b="1" dirty="0">
                <a:solidFill>
                  <a:srgbClr val="0070C0"/>
                </a:solidFill>
              </a:rPr>
              <a:t>Ideas:</a:t>
            </a:r>
            <a:r>
              <a:rPr lang="en-GB" dirty="0">
                <a:solidFill>
                  <a:srgbClr val="0070C0"/>
                </a:solidFill>
              </a:rPr>
              <a:t> </a:t>
            </a:r>
          </a:p>
          <a:p>
            <a:pPr marL="0" indent="0">
              <a:buNone/>
            </a:pPr>
            <a:r>
              <a:rPr lang="en-GB" dirty="0">
                <a:solidFill>
                  <a:srgbClr val="0070C0"/>
                </a:solidFill>
              </a:rPr>
              <a:t>You can base your game on a game you already know e.g. snakes and ladders. </a:t>
            </a:r>
          </a:p>
          <a:p>
            <a:pPr marL="0" indent="0">
              <a:buNone/>
            </a:pPr>
            <a:endParaRPr lang="en-GB" dirty="0">
              <a:solidFill>
                <a:srgbClr val="0070C0"/>
              </a:solidFill>
            </a:endParaRPr>
          </a:p>
          <a:p>
            <a:pPr marL="0" indent="0">
              <a:buNone/>
            </a:pPr>
            <a:r>
              <a:rPr lang="en-GB" dirty="0">
                <a:solidFill>
                  <a:srgbClr val="0070C0"/>
                </a:solidFill>
              </a:rPr>
              <a:t>It could be a board game, a card game, an outdoor game </a:t>
            </a:r>
            <a:r>
              <a:rPr lang="en-GB" dirty="0" err="1">
                <a:solidFill>
                  <a:srgbClr val="0070C0"/>
                </a:solidFill>
              </a:rPr>
              <a:t>etc</a:t>
            </a:r>
            <a:r>
              <a:rPr lang="en-GB" dirty="0">
                <a:solidFill>
                  <a:srgbClr val="0070C0"/>
                </a:solidFill>
              </a:rPr>
              <a:t> (We would like to see pictures of them).</a:t>
            </a:r>
          </a:p>
          <a:p>
            <a:pPr marL="0" indent="0">
              <a:buNone/>
            </a:pPr>
            <a:endParaRPr lang="en-GB" dirty="0">
              <a:solidFill>
                <a:srgbClr val="0070C0"/>
              </a:solidFill>
            </a:endParaRPr>
          </a:p>
          <a:p>
            <a:pPr marL="0" indent="0">
              <a:buNone/>
            </a:pPr>
            <a:r>
              <a:rPr lang="en-GB" dirty="0">
                <a:solidFill>
                  <a:srgbClr val="0070C0"/>
                </a:solidFill>
              </a:rPr>
              <a:t>You can use materials that you would usually recycle.</a:t>
            </a:r>
          </a:p>
          <a:p>
            <a:pPr marL="0" indent="0">
              <a:buNone/>
            </a:pPr>
            <a:endParaRPr lang="en-GB" dirty="0">
              <a:solidFill>
                <a:srgbClr val="0070C0"/>
              </a:solidFill>
            </a:endParaRPr>
          </a:p>
          <a:p>
            <a:pPr marL="0" indent="0">
              <a:buNone/>
            </a:pPr>
            <a:r>
              <a:rPr lang="en-GB" dirty="0">
                <a:solidFill>
                  <a:srgbClr val="0070C0"/>
                </a:solidFill>
              </a:rPr>
              <a:t>You can borrow some parts like dice from games that </a:t>
            </a:r>
          </a:p>
          <a:p>
            <a:pPr marL="0" indent="0">
              <a:buNone/>
            </a:pPr>
            <a:r>
              <a:rPr lang="en-GB" dirty="0">
                <a:solidFill>
                  <a:srgbClr val="0070C0"/>
                </a:solidFill>
              </a:rPr>
              <a:t>you already have or make your own.  </a:t>
            </a:r>
          </a:p>
          <a:p>
            <a:pPr marL="0" indent="0">
              <a:buNone/>
            </a:pPr>
            <a:endParaRPr lang="en-GB" dirty="0"/>
          </a:p>
        </p:txBody>
      </p:sp>
    </p:spTree>
    <p:extLst>
      <p:ext uri="{BB962C8B-B14F-4D97-AF65-F5344CB8AC3E}">
        <p14:creationId xmlns:p14="http://schemas.microsoft.com/office/powerpoint/2010/main" val="18105443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b="1" dirty="0">
                <a:solidFill>
                  <a:srgbClr val="0070C0"/>
                </a:solidFill>
              </a:rPr>
              <a:t>Instructions</a:t>
            </a:r>
            <a:endParaRPr lang="en-GB" sz="5500" dirty="0"/>
          </a:p>
        </p:txBody>
      </p:sp>
      <p:sp>
        <p:nvSpPr>
          <p:cNvPr id="3" name="Content Placeholder 2"/>
          <p:cNvSpPr>
            <a:spLocks noGrp="1"/>
          </p:cNvSpPr>
          <p:nvPr>
            <p:ph idx="1"/>
          </p:nvPr>
        </p:nvSpPr>
        <p:spPr>
          <a:xfrm>
            <a:off x="467544" y="1484784"/>
            <a:ext cx="8229600" cy="4525963"/>
          </a:xfrm>
        </p:spPr>
        <p:txBody>
          <a:bodyPr>
            <a:normAutofit fontScale="85000" lnSpcReduction="20000"/>
          </a:bodyPr>
          <a:lstStyle/>
          <a:p>
            <a:pPr marL="0" indent="0">
              <a:buNone/>
            </a:pPr>
            <a:r>
              <a:rPr lang="en-GB" b="1" dirty="0">
                <a:solidFill>
                  <a:srgbClr val="0070C0"/>
                </a:solidFill>
              </a:rPr>
              <a:t>Tips: </a:t>
            </a:r>
          </a:p>
          <a:p>
            <a:pPr marL="0" indent="0">
              <a:buNone/>
            </a:pPr>
            <a:r>
              <a:rPr lang="en-GB" dirty="0">
                <a:solidFill>
                  <a:srgbClr val="0070C0"/>
                </a:solidFill>
              </a:rPr>
              <a:t>This should be a fun activity so don’t worry about it being right or wrong, people just need to be able to understand it. </a:t>
            </a:r>
          </a:p>
          <a:p>
            <a:pPr marL="0" indent="0">
              <a:buNone/>
            </a:pPr>
            <a:r>
              <a:rPr lang="en-GB" dirty="0">
                <a:solidFill>
                  <a:srgbClr val="0070C0"/>
                </a:solidFill>
              </a:rPr>
              <a:t>Perhaps base it on a game you enjoy playing. </a:t>
            </a:r>
          </a:p>
          <a:p>
            <a:pPr marL="0" indent="0">
              <a:buNone/>
            </a:pPr>
            <a:r>
              <a:rPr lang="en-GB" dirty="0">
                <a:solidFill>
                  <a:srgbClr val="0070C0"/>
                </a:solidFill>
              </a:rPr>
              <a:t>Some of the simplest games are the best. </a:t>
            </a:r>
          </a:p>
          <a:p>
            <a:pPr marL="0" indent="0">
              <a:buNone/>
            </a:pPr>
            <a:r>
              <a:rPr lang="en-GB" dirty="0">
                <a:solidFill>
                  <a:srgbClr val="0070C0"/>
                </a:solidFill>
              </a:rPr>
              <a:t>Think carefully about which age group the games is for.</a:t>
            </a:r>
          </a:p>
          <a:p>
            <a:pPr marL="0" indent="0">
              <a:buNone/>
            </a:pPr>
            <a:r>
              <a:rPr lang="en-GB" dirty="0">
                <a:solidFill>
                  <a:srgbClr val="0070C0"/>
                </a:solidFill>
              </a:rPr>
              <a:t>How many players is it for?</a:t>
            </a:r>
          </a:p>
          <a:p>
            <a:pPr marL="0" indent="0">
              <a:buNone/>
            </a:pPr>
            <a:r>
              <a:rPr lang="en-GB" dirty="0">
                <a:solidFill>
                  <a:srgbClr val="0070C0"/>
                </a:solidFill>
              </a:rPr>
              <a:t>Make some notes on how to play it. </a:t>
            </a:r>
          </a:p>
          <a:p>
            <a:pPr marL="0" indent="0">
              <a:buNone/>
            </a:pPr>
            <a:r>
              <a:rPr lang="en-GB" dirty="0">
                <a:solidFill>
                  <a:srgbClr val="0070C0"/>
                </a:solidFill>
              </a:rPr>
              <a:t>Once made, play the game with others. Does it work? Do you need to make some changes for it to work better?  </a:t>
            </a:r>
          </a:p>
          <a:p>
            <a:pPr marL="0" indent="0">
              <a:buNone/>
            </a:pPr>
            <a:endParaRPr lang="en-GB" dirty="0">
              <a:solidFill>
                <a:srgbClr val="0070C0"/>
              </a:solidFill>
            </a:endParaRPr>
          </a:p>
        </p:txBody>
      </p:sp>
    </p:spTree>
    <p:extLst>
      <p:ext uri="{BB962C8B-B14F-4D97-AF65-F5344CB8AC3E}">
        <p14:creationId xmlns:p14="http://schemas.microsoft.com/office/powerpoint/2010/main" val="33061535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780928"/>
            <a:ext cx="8229600" cy="1143000"/>
          </a:xfrm>
        </p:spPr>
        <p:txBody>
          <a:bodyPr>
            <a:noAutofit/>
          </a:bodyPr>
          <a:lstStyle/>
          <a:p>
            <a:br>
              <a:rPr lang="en-GB" sz="8000" b="1" dirty="0">
                <a:solidFill>
                  <a:srgbClr val="0070C0"/>
                </a:solidFill>
              </a:rPr>
            </a:br>
            <a:r>
              <a:rPr lang="en-GB" sz="8000" dirty="0">
                <a:solidFill>
                  <a:srgbClr val="0070C0"/>
                </a:solidFill>
              </a:rPr>
              <a:t>Thursday 23</a:t>
            </a:r>
            <a:r>
              <a:rPr lang="en-GB" sz="8000" baseline="30000" dirty="0">
                <a:solidFill>
                  <a:srgbClr val="0070C0"/>
                </a:solidFill>
              </a:rPr>
              <a:t>rd</a:t>
            </a:r>
            <a:r>
              <a:rPr lang="en-GB" sz="8000" dirty="0">
                <a:solidFill>
                  <a:srgbClr val="0070C0"/>
                </a:solidFill>
              </a:rPr>
              <a:t> April </a:t>
            </a:r>
            <a:br>
              <a:rPr lang="en-GB" sz="8000" b="1" dirty="0">
                <a:solidFill>
                  <a:srgbClr val="0070C0"/>
                </a:solidFill>
              </a:rPr>
            </a:br>
            <a:endParaRPr lang="en-GB" sz="8000" dirty="0"/>
          </a:p>
        </p:txBody>
      </p:sp>
    </p:spTree>
    <p:extLst>
      <p:ext uri="{BB962C8B-B14F-4D97-AF65-F5344CB8AC3E}">
        <p14:creationId xmlns:p14="http://schemas.microsoft.com/office/powerpoint/2010/main" val="20155650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143000"/>
          </a:xfrm>
        </p:spPr>
        <p:txBody>
          <a:bodyPr/>
          <a:lstStyle/>
          <a:p>
            <a:r>
              <a:rPr lang="en-GB" dirty="0">
                <a:solidFill>
                  <a:srgbClr val="0070C0"/>
                </a:solidFill>
              </a:rPr>
              <a:t>Spellings for Friday 24</a:t>
            </a:r>
            <a:r>
              <a:rPr lang="en-GB" baseline="30000" dirty="0">
                <a:solidFill>
                  <a:srgbClr val="0070C0"/>
                </a:solidFill>
              </a:rPr>
              <a:t>th</a:t>
            </a:r>
            <a:r>
              <a:rPr lang="en-GB" dirty="0">
                <a:solidFill>
                  <a:srgbClr val="0070C0"/>
                </a:solidFill>
              </a:rPr>
              <a:t> April </a:t>
            </a:r>
          </a:p>
        </p:txBody>
      </p:sp>
      <p:pic>
        <p:nvPicPr>
          <p:cNvPr id="4"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65370" t="21024" r="21467" b="7649"/>
          <a:stretch/>
        </p:blipFill>
        <p:spPr bwMode="auto">
          <a:xfrm>
            <a:off x="683568" y="1304368"/>
            <a:ext cx="1822919" cy="55536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2843808" y="2348880"/>
            <a:ext cx="5760640" cy="1477328"/>
          </a:xfrm>
          <a:prstGeom prst="rect">
            <a:avLst/>
          </a:prstGeom>
          <a:noFill/>
        </p:spPr>
        <p:txBody>
          <a:bodyPr wrap="square" rtlCol="0">
            <a:spAutoFit/>
          </a:bodyPr>
          <a:lstStyle/>
          <a:p>
            <a:r>
              <a:rPr lang="en-GB" sz="3000" dirty="0">
                <a:solidFill>
                  <a:srgbClr val="0070C0"/>
                </a:solidFill>
              </a:rPr>
              <a:t>These are 10 spellings from the Year 3 /4 list and have no particular rule – we just need to know them. </a:t>
            </a:r>
          </a:p>
        </p:txBody>
      </p:sp>
    </p:spTree>
    <p:extLst>
      <p:ext uri="{BB962C8B-B14F-4D97-AF65-F5344CB8AC3E}">
        <p14:creationId xmlns:p14="http://schemas.microsoft.com/office/powerpoint/2010/main" val="40430838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b="1" dirty="0">
                <a:solidFill>
                  <a:srgbClr val="0070C0"/>
                </a:solidFill>
              </a:rPr>
              <a:t>Instructions</a:t>
            </a:r>
            <a:endParaRPr lang="en-GB" sz="5500" dirty="0"/>
          </a:p>
        </p:txBody>
      </p:sp>
      <p:sp>
        <p:nvSpPr>
          <p:cNvPr id="3" name="Content Placeholder 2"/>
          <p:cNvSpPr>
            <a:spLocks noGrp="1"/>
          </p:cNvSpPr>
          <p:nvPr>
            <p:ph idx="1"/>
          </p:nvPr>
        </p:nvSpPr>
        <p:spPr>
          <a:xfrm>
            <a:off x="457200" y="1600200"/>
            <a:ext cx="8229600" cy="4781128"/>
          </a:xfrm>
        </p:spPr>
        <p:txBody>
          <a:bodyPr>
            <a:normAutofit/>
          </a:bodyPr>
          <a:lstStyle/>
          <a:p>
            <a:pPr marL="0" indent="0">
              <a:buNone/>
            </a:pPr>
            <a:r>
              <a:rPr lang="en-GB" sz="4000" b="1" dirty="0">
                <a:solidFill>
                  <a:srgbClr val="0070C0"/>
                </a:solidFill>
              </a:rPr>
              <a:t>Thursday 23</a:t>
            </a:r>
            <a:r>
              <a:rPr lang="en-GB" sz="4000" b="1" baseline="30000" dirty="0">
                <a:solidFill>
                  <a:srgbClr val="0070C0"/>
                </a:solidFill>
              </a:rPr>
              <a:t>rd</a:t>
            </a:r>
            <a:r>
              <a:rPr lang="en-GB" sz="4000" b="1" dirty="0">
                <a:solidFill>
                  <a:srgbClr val="0070C0"/>
                </a:solidFill>
              </a:rPr>
              <a:t> April </a:t>
            </a:r>
          </a:p>
          <a:p>
            <a:pPr marL="0" indent="0">
              <a:buNone/>
            </a:pPr>
            <a:r>
              <a:rPr lang="en-GB" sz="4000" b="1" dirty="0">
                <a:solidFill>
                  <a:srgbClr val="0070C0"/>
                </a:solidFill>
              </a:rPr>
              <a:t>L.O. To write a set of instructions for a game</a:t>
            </a:r>
          </a:p>
          <a:p>
            <a:pPr marL="0" indent="0">
              <a:buNone/>
            </a:pPr>
            <a:endParaRPr lang="en-GB" dirty="0">
              <a:solidFill>
                <a:srgbClr val="0070C0"/>
              </a:solidFill>
            </a:endParaRPr>
          </a:p>
          <a:p>
            <a:pPr marL="0" indent="0">
              <a:buNone/>
            </a:pPr>
            <a:r>
              <a:rPr lang="en-GB" dirty="0">
                <a:solidFill>
                  <a:srgbClr val="0070C0"/>
                </a:solidFill>
              </a:rPr>
              <a:t>Task: Today, we would like you to write a set of instructions to go with your game. </a:t>
            </a:r>
          </a:p>
        </p:txBody>
      </p:sp>
    </p:spTree>
    <p:extLst>
      <p:ext uri="{BB962C8B-B14F-4D97-AF65-F5344CB8AC3E}">
        <p14:creationId xmlns:p14="http://schemas.microsoft.com/office/powerpoint/2010/main" val="2994353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b="1" dirty="0">
                <a:solidFill>
                  <a:srgbClr val="0070C0"/>
                </a:solidFill>
              </a:rPr>
              <a:t>Instructions</a:t>
            </a:r>
            <a:endParaRPr lang="en-GB" sz="5500" dirty="0"/>
          </a:p>
        </p:txBody>
      </p:sp>
      <p:sp>
        <p:nvSpPr>
          <p:cNvPr id="3" name="Content Placeholder 2"/>
          <p:cNvSpPr>
            <a:spLocks noGrp="1"/>
          </p:cNvSpPr>
          <p:nvPr>
            <p:ph idx="1"/>
          </p:nvPr>
        </p:nvSpPr>
        <p:spPr/>
        <p:txBody>
          <a:bodyPr>
            <a:normAutofit fontScale="92500" lnSpcReduction="20000"/>
          </a:bodyPr>
          <a:lstStyle/>
          <a:p>
            <a:pPr marL="0" indent="0">
              <a:buNone/>
            </a:pPr>
            <a:r>
              <a:rPr lang="en-GB" b="1" dirty="0">
                <a:solidFill>
                  <a:srgbClr val="0070C0"/>
                </a:solidFill>
              </a:rPr>
              <a:t>Ideas</a:t>
            </a:r>
          </a:p>
          <a:p>
            <a:pPr marL="0" indent="0">
              <a:buNone/>
            </a:pPr>
            <a:r>
              <a:rPr lang="en-GB" dirty="0">
                <a:solidFill>
                  <a:srgbClr val="0070C0"/>
                </a:solidFill>
              </a:rPr>
              <a:t>-You can choose to do this on a single piece of paper or create a booklet but don’t forget to include the key features. </a:t>
            </a:r>
          </a:p>
          <a:p>
            <a:pPr marL="0" indent="0">
              <a:buNone/>
            </a:pPr>
            <a:r>
              <a:rPr lang="en-GB" dirty="0">
                <a:solidFill>
                  <a:srgbClr val="0070C0"/>
                </a:solidFill>
              </a:rPr>
              <a:t>-You may want to type the instructions on the computer. </a:t>
            </a:r>
          </a:p>
          <a:p>
            <a:pPr marL="0" indent="0">
              <a:buNone/>
            </a:pPr>
            <a:r>
              <a:rPr lang="en-GB" dirty="0">
                <a:solidFill>
                  <a:srgbClr val="0070C0"/>
                </a:solidFill>
              </a:rPr>
              <a:t>-You can use drawings or photos to help.</a:t>
            </a:r>
          </a:p>
          <a:p>
            <a:pPr marL="0" indent="0">
              <a:buNone/>
            </a:pPr>
            <a:r>
              <a:rPr lang="en-GB" b="1" dirty="0">
                <a:solidFill>
                  <a:srgbClr val="0070C0"/>
                </a:solidFill>
              </a:rPr>
              <a:t>Tip</a:t>
            </a:r>
            <a:r>
              <a:rPr lang="en-GB" dirty="0">
                <a:solidFill>
                  <a:srgbClr val="0070C0"/>
                </a:solidFill>
              </a:rPr>
              <a:t>: Take a look at a set of instructions from another game to help you with the layout and key words.</a:t>
            </a:r>
          </a:p>
          <a:p>
            <a:endParaRPr lang="en-GB" dirty="0"/>
          </a:p>
        </p:txBody>
      </p:sp>
    </p:spTree>
    <p:extLst>
      <p:ext uri="{BB962C8B-B14F-4D97-AF65-F5344CB8AC3E}">
        <p14:creationId xmlns:p14="http://schemas.microsoft.com/office/powerpoint/2010/main" val="9072183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b="1" dirty="0">
                <a:solidFill>
                  <a:srgbClr val="0070C0"/>
                </a:solidFill>
              </a:rPr>
              <a:t>Instructions</a:t>
            </a:r>
            <a:endParaRPr lang="en-GB" sz="5500" dirty="0"/>
          </a:p>
        </p:txBody>
      </p:sp>
      <p:sp>
        <p:nvSpPr>
          <p:cNvPr id="3" name="Content Placeholder 2"/>
          <p:cNvSpPr>
            <a:spLocks noGrp="1"/>
          </p:cNvSpPr>
          <p:nvPr>
            <p:ph idx="1"/>
          </p:nvPr>
        </p:nvSpPr>
        <p:spPr/>
        <p:txBody>
          <a:bodyPr>
            <a:normAutofit fontScale="92500" lnSpcReduction="10000"/>
          </a:bodyPr>
          <a:lstStyle/>
          <a:p>
            <a:pPr marL="0" indent="0">
              <a:buNone/>
            </a:pPr>
            <a:r>
              <a:rPr lang="en-GB" sz="4000" b="1" u="sng" dirty="0">
                <a:solidFill>
                  <a:srgbClr val="0070C0"/>
                </a:solidFill>
              </a:rPr>
              <a:t>Key structural features of instructions: </a:t>
            </a:r>
          </a:p>
          <a:p>
            <a:pPr marL="0" indent="0">
              <a:buNone/>
            </a:pPr>
            <a:r>
              <a:rPr lang="en-GB" dirty="0">
                <a:solidFill>
                  <a:srgbClr val="0070C0"/>
                </a:solidFill>
              </a:rPr>
              <a:t>A </a:t>
            </a:r>
            <a:r>
              <a:rPr lang="en-GB" b="1" dirty="0">
                <a:solidFill>
                  <a:srgbClr val="0070C0"/>
                </a:solidFill>
              </a:rPr>
              <a:t>title </a:t>
            </a:r>
            <a:r>
              <a:rPr lang="en-GB" dirty="0">
                <a:solidFill>
                  <a:srgbClr val="0070C0"/>
                </a:solidFill>
              </a:rPr>
              <a:t>– telling you what is to be achieved</a:t>
            </a:r>
          </a:p>
          <a:p>
            <a:pPr marL="0" indent="0">
              <a:buNone/>
            </a:pPr>
            <a:r>
              <a:rPr lang="en-GB" dirty="0">
                <a:solidFill>
                  <a:srgbClr val="0070C0"/>
                </a:solidFill>
              </a:rPr>
              <a:t>A </a:t>
            </a:r>
            <a:r>
              <a:rPr lang="en-GB" b="1" dirty="0">
                <a:solidFill>
                  <a:srgbClr val="0070C0"/>
                </a:solidFill>
              </a:rPr>
              <a:t>list</a:t>
            </a:r>
            <a:r>
              <a:rPr lang="en-GB" dirty="0">
                <a:solidFill>
                  <a:srgbClr val="0070C0"/>
                </a:solidFill>
              </a:rPr>
              <a:t> – of what is needed (ingredients or equipment) </a:t>
            </a:r>
          </a:p>
          <a:p>
            <a:pPr marL="0" indent="0">
              <a:buNone/>
            </a:pPr>
            <a:r>
              <a:rPr lang="en-GB" b="1" dirty="0">
                <a:solidFill>
                  <a:srgbClr val="0070C0"/>
                </a:solidFill>
              </a:rPr>
              <a:t>Pictures</a:t>
            </a:r>
            <a:r>
              <a:rPr lang="en-GB" dirty="0">
                <a:solidFill>
                  <a:srgbClr val="0070C0"/>
                </a:solidFill>
              </a:rPr>
              <a:t> or </a:t>
            </a:r>
            <a:r>
              <a:rPr lang="en-GB" b="1" dirty="0">
                <a:solidFill>
                  <a:srgbClr val="0070C0"/>
                </a:solidFill>
              </a:rPr>
              <a:t>diagrams</a:t>
            </a:r>
            <a:r>
              <a:rPr lang="en-GB" dirty="0">
                <a:solidFill>
                  <a:srgbClr val="0070C0"/>
                </a:solidFill>
              </a:rPr>
              <a:t> – often labelled (often, there is a picture of the finished product so the reader knows what to aim for) </a:t>
            </a:r>
          </a:p>
          <a:p>
            <a:pPr marL="0" indent="0">
              <a:buNone/>
            </a:pPr>
            <a:r>
              <a:rPr lang="en-GB" b="1" dirty="0">
                <a:solidFill>
                  <a:srgbClr val="0070C0"/>
                </a:solidFill>
              </a:rPr>
              <a:t>Other organisational devices </a:t>
            </a:r>
            <a:r>
              <a:rPr lang="en-GB" dirty="0">
                <a:solidFill>
                  <a:srgbClr val="0070C0"/>
                </a:solidFill>
              </a:rPr>
              <a:t>(bullet points, warning symbols, boxes)  </a:t>
            </a:r>
          </a:p>
          <a:p>
            <a:endParaRPr lang="en-GB" dirty="0"/>
          </a:p>
        </p:txBody>
      </p:sp>
    </p:spTree>
    <p:extLst>
      <p:ext uri="{BB962C8B-B14F-4D97-AF65-F5344CB8AC3E}">
        <p14:creationId xmlns:p14="http://schemas.microsoft.com/office/powerpoint/2010/main" val="41226701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b="1" dirty="0">
                <a:solidFill>
                  <a:srgbClr val="0070C0"/>
                </a:solidFill>
              </a:rPr>
              <a:t>Instructions</a:t>
            </a:r>
            <a:endParaRPr lang="en-GB" sz="5500" dirty="0"/>
          </a:p>
        </p:txBody>
      </p:sp>
      <p:sp>
        <p:nvSpPr>
          <p:cNvPr id="3" name="Content Placeholder 2"/>
          <p:cNvSpPr>
            <a:spLocks noGrp="1"/>
          </p:cNvSpPr>
          <p:nvPr>
            <p:ph idx="1"/>
          </p:nvPr>
        </p:nvSpPr>
        <p:spPr/>
        <p:txBody>
          <a:bodyPr>
            <a:normAutofit fontScale="85000" lnSpcReduction="20000"/>
          </a:bodyPr>
          <a:lstStyle/>
          <a:p>
            <a:pPr marL="0" indent="0">
              <a:buNone/>
            </a:pPr>
            <a:r>
              <a:rPr lang="en-GB" sz="4700" b="1" u="sng" dirty="0">
                <a:solidFill>
                  <a:srgbClr val="0070C0"/>
                </a:solidFill>
              </a:rPr>
              <a:t>Key language features of instructions</a:t>
            </a:r>
          </a:p>
          <a:p>
            <a:pPr marL="0" indent="0">
              <a:buNone/>
            </a:pPr>
            <a:r>
              <a:rPr lang="en-GB" b="1" dirty="0">
                <a:solidFill>
                  <a:srgbClr val="0070C0"/>
                </a:solidFill>
              </a:rPr>
              <a:t>What do you notice about the language features of instructions? </a:t>
            </a:r>
          </a:p>
          <a:p>
            <a:pPr marL="0" indent="0">
              <a:buNone/>
            </a:pPr>
            <a:r>
              <a:rPr lang="en-GB" dirty="0">
                <a:solidFill>
                  <a:srgbClr val="0070C0"/>
                </a:solidFill>
              </a:rPr>
              <a:t>Answers: </a:t>
            </a:r>
          </a:p>
          <a:p>
            <a:pPr marL="0" indent="0">
              <a:buNone/>
            </a:pPr>
            <a:r>
              <a:rPr lang="en-GB" dirty="0">
                <a:solidFill>
                  <a:srgbClr val="0070C0"/>
                </a:solidFill>
              </a:rPr>
              <a:t>-Clear </a:t>
            </a:r>
            <a:r>
              <a:rPr lang="en-GB" b="1" dirty="0">
                <a:solidFill>
                  <a:srgbClr val="0070C0"/>
                </a:solidFill>
              </a:rPr>
              <a:t>concise</a:t>
            </a:r>
            <a:r>
              <a:rPr lang="en-GB" dirty="0">
                <a:solidFill>
                  <a:srgbClr val="0070C0"/>
                </a:solidFill>
              </a:rPr>
              <a:t> vocabulary</a:t>
            </a:r>
          </a:p>
          <a:p>
            <a:pPr marL="0" indent="0">
              <a:buNone/>
            </a:pPr>
            <a:r>
              <a:rPr lang="en-GB" dirty="0">
                <a:solidFill>
                  <a:srgbClr val="0070C0"/>
                </a:solidFill>
              </a:rPr>
              <a:t>-Present tense </a:t>
            </a:r>
            <a:r>
              <a:rPr lang="en-GB" b="1" dirty="0">
                <a:solidFill>
                  <a:srgbClr val="0070C0"/>
                </a:solidFill>
              </a:rPr>
              <a:t>imperative (bossy) verbs </a:t>
            </a:r>
            <a:r>
              <a:rPr lang="en-GB" dirty="0">
                <a:solidFill>
                  <a:srgbClr val="0070C0"/>
                </a:solidFill>
              </a:rPr>
              <a:t>e.g. put, cut, place, mix, attach, glue </a:t>
            </a:r>
            <a:r>
              <a:rPr lang="en-GB" dirty="0" err="1">
                <a:solidFill>
                  <a:srgbClr val="0070C0"/>
                </a:solidFill>
              </a:rPr>
              <a:t>etc</a:t>
            </a:r>
            <a:endParaRPr lang="en-GB" dirty="0">
              <a:solidFill>
                <a:srgbClr val="0070C0"/>
              </a:solidFill>
            </a:endParaRPr>
          </a:p>
          <a:p>
            <a:pPr marL="0" indent="0">
              <a:buNone/>
            </a:pPr>
            <a:r>
              <a:rPr lang="en-GB" b="1" dirty="0">
                <a:solidFill>
                  <a:srgbClr val="0070C0"/>
                </a:solidFill>
              </a:rPr>
              <a:t>-Description only used to explain more clearly</a:t>
            </a:r>
            <a:r>
              <a:rPr lang="en-GB" dirty="0">
                <a:solidFill>
                  <a:srgbClr val="0070C0"/>
                </a:solidFill>
              </a:rPr>
              <a:t>, not for effect. </a:t>
            </a:r>
          </a:p>
          <a:p>
            <a:pPr marL="0" indent="0">
              <a:buNone/>
            </a:pPr>
            <a:r>
              <a:rPr lang="en-GB" dirty="0">
                <a:solidFill>
                  <a:srgbClr val="0070C0"/>
                </a:solidFill>
              </a:rPr>
              <a:t>-Numbers or </a:t>
            </a:r>
            <a:r>
              <a:rPr lang="en-GB" b="1" dirty="0">
                <a:solidFill>
                  <a:srgbClr val="0070C0"/>
                </a:solidFill>
              </a:rPr>
              <a:t>time connectives </a:t>
            </a:r>
            <a:r>
              <a:rPr lang="en-GB" dirty="0">
                <a:solidFill>
                  <a:srgbClr val="0070C0"/>
                </a:solidFill>
              </a:rPr>
              <a:t>used to show the stages in the process. (</a:t>
            </a:r>
            <a:r>
              <a:rPr lang="en-GB" b="1" dirty="0">
                <a:solidFill>
                  <a:srgbClr val="0070C0"/>
                </a:solidFill>
              </a:rPr>
              <a:t>first, then, next, after that, finally</a:t>
            </a:r>
            <a:r>
              <a:rPr lang="en-GB" dirty="0">
                <a:solidFill>
                  <a:srgbClr val="0070C0"/>
                </a:solidFill>
              </a:rPr>
              <a:t>) </a:t>
            </a:r>
          </a:p>
          <a:p>
            <a:endParaRPr lang="en-GB" dirty="0"/>
          </a:p>
        </p:txBody>
      </p:sp>
    </p:spTree>
    <p:extLst>
      <p:ext uri="{BB962C8B-B14F-4D97-AF65-F5344CB8AC3E}">
        <p14:creationId xmlns:p14="http://schemas.microsoft.com/office/powerpoint/2010/main" val="2899279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b="1" dirty="0">
                <a:solidFill>
                  <a:srgbClr val="0070C0"/>
                </a:solidFill>
              </a:rPr>
              <a:t>Instructions</a:t>
            </a:r>
            <a:endParaRPr lang="en-GB" sz="5500" dirty="0"/>
          </a:p>
        </p:txBody>
      </p:sp>
      <p:sp>
        <p:nvSpPr>
          <p:cNvPr id="3" name="Content Placeholder 2"/>
          <p:cNvSpPr>
            <a:spLocks noGrp="1"/>
          </p:cNvSpPr>
          <p:nvPr>
            <p:ph idx="1"/>
          </p:nvPr>
        </p:nvSpPr>
        <p:spPr/>
        <p:txBody>
          <a:bodyPr>
            <a:normAutofit fontScale="92500" lnSpcReduction="20000"/>
          </a:bodyPr>
          <a:lstStyle/>
          <a:p>
            <a:pPr marL="0" indent="0" algn="ctr">
              <a:buNone/>
            </a:pPr>
            <a:r>
              <a:rPr lang="en-GB" sz="3900" b="1" dirty="0">
                <a:solidFill>
                  <a:srgbClr val="0070C0"/>
                </a:solidFill>
              </a:rPr>
              <a:t>Proofreading and Editing</a:t>
            </a:r>
          </a:p>
          <a:p>
            <a:pPr marL="0" indent="0">
              <a:buNone/>
            </a:pPr>
            <a:r>
              <a:rPr lang="en-GB" dirty="0">
                <a:solidFill>
                  <a:srgbClr val="0070C0"/>
                </a:solidFill>
              </a:rPr>
              <a:t>Finally, check your work </a:t>
            </a:r>
          </a:p>
          <a:p>
            <a:pPr marL="0" indent="0">
              <a:buNone/>
            </a:pPr>
            <a:endParaRPr lang="en-GB" dirty="0">
              <a:solidFill>
                <a:srgbClr val="0070C0"/>
              </a:solidFill>
            </a:endParaRPr>
          </a:p>
          <a:p>
            <a:pPr marL="0" indent="0">
              <a:buNone/>
            </a:pPr>
            <a:r>
              <a:rPr lang="en-GB" dirty="0">
                <a:solidFill>
                  <a:srgbClr val="0070C0"/>
                </a:solidFill>
              </a:rPr>
              <a:t>If possible, sit with a grown up and read your work aloud. </a:t>
            </a:r>
          </a:p>
          <a:p>
            <a:pPr marL="0" indent="0">
              <a:buNone/>
            </a:pPr>
            <a:r>
              <a:rPr lang="en-GB" dirty="0">
                <a:solidFill>
                  <a:srgbClr val="0070C0"/>
                </a:solidFill>
              </a:rPr>
              <a:t>Can you correct simple spelling and punctuation errors? </a:t>
            </a:r>
          </a:p>
          <a:p>
            <a:pPr marL="0" indent="0">
              <a:buNone/>
            </a:pPr>
            <a:r>
              <a:rPr lang="en-GB" dirty="0">
                <a:solidFill>
                  <a:srgbClr val="0070C0"/>
                </a:solidFill>
              </a:rPr>
              <a:t>Are the instructions clear? Do you need to add, delete or change any information to make them clearer?  </a:t>
            </a:r>
          </a:p>
        </p:txBody>
      </p:sp>
    </p:spTree>
    <p:extLst>
      <p:ext uri="{BB962C8B-B14F-4D97-AF65-F5344CB8AC3E}">
        <p14:creationId xmlns:p14="http://schemas.microsoft.com/office/powerpoint/2010/main" val="9968901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b="1" dirty="0">
                <a:solidFill>
                  <a:srgbClr val="0070C0"/>
                </a:solidFill>
              </a:rPr>
              <a:t>Instructions</a:t>
            </a:r>
            <a:endParaRPr lang="en-GB" sz="5500" dirty="0"/>
          </a:p>
        </p:txBody>
      </p:sp>
      <p:sp>
        <p:nvSpPr>
          <p:cNvPr id="3" name="Content Placeholder 2"/>
          <p:cNvSpPr>
            <a:spLocks noGrp="1"/>
          </p:cNvSpPr>
          <p:nvPr>
            <p:ph idx="1"/>
          </p:nvPr>
        </p:nvSpPr>
        <p:spPr/>
        <p:txBody>
          <a:bodyPr>
            <a:normAutofit/>
          </a:bodyPr>
          <a:lstStyle/>
          <a:p>
            <a:pPr marL="0" indent="0" algn="ctr">
              <a:buNone/>
            </a:pPr>
            <a:r>
              <a:rPr lang="en-GB" sz="4500" dirty="0">
                <a:solidFill>
                  <a:srgbClr val="0070C0"/>
                </a:solidFill>
              </a:rPr>
              <a:t>Please send us pictures of your game and instructions. </a:t>
            </a:r>
          </a:p>
          <a:p>
            <a:pPr marL="0" indent="0" algn="ctr">
              <a:buNone/>
            </a:pPr>
            <a:r>
              <a:rPr lang="en-GB" sz="4500" dirty="0">
                <a:solidFill>
                  <a:srgbClr val="0070C0"/>
                </a:solidFill>
              </a:rPr>
              <a:t>We would love to see what you have been up to!</a:t>
            </a:r>
          </a:p>
        </p:txBody>
      </p:sp>
    </p:spTree>
    <p:extLst>
      <p:ext uri="{BB962C8B-B14F-4D97-AF65-F5344CB8AC3E}">
        <p14:creationId xmlns:p14="http://schemas.microsoft.com/office/powerpoint/2010/main" val="15921802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b="1" dirty="0">
                <a:solidFill>
                  <a:srgbClr val="0070C0"/>
                </a:solidFill>
              </a:rPr>
              <a:t>Friday 24</a:t>
            </a:r>
            <a:r>
              <a:rPr lang="en-GB" sz="5500" b="1" baseline="30000" dirty="0">
                <a:solidFill>
                  <a:srgbClr val="0070C0"/>
                </a:solidFill>
              </a:rPr>
              <a:t>th</a:t>
            </a:r>
            <a:r>
              <a:rPr lang="en-GB" sz="5500" b="1" dirty="0">
                <a:solidFill>
                  <a:srgbClr val="0070C0"/>
                </a:solidFill>
              </a:rPr>
              <a:t> April </a:t>
            </a:r>
          </a:p>
        </p:txBody>
      </p:sp>
      <p:sp>
        <p:nvSpPr>
          <p:cNvPr id="3" name="Content Placeholder 2"/>
          <p:cNvSpPr>
            <a:spLocks noGrp="1"/>
          </p:cNvSpPr>
          <p:nvPr>
            <p:ph idx="1"/>
          </p:nvPr>
        </p:nvSpPr>
        <p:spPr/>
        <p:txBody>
          <a:bodyPr/>
          <a:lstStyle/>
          <a:p>
            <a:pPr marL="0" indent="0">
              <a:buNone/>
            </a:pPr>
            <a:r>
              <a:rPr lang="en-GB" dirty="0">
                <a:solidFill>
                  <a:srgbClr val="0070C0"/>
                </a:solidFill>
              </a:rPr>
              <a:t>Spellings</a:t>
            </a:r>
          </a:p>
          <a:p>
            <a:pPr marL="0" indent="0">
              <a:buNone/>
            </a:pPr>
            <a:r>
              <a:rPr lang="en-GB" dirty="0">
                <a:solidFill>
                  <a:srgbClr val="0070C0"/>
                </a:solidFill>
              </a:rPr>
              <a:t>Ask a grown up to test you on these </a:t>
            </a:r>
          </a:p>
          <a:p>
            <a:pPr marL="0" indent="0">
              <a:buNone/>
            </a:pPr>
            <a:r>
              <a:rPr lang="en-GB" dirty="0">
                <a:solidFill>
                  <a:srgbClr val="0070C0"/>
                </a:solidFill>
              </a:rPr>
              <a:t>spellings. Perhaps you can think of a</a:t>
            </a:r>
          </a:p>
          <a:p>
            <a:pPr marL="0" indent="0">
              <a:buNone/>
            </a:pPr>
            <a:r>
              <a:rPr lang="en-GB" dirty="0">
                <a:solidFill>
                  <a:srgbClr val="0070C0"/>
                </a:solidFill>
              </a:rPr>
              <a:t>sentence for each of them  which also</a:t>
            </a:r>
          </a:p>
          <a:p>
            <a:pPr marL="0" indent="0">
              <a:buNone/>
            </a:pPr>
            <a:r>
              <a:rPr lang="en-GB" dirty="0">
                <a:solidFill>
                  <a:srgbClr val="0070C0"/>
                </a:solidFill>
              </a:rPr>
              <a:t>includes some previous spellings and/</a:t>
            </a:r>
          </a:p>
          <a:p>
            <a:pPr marL="0" indent="0">
              <a:buNone/>
            </a:pPr>
            <a:r>
              <a:rPr lang="en-GB" dirty="0">
                <a:solidFill>
                  <a:srgbClr val="0070C0"/>
                </a:solidFill>
              </a:rPr>
              <a:t>or Year 3/ 4 spellings. </a:t>
            </a:r>
          </a:p>
          <a:p>
            <a:pPr marL="0" indent="0">
              <a:buNone/>
            </a:pPr>
            <a:endParaRPr lang="en-GB"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5370" t="21024" r="21467" b="7649"/>
          <a:stretch/>
        </p:blipFill>
        <p:spPr bwMode="auto">
          <a:xfrm>
            <a:off x="7092280" y="1196752"/>
            <a:ext cx="1712686" cy="5217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78484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764704"/>
            <a:ext cx="7772400" cy="1470025"/>
          </a:xfrm>
        </p:spPr>
        <p:txBody>
          <a:bodyPr>
            <a:noAutofit/>
          </a:bodyPr>
          <a:lstStyle/>
          <a:p>
            <a:r>
              <a:rPr lang="en-GB" sz="6000" dirty="0">
                <a:solidFill>
                  <a:srgbClr val="0070C0"/>
                </a:solidFill>
              </a:rPr>
              <a:t>Instructions and Explanations</a:t>
            </a:r>
          </a:p>
        </p:txBody>
      </p:sp>
      <p:sp>
        <p:nvSpPr>
          <p:cNvPr id="3" name="Subtitle 2"/>
          <p:cNvSpPr>
            <a:spLocks noGrp="1"/>
          </p:cNvSpPr>
          <p:nvPr>
            <p:ph type="subTitle" idx="1"/>
          </p:nvPr>
        </p:nvSpPr>
        <p:spPr>
          <a:xfrm>
            <a:off x="467544" y="3031468"/>
            <a:ext cx="8352927" cy="3205843"/>
          </a:xfrm>
        </p:spPr>
        <p:txBody>
          <a:bodyPr>
            <a:noAutofit/>
          </a:bodyPr>
          <a:lstStyle/>
          <a:p>
            <a:r>
              <a:rPr lang="en-GB" sz="3000" dirty="0">
                <a:solidFill>
                  <a:srgbClr val="0070C0"/>
                </a:solidFill>
              </a:rPr>
              <a:t>Week Commencing Monday 20</a:t>
            </a:r>
            <a:r>
              <a:rPr lang="en-GB" sz="3000" baseline="30000" dirty="0">
                <a:solidFill>
                  <a:srgbClr val="0070C0"/>
                </a:solidFill>
              </a:rPr>
              <a:t>th</a:t>
            </a:r>
            <a:r>
              <a:rPr lang="en-GB" sz="3000" dirty="0">
                <a:solidFill>
                  <a:srgbClr val="0070C0"/>
                </a:solidFill>
              </a:rPr>
              <a:t> April </a:t>
            </a:r>
          </a:p>
          <a:p>
            <a:r>
              <a:rPr lang="en-GB" sz="3000" dirty="0">
                <a:solidFill>
                  <a:srgbClr val="0070C0"/>
                </a:solidFill>
              </a:rPr>
              <a:t>This PowerPoint has been written so that children can either work through it independently or with the support of an adult. </a:t>
            </a:r>
          </a:p>
          <a:p>
            <a:r>
              <a:rPr lang="en-GB" sz="1800" dirty="0">
                <a:solidFill>
                  <a:srgbClr val="0070C0"/>
                </a:solidFill>
              </a:rPr>
              <a:t>The specific days to complete the activities are suggestions. Please do what you can, when you can. We also appreciate that the amount of time that children wish to spend on these tasks may vary from child to child</a:t>
            </a:r>
            <a:r>
              <a:rPr lang="en-GB" sz="1500" dirty="0">
                <a:solidFill>
                  <a:srgbClr val="0070C0"/>
                </a:solidFill>
              </a:rPr>
              <a:t>. </a:t>
            </a:r>
            <a:endParaRPr lang="en-GB" sz="1800" dirty="0">
              <a:solidFill>
                <a:srgbClr val="0070C0"/>
              </a:solidFill>
            </a:endParaRPr>
          </a:p>
        </p:txBody>
      </p:sp>
      <p:sp>
        <p:nvSpPr>
          <p:cNvPr id="4" name="TextBox 3"/>
          <p:cNvSpPr txBox="1"/>
          <p:nvPr/>
        </p:nvSpPr>
        <p:spPr>
          <a:xfrm>
            <a:off x="1691680" y="2417528"/>
            <a:ext cx="5904656" cy="584775"/>
          </a:xfrm>
          <a:prstGeom prst="rect">
            <a:avLst/>
          </a:prstGeom>
          <a:noFill/>
        </p:spPr>
        <p:txBody>
          <a:bodyPr wrap="square" rtlCol="0">
            <a:spAutoFit/>
          </a:bodyPr>
          <a:lstStyle/>
          <a:p>
            <a:pPr algn="ctr"/>
            <a:r>
              <a:rPr lang="en-GB" sz="3200" dirty="0">
                <a:solidFill>
                  <a:srgbClr val="0070C0"/>
                </a:solidFill>
              </a:rPr>
              <a:t>Non-fiction writing  </a:t>
            </a:r>
          </a:p>
        </p:txBody>
      </p:sp>
    </p:spTree>
    <p:extLst>
      <p:ext uri="{BB962C8B-B14F-4D97-AF65-F5344CB8AC3E}">
        <p14:creationId xmlns:p14="http://schemas.microsoft.com/office/powerpoint/2010/main" val="24423896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0070C0"/>
                </a:solidFill>
              </a:rPr>
              <a:t>Instructions and Explanations</a:t>
            </a:r>
          </a:p>
        </p:txBody>
      </p:sp>
      <p:sp>
        <p:nvSpPr>
          <p:cNvPr id="3" name="Content Placeholder 2"/>
          <p:cNvSpPr>
            <a:spLocks noGrp="1"/>
          </p:cNvSpPr>
          <p:nvPr>
            <p:ph idx="1"/>
          </p:nvPr>
        </p:nvSpPr>
        <p:spPr>
          <a:xfrm>
            <a:off x="323528" y="1628800"/>
            <a:ext cx="8507288" cy="4525963"/>
          </a:xfrm>
        </p:spPr>
        <p:txBody>
          <a:bodyPr>
            <a:normAutofit/>
          </a:bodyPr>
          <a:lstStyle/>
          <a:p>
            <a:pPr marL="0" indent="0">
              <a:buNone/>
            </a:pPr>
            <a:r>
              <a:rPr lang="en-GB" dirty="0">
                <a:solidFill>
                  <a:srgbClr val="0070C0"/>
                </a:solidFill>
              </a:rPr>
              <a:t>Over the next couple of weeks, we will be looking at two different forms of non-fiction writing. </a:t>
            </a:r>
          </a:p>
          <a:p>
            <a:pPr marL="514350" indent="-514350">
              <a:buAutoNum type="arabicPeriod"/>
            </a:pPr>
            <a:r>
              <a:rPr lang="en-GB" b="1" dirty="0">
                <a:solidFill>
                  <a:srgbClr val="0070C0"/>
                </a:solidFill>
              </a:rPr>
              <a:t>Instructions</a:t>
            </a:r>
            <a:r>
              <a:rPr lang="en-GB" dirty="0">
                <a:solidFill>
                  <a:srgbClr val="0070C0"/>
                </a:solidFill>
              </a:rPr>
              <a:t>: Which tell you how to </a:t>
            </a:r>
            <a:r>
              <a:rPr lang="en-GB" u="sng" dirty="0">
                <a:solidFill>
                  <a:srgbClr val="0070C0"/>
                </a:solidFill>
              </a:rPr>
              <a:t>do</a:t>
            </a:r>
            <a:r>
              <a:rPr lang="en-GB" dirty="0">
                <a:solidFill>
                  <a:srgbClr val="0070C0"/>
                </a:solidFill>
              </a:rPr>
              <a:t> or </a:t>
            </a:r>
            <a:r>
              <a:rPr lang="en-GB" u="sng" dirty="0">
                <a:solidFill>
                  <a:srgbClr val="0070C0"/>
                </a:solidFill>
              </a:rPr>
              <a:t>make</a:t>
            </a:r>
            <a:r>
              <a:rPr lang="en-GB" dirty="0">
                <a:solidFill>
                  <a:srgbClr val="0070C0"/>
                </a:solidFill>
              </a:rPr>
              <a:t> something. </a:t>
            </a:r>
          </a:p>
          <a:p>
            <a:pPr marL="514350" indent="-514350">
              <a:buAutoNum type="arabicPeriod"/>
            </a:pPr>
            <a:r>
              <a:rPr lang="en-GB" b="1" dirty="0">
                <a:solidFill>
                  <a:srgbClr val="0070C0"/>
                </a:solidFill>
              </a:rPr>
              <a:t>Explanations</a:t>
            </a:r>
            <a:r>
              <a:rPr lang="en-GB" dirty="0">
                <a:solidFill>
                  <a:srgbClr val="0070C0"/>
                </a:solidFill>
              </a:rPr>
              <a:t>: Which tell you </a:t>
            </a:r>
            <a:r>
              <a:rPr lang="en-GB" u="sng" dirty="0">
                <a:solidFill>
                  <a:srgbClr val="0070C0"/>
                </a:solidFill>
              </a:rPr>
              <a:t>how or why a process happens </a:t>
            </a:r>
            <a:r>
              <a:rPr lang="en-GB" dirty="0">
                <a:solidFill>
                  <a:srgbClr val="0070C0"/>
                </a:solidFill>
              </a:rPr>
              <a:t>(or how something works)</a:t>
            </a:r>
          </a:p>
          <a:p>
            <a:pPr marL="0" indent="0">
              <a:buNone/>
            </a:pPr>
            <a:r>
              <a:rPr lang="en-GB" dirty="0">
                <a:solidFill>
                  <a:srgbClr val="0070C0"/>
                </a:solidFill>
              </a:rPr>
              <a:t>They share some similarities but there are also some key differences between the two text types. </a:t>
            </a:r>
          </a:p>
        </p:txBody>
      </p:sp>
    </p:spTree>
    <p:extLst>
      <p:ext uri="{BB962C8B-B14F-4D97-AF65-F5344CB8AC3E}">
        <p14:creationId xmlns:p14="http://schemas.microsoft.com/office/powerpoint/2010/main" val="29154039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b="1" dirty="0">
                <a:solidFill>
                  <a:srgbClr val="0070C0"/>
                </a:solidFill>
              </a:rPr>
              <a:t>Instructions</a:t>
            </a:r>
            <a:endParaRPr lang="en-GB" sz="5500" dirty="0"/>
          </a:p>
        </p:txBody>
      </p:sp>
      <p:sp>
        <p:nvSpPr>
          <p:cNvPr id="3" name="Content Placeholder 2"/>
          <p:cNvSpPr>
            <a:spLocks noGrp="1"/>
          </p:cNvSpPr>
          <p:nvPr>
            <p:ph idx="1"/>
          </p:nvPr>
        </p:nvSpPr>
        <p:spPr>
          <a:xfrm>
            <a:off x="467544" y="1196752"/>
            <a:ext cx="8424936" cy="5472608"/>
          </a:xfrm>
        </p:spPr>
        <p:txBody>
          <a:bodyPr>
            <a:normAutofit/>
          </a:bodyPr>
          <a:lstStyle/>
          <a:p>
            <a:pPr marL="0" indent="0">
              <a:buNone/>
            </a:pPr>
            <a:r>
              <a:rPr lang="en-GB" b="1" dirty="0">
                <a:solidFill>
                  <a:srgbClr val="0070C0"/>
                </a:solidFill>
              </a:rPr>
              <a:t>Weekly overview</a:t>
            </a:r>
          </a:p>
          <a:p>
            <a:pPr marL="0" indent="0">
              <a:buNone/>
            </a:pPr>
            <a:r>
              <a:rPr lang="en-GB" dirty="0">
                <a:solidFill>
                  <a:srgbClr val="0070C0"/>
                </a:solidFill>
              </a:rPr>
              <a:t>-This week, we are looking at </a:t>
            </a:r>
            <a:r>
              <a:rPr lang="en-GB" b="1" dirty="0">
                <a:solidFill>
                  <a:srgbClr val="0070C0"/>
                </a:solidFill>
              </a:rPr>
              <a:t>instructions</a:t>
            </a:r>
            <a:r>
              <a:rPr lang="en-GB" dirty="0">
                <a:solidFill>
                  <a:srgbClr val="0070C0"/>
                </a:solidFill>
              </a:rPr>
              <a:t>. </a:t>
            </a:r>
          </a:p>
          <a:p>
            <a:pPr marL="0" indent="0">
              <a:buNone/>
            </a:pPr>
            <a:r>
              <a:rPr lang="en-GB" dirty="0">
                <a:solidFill>
                  <a:srgbClr val="0070C0"/>
                </a:solidFill>
              </a:rPr>
              <a:t>-You are probably quite familiar with instructions and use them quite a lot (possibly without realising it). </a:t>
            </a:r>
          </a:p>
          <a:p>
            <a:pPr marL="0" indent="0">
              <a:buNone/>
            </a:pPr>
            <a:r>
              <a:rPr lang="en-GB" dirty="0">
                <a:solidFill>
                  <a:srgbClr val="0070C0"/>
                </a:solidFill>
              </a:rPr>
              <a:t>-We will look at their key features and then we’d like you to </a:t>
            </a:r>
            <a:r>
              <a:rPr lang="en-GB" b="1" dirty="0">
                <a:solidFill>
                  <a:srgbClr val="0070C0"/>
                </a:solidFill>
              </a:rPr>
              <a:t>design and create your own game </a:t>
            </a:r>
            <a:r>
              <a:rPr lang="en-GB" dirty="0">
                <a:solidFill>
                  <a:srgbClr val="0070C0"/>
                </a:solidFill>
              </a:rPr>
              <a:t>and write instructions that go with it. </a:t>
            </a:r>
          </a:p>
          <a:p>
            <a:pPr marL="0" indent="0">
              <a:buNone/>
            </a:pPr>
            <a:r>
              <a:rPr lang="en-GB" dirty="0">
                <a:solidFill>
                  <a:srgbClr val="0070C0"/>
                </a:solidFill>
              </a:rPr>
              <a:t>-We would LOVE to see pictures of your creations.</a:t>
            </a:r>
          </a:p>
          <a:p>
            <a:pPr marL="0" indent="0">
              <a:buNone/>
            </a:pPr>
            <a:endParaRPr lang="en-GB" dirty="0">
              <a:solidFill>
                <a:srgbClr val="0070C0"/>
              </a:solidFill>
            </a:endParaRPr>
          </a:p>
          <a:p>
            <a:pPr marL="0" indent="0">
              <a:buNone/>
            </a:pPr>
            <a:endParaRPr lang="en-GB" dirty="0">
              <a:solidFill>
                <a:srgbClr val="0070C0"/>
              </a:solidFill>
            </a:endParaRPr>
          </a:p>
        </p:txBody>
      </p:sp>
    </p:spTree>
    <p:extLst>
      <p:ext uri="{BB962C8B-B14F-4D97-AF65-F5344CB8AC3E}">
        <p14:creationId xmlns:p14="http://schemas.microsoft.com/office/powerpoint/2010/main" val="27047789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80928"/>
            <a:ext cx="8229600" cy="1143000"/>
          </a:xfrm>
        </p:spPr>
        <p:txBody>
          <a:bodyPr>
            <a:normAutofit fontScale="90000"/>
          </a:bodyPr>
          <a:lstStyle/>
          <a:p>
            <a:r>
              <a:rPr lang="en-GB" sz="7800" dirty="0">
                <a:solidFill>
                  <a:srgbClr val="0070C0"/>
                </a:solidFill>
              </a:rPr>
              <a:t>Monday 20</a:t>
            </a:r>
            <a:r>
              <a:rPr lang="en-GB" sz="7800" baseline="30000" dirty="0">
                <a:solidFill>
                  <a:srgbClr val="0070C0"/>
                </a:solidFill>
              </a:rPr>
              <a:t>th</a:t>
            </a:r>
            <a:r>
              <a:rPr lang="en-GB" sz="7800" dirty="0">
                <a:solidFill>
                  <a:srgbClr val="0070C0"/>
                </a:solidFill>
              </a:rPr>
              <a:t> April </a:t>
            </a:r>
            <a:br>
              <a:rPr lang="en-GB" dirty="0">
                <a:solidFill>
                  <a:srgbClr val="0070C0"/>
                </a:solidFill>
              </a:rPr>
            </a:br>
            <a:endParaRPr lang="en-GB" dirty="0"/>
          </a:p>
        </p:txBody>
      </p:sp>
    </p:spTree>
    <p:extLst>
      <p:ext uri="{BB962C8B-B14F-4D97-AF65-F5344CB8AC3E}">
        <p14:creationId xmlns:p14="http://schemas.microsoft.com/office/powerpoint/2010/main" val="22439663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0070C0"/>
                </a:solidFill>
              </a:rPr>
              <a:t>Instructions</a:t>
            </a:r>
            <a:endParaRPr lang="en-GB" dirty="0"/>
          </a:p>
        </p:txBody>
      </p:sp>
      <p:sp>
        <p:nvSpPr>
          <p:cNvPr id="3" name="Content Placeholder 2"/>
          <p:cNvSpPr>
            <a:spLocks noGrp="1"/>
          </p:cNvSpPr>
          <p:nvPr>
            <p:ph idx="1"/>
          </p:nvPr>
        </p:nvSpPr>
        <p:spPr/>
        <p:txBody>
          <a:bodyPr>
            <a:normAutofit lnSpcReduction="10000"/>
          </a:bodyPr>
          <a:lstStyle/>
          <a:p>
            <a:pPr marL="0" indent="0">
              <a:buNone/>
            </a:pPr>
            <a:r>
              <a:rPr lang="en-GB" b="1" dirty="0">
                <a:solidFill>
                  <a:srgbClr val="0070C0"/>
                </a:solidFill>
              </a:rPr>
              <a:t>Monday 20</a:t>
            </a:r>
            <a:r>
              <a:rPr lang="en-GB" b="1" baseline="30000" dirty="0">
                <a:solidFill>
                  <a:srgbClr val="0070C0"/>
                </a:solidFill>
              </a:rPr>
              <a:t>th</a:t>
            </a:r>
            <a:r>
              <a:rPr lang="en-GB" b="1" dirty="0">
                <a:solidFill>
                  <a:srgbClr val="0070C0"/>
                </a:solidFill>
              </a:rPr>
              <a:t> April </a:t>
            </a:r>
          </a:p>
          <a:p>
            <a:pPr marL="0" indent="0">
              <a:buNone/>
            </a:pPr>
            <a:r>
              <a:rPr lang="en-GB" b="1" dirty="0">
                <a:solidFill>
                  <a:srgbClr val="0070C0"/>
                </a:solidFill>
              </a:rPr>
              <a:t>L.O. To understand the structural and language features of instructions</a:t>
            </a:r>
          </a:p>
          <a:p>
            <a:pPr marL="0" indent="0">
              <a:buNone/>
            </a:pPr>
            <a:endParaRPr lang="en-GB" b="1" dirty="0">
              <a:solidFill>
                <a:srgbClr val="0070C0"/>
              </a:solidFill>
            </a:endParaRPr>
          </a:p>
          <a:p>
            <a:pPr marL="0" indent="0">
              <a:buNone/>
            </a:pPr>
            <a:r>
              <a:rPr lang="en-GB" b="1" u="sng" dirty="0">
                <a:solidFill>
                  <a:srgbClr val="0070C0"/>
                </a:solidFill>
              </a:rPr>
              <a:t>Task 1</a:t>
            </a:r>
            <a:r>
              <a:rPr lang="en-GB" dirty="0">
                <a:solidFill>
                  <a:srgbClr val="0070C0"/>
                </a:solidFill>
              </a:rPr>
              <a:t>: Make a list of types of instructions you can think of and then compare them with my list on the next slide. You can discuss ideas with a grown up. </a:t>
            </a:r>
          </a:p>
          <a:p>
            <a:pPr marL="0" indent="0">
              <a:buNone/>
            </a:pPr>
            <a:r>
              <a:rPr lang="en-GB" sz="2400" b="1" dirty="0">
                <a:solidFill>
                  <a:srgbClr val="0070C0"/>
                </a:solidFill>
              </a:rPr>
              <a:t>Hint: You will have quite a few example in your house.  </a:t>
            </a:r>
          </a:p>
          <a:p>
            <a:endParaRPr lang="en-GB" dirty="0"/>
          </a:p>
        </p:txBody>
      </p:sp>
    </p:spTree>
    <p:extLst>
      <p:ext uri="{BB962C8B-B14F-4D97-AF65-F5344CB8AC3E}">
        <p14:creationId xmlns:p14="http://schemas.microsoft.com/office/powerpoint/2010/main" val="4235435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b="1" dirty="0">
                <a:solidFill>
                  <a:srgbClr val="0070C0"/>
                </a:solidFill>
              </a:rPr>
              <a:t>Instructions</a:t>
            </a:r>
            <a:endParaRPr lang="en-GB" sz="5500" dirty="0"/>
          </a:p>
        </p:txBody>
      </p:sp>
      <p:sp>
        <p:nvSpPr>
          <p:cNvPr id="3" name="Content Placeholder 2"/>
          <p:cNvSpPr>
            <a:spLocks noGrp="1"/>
          </p:cNvSpPr>
          <p:nvPr>
            <p:ph idx="1"/>
          </p:nvPr>
        </p:nvSpPr>
        <p:spPr/>
        <p:txBody>
          <a:bodyPr/>
          <a:lstStyle/>
          <a:p>
            <a:pPr marL="0" indent="0">
              <a:buNone/>
            </a:pPr>
            <a:r>
              <a:rPr lang="en-GB" dirty="0">
                <a:solidFill>
                  <a:srgbClr val="0070C0"/>
                </a:solidFill>
              </a:rPr>
              <a:t>How did you get on? </a:t>
            </a:r>
          </a:p>
          <a:p>
            <a:pPr marL="0" indent="0">
              <a:buNone/>
            </a:pPr>
            <a:endParaRPr lang="en-GB" dirty="0">
              <a:solidFill>
                <a:srgbClr val="0070C0"/>
              </a:solidFill>
            </a:endParaRPr>
          </a:p>
          <a:p>
            <a:pPr marL="0" indent="0">
              <a:buNone/>
            </a:pPr>
            <a:r>
              <a:rPr lang="en-GB" dirty="0">
                <a:solidFill>
                  <a:srgbClr val="0070C0"/>
                </a:solidFill>
              </a:rPr>
              <a:t>Some answers: </a:t>
            </a:r>
          </a:p>
          <a:p>
            <a:pPr marL="0" indent="0">
              <a:buNone/>
            </a:pPr>
            <a:r>
              <a:rPr lang="en-GB" dirty="0">
                <a:solidFill>
                  <a:srgbClr val="0070C0"/>
                </a:solidFill>
              </a:rPr>
              <a:t>Recipes, science experiments, Lego booklets, craft kits, board game instructions, origami etc.</a:t>
            </a:r>
          </a:p>
          <a:p>
            <a:pPr marL="0" indent="0">
              <a:buNone/>
            </a:pPr>
            <a:r>
              <a:rPr lang="en-GB" dirty="0">
                <a:solidFill>
                  <a:srgbClr val="0070C0"/>
                </a:solidFill>
              </a:rPr>
              <a:t> </a:t>
            </a:r>
          </a:p>
        </p:txBody>
      </p:sp>
      <p:sp>
        <p:nvSpPr>
          <p:cNvPr id="4" name="Rectangle 3"/>
          <p:cNvSpPr/>
          <p:nvPr/>
        </p:nvSpPr>
        <p:spPr>
          <a:xfrm>
            <a:off x="547338" y="3429000"/>
            <a:ext cx="7920880" cy="1152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23217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b="1" dirty="0">
                <a:solidFill>
                  <a:srgbClr val="0070C0"/>
                </a:solidFill>
              </a:rPr>
              <a:t>Instructions</a:t>
            </a:r>
            <a:endParaRPr lang="en-GB" sz="5500" dirty="0"/>
          </a:p>
        </p:txBody>
      </p:sp>
      <p:sp>
        <p:nvSpPr>
          <p:cNvPr id="3" name="Content Placeholder 2"/>
          <p:cNvSpPr>
            <a:spLocks noGrp="1"/>
          </p:cNvSpPr>
          <p:nvPr>
            <p:ph idx="1"/>
          </p:nvPr>
        </p:nvSpPr>
        <p:spPr/>
        <p:txBody>
          <a:bodyPr>
            <a:normAutofit fontScale="92500"/>
          </a:bodyPr>
          <a:lstStyle/>
          <a:p>
            <a:pPr marL="0" indent="0">
              <a:buNone/>
            </a:pPr>
            <a:r>
              <a:rPr lang="en-GB" sz="4400" b="1" dirty="0">
                <a:solidFill>
                  <a:srgbClr val="0070C0"/>
                </a:solidFill>
              </a:rPr>
              <a:t>What is the </a:t>
            </a:r>
            <a:r>
              <a:rPr lang="en-GB" sz="4400" b="1" u="sng" dirty="0">
                <a:solidFill>
                  <a:srgbClr val="0070C0"/>
                </a:solidFill>
              </a:rPr>
              <a:t>purpose</a:t>
            </a:r>
            <a:r>
              <a:rPr lang="en-GB" sz="4400" b="1" dirty="0">
                <a:solidFill>
                  <a:srgbClr val="0070C0"/>
                </a:solidFill>
              </a:rPr>
              <a:t> of instructions? </a:t>
            </a:r>
          </a:p>
          <a:p>
            <a:pPr marL="0" indent="0">
              <a:buNone/>
            </a:pPr>
            <a:endParaRPr lang="en-GB" dirty="0">
              <a:solidFill>
                <a:srgbClr val="0070C0"/>
              </a:solidFill>
            </a:endParaRPr>
          </a:p>
          <a:p>
            <a:pPr marL="0" indent="0">
              <a:buNone/>
            </a:pPr>
            <a:r>
              <a:rPr lang="en-GB" dirty="0">
                <a:solidFill>
                  <a:srgbClr val="0070C0"/>
                </a:solidFill>
              </a:rPr>
              <a:t>To break instructions into </a:t>
            </a:r>
            <a:r>
              <a:rPr lang="en-GB" b="1" dirty="0">
                <a:solidFill>
                  <a:srgbClr val="0070C0"/>
                </a:solidFill>
              </a:rPr>
              <a:t>simple steps</a:t>
            </a:r>
          </a:p>
          <a:p>
            <a:pPr marL="0" indent="0">
              <a:buNone/>
            </a:pPr>
            <a:endParaRPr lang="en-GB" dirty="0">
              <a:solidFill>
                <a:srgbClr val="0070C0"/>
              </a:solidFill>
            </a:endParaRPr>
          </a:p>
          <a:p>
            <a:pPr marL="0" indent="0">
              <a:buNone/>
            </a:pPr>
            <a:r>
              <a:rPr lang="en-GB" dirty="0">
                <a:solidFill>
                  <a:srgbClr val="0070C0"/>
                </a:solidFill>
              </a:rPr>
              <a:t>To explain something as </a:t>
            </a:r>
            <a:r>
              <a:rPr lang="en-GB" b="1" dirty="0">
                <a:solidFill>
                  <a:srgbClr val="0070C0"/>
                </a:solidFill>
              </a:rPr>
              <a:t>clearly</a:t>
            </a:r>
            <a:r>
              <a:rPr lang="en-GB" dirty="0">
                <a:solidFill>
                  <a:srgbClr val="0070C0"/>
                </a:solidFill>
              </a:rPr>
              <a:t> and simply as possible</a:t>
            </a:r>
          </a:p>
          <a:p>
            <a:pPr marL="0" indent="0">
              <a:buNone/>
            </a:pPr>
            <a:endParaRPr lang="en-GB" dirty="0">
              <a:solidFill>
                <a:srgbClr val="0070C0"/>
              </a:solidFill>
            </a:endParaRPr>
          </a:p>
          <a:p>
            <a:pPr marL="0" indent="0">
              <a:buNone/>
            </a:pPr>
            <a:r>
              <a:rPr lang="en-GB" dirty="0">
                <a:solidFill>
                  <a:srgbClr val="0070C0"/>
                </a:solidFill>
              </a:rPr>
              <a:t>To help the reader </a:t>
            </a:r>
            <a:r>
              <a:rPr lang="en-GB" b="1" dirty="0">
                <a:solidFill>
                  <a:srgbClr val="0070C0"/>
                </a:solidFill>
              </a:rPr>
              <a:t>achieve</a:t>
            </a:r>
            <a:r>
              <a:rPr lang="en-GB" dirty="0">
                <a:solidFill>
                  <a:srgbClr val="0070C0"/>
                </a:solidFill>
              </a:rPr>
              <a:t> the end result</a:t>
            </a:r>
          </a:p>
        </p:txBody>
      </p:sp>
    </p:spTree>
    <p:extLst>
      <p:ext uri="{BB962C8B-B14F-4D97-AF65-F5344CB8AC3E}">
        <p14:creationId xmlns:p14="http://schemas.microsoft.com/office/powerpoint/2010/main" val="1378451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151</TotalTime>
  <Words>1308</Words>
  <Application>Microsoft Office PowerPoint</Application>
  <PresentationFormat>On-screen Show (4:3)</PresentationFormat>
  <Paragraphs>138</Paragraphs>
  <Slides>26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26</vt:i4>
      </vt:variant>
    </vt:vector>
  </HeadingPairs>
  <TitlesOfParts>
    <vt:vector size="29" baseType="lpstr">
      <vt:lpstr>Arial</vt:lpstr>
      <vt:lpstr>Calibri</vt:lpstr>
      <vt:lpstr>Office Theme</vt:lpstr>
      <vt:lpstr>ENGLISH LESSONS MONDAY 20TH APRIL TO FRIDAY 24TH APRIL</vt:lpstr>
      <vt:lpstr>Spellings for Friday 24th April </vt:lpstr>
      <vt:lpstr>Instructions and Explanations</vt:lpstr>
      <vt:lpstr>Instructions and Explanations</vt:lpstr>
      <vt:lpstr>Instructions</vt:lpstr>
      <vt:lpstr>Monday 20th April  </vt:lpstr>
      <vt:lpstr>Instructions</vt:lpstr>
      <vt:lpstr>Instructions</vt:lpstr>
      <vt:lpstr>Instructions</vt:lpstr>
      <vt:lpstr>Instructions</vt:lpstr>
      <vt:lpstr>Instructions</vt:lpstr>
      <vt:lpstr>Instructions</vt:lpstr>
      <vt:lpstr>Instructions</vt:lpstr>
      <vt:lpstr>Tuesday 21st  and Wednesday 22nd April </vt:lpstr>
      <vt:lpstr>Instructions</vt:lpstr>
      <vt:lpstr>Instructions</vt:lpstr>
      <vt:lpstr>Instructions</vt:lpstr>
      <vt:lpstr>Instructions</vt:lpstr>
      <vt:lpstr> Thursday 23rd April  </vt:lpstr>
      <vt:lpstr>Instructions</vt:lpstr>
      <vt:lpstr>Instructions</vt:lpstr>
      <vt:lpstr>Instructions</vt:lpstr>
      <vt:lpstr>Instructions</vt:lpstr>
      <vt:lpstr>Instructions</vt:lpstr>
      <vt:lpstr>Instructions</vt:lpstr>
      <vt:lpstr>Friday 24th April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jase</dc:creator>
  <cp:lastModifiedBy>Debbie Preston</cp:lastModifiedBy>
  <cp:revision>53</cp:revision>
  <dcterms:created xsi:type="dcterms:W3CDTF">2020-04-15T13:26:58Z</dcterms:created>
  <dcterms:modified xsi:type="dcterms:W3CDTF">2020-04-16T09:07:25Z</dcterms:modified>
</cp:coreProperties>
</file>