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60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FF99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02/07/2020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B4FDC7E-4AD0-4598-A1DB-E45B0E798C00}"/>
              </a:ext>
            </a:extLst>
          </p:cNvPr>
          <p:cNvSpPr/>
          <p:nvPr/>
        </p:nvSpPr>
        <p:spPr>
          <a:xfrm>
            <a:off x="5309534" y="1640223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DF62E3-EFC6-42BB-8525-42706A8A1BDC}"/>
              </a:ext>
            </a:extLst>
          </p:cNvPr>
          <p:cNvSpPr txBox="1"/>
          <p:nvPr/>
        </p:nvSpPr>
        <p:spPr>
          <a:xfrm>
            <a:off x="5760107" y="2103690"/>
            <a:ext cx="51285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Tower</a:t>
            </a:r>
          </a:p>
          <a:p>
            <a:pPr algn="ctr"/>
            <a:r>
              <a:rPr lang="en-GB" sz="5400" i="1" dirty="0"/>
              <a:t>Lesson </a:t>
            </a:r>
            <a:r>
              <a:rPr lang="en-GB" sz="5400" i="1" dirty="0" smtClean="0"/>
              <a:t>Five</a:t>
            </a:r>
            <a:endParaRPr lang="en-GB" sz="5400" i="1" dirty="0"/>
          </a:p>
          <a:p>
            <a:pPr algn="ctr"/>
            <a:endParaRPr lang="en-GB" sz="1200" i="1" dirty="0"/>
          </a:p>
          <a:p>
            <a:pPr algn="ctr"/>
            <a:r>
              <a:rPr lang="en-GB" sz="2400" i="1" dirty="0"/>
              <a:t>Prior Class Reading: up to and including Chapter 19</a:t>
            </a:r>
            <a:endParaRPr lang="en-GB" sz="2000" i="1" dirty="0"/>
          </a:p>
        </p:txBody>
      </p:sp>
    </p:spTree>
    <p:extLst>
      <p:ext uri="{BB962C8B-B14F-4D97-AF65-F5344CB8AC3E}">
        <p14:creationId xmlns:p14="http://schemas.microsoft.com/office/powerpoint/2010/main" val="2424035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D2C554B-CCBF-44E2-B085-6D5FDBE2105A}"/>
              </a:ext>
            </a:extLst>
          </p:cNvPr>
          <p:cNvSpPr txBox="1"/>
          <p:nvPr/>
        </p:nvSpPr>
        <p:spPr>
          <a:xfrm>
            <a:off x="239151" y="239151"/>
            <a:ext cx="8778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F0000"/>
                </a:solidFill>
              </a:rPr>
              <a:t>Speedy Retrieval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2FA8AA-7EB3-4E9D-95E1-D2E942D2B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621" y="239151"/>
            <a:ext cx="1631852" cy="16318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32812D-94C2-4009-A331-BD2EE48C2135}"/>
              </a:ext>
            </a:extLst>
          </p:cNvPr>
          <p:cNvSpPr txBox="1"/>
          <p:nvPr/>
        </p:nvSpPr>
        <p:spPr>
          <a:xfrm>
            <a:off x="239151" y="1308987"/>
            <a:ext cx="10663311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When Ade heard a shout he…</a:t>
            </a:r>
          </a:p>
          <a:p>
            <a:pPr marL="514350" indent="-514350">
              <a:buAutoNum type="alphaUcParenR"/>
            </a:pPr>
            <a:r>
              <a:rPr lang="en-GB" sz="2800" dirty="0"/>
              <a:t>Stopped		B) Carried on running	C) Turned back in surprise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r>
              <a:rPr lang="en-GB" sz="2800" b="1" dirty="0"/>
              <a:t>When the policemen fell down, it looked like:</a:t>
            </a:r>
          </a:p>
          <a:p>
            <a:pPr marL="514350" indent="-514350">
              <a:buAutoNum type="alphaUcParenR"/>
            </a:pPr>
            <a:r>
              <a:rPr lang="en-GB" sz="2800" dirty="0"/>
              <a:t>Toys falling	B) Dominoes		C) they’d fainted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r>
              <a:rPr lang="en-GB" sz="2800" b="1" dirty="0"/>
              <a:t>When Ade started to run again, he:</a:t>
            </a:r>
          </a:p>
          <a:p>
            <a:pPr marL="514350" indent="-514350">
              <a:buAutoNum type="alphaUcParenR"/>
            </a:pPr>
            <a:r>
              <a:rPr lang="en-GB" sz="2800" dirty="0"/>
              <a:t>Ran away as fast as he could		B) Dropped the milk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r>
              <a:rPr lang="en-GB" sz="2800" b="1" dirty="0"/>
              <a:t>The news reported that the deaths were being treated as:</a:t>
            </a:r>
          </a:p>
          <a:p>
            <a:r>
              <a:rPr lang="en-GB" sz="2800" dirty="0"/>
              <a:t>A) Concerning	B) A tragedy			C) Suspicious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36825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D2C554B-CCBF-44E2-B085-6D5FDBE2105A}"/>
              </a:ext>
            </a:extLst>
          </p:cNvPr>
          <p:cNvSpPr txBox="1"/>
          <p:nvPr/>
        </p:nvSpPr>
        <p:spPr>
          <a:xfrm>
            <a:off x="239151" y="239151"/>
            <a:ext cx="8778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FF0000"/>
                </a:solidFill>
              </a:rPr>
              <a:t>Speedy Retrieval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2FA8AA-7EB3-4E9D-95E1-D2E942D2B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621" y="239151"/>
            <a:ext cx="1631852" cy="16318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32812D-94C2-4009-A331-BD2EE48C2135}"/>
              </a:ext>
            </a:extLst>
          </p:cNvPr>
          <p:cNvSpPr txBox="1"/>
          <p:nvPr/>
        </p:nvSpPr>
        <p:spPr>
          <a:xfrm>
            <a:off x="239151" y="1308987"/>
            <a:ext cx="10663311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When Ade heard a shout he…</a:t>
            </a:r>
          </a:p>
          <a:p>
            <a:pPr marL="514350" indent="-514350">
              <a:buAutoNum type="alphaUcParenR"/>
            </a:pPr>
            <a:r>
              <a:rPr lang="en-GB" sz="2800" dirty="0"/>
              <a:t>Stopped		B) Carried on running	C) Turned back in surprise</a:t>
            </a:r>
          </a:p>
          <a:p>
            <a:pPr marL="1885950" lvl="3" indent="-514350">
              <a:buAutoNum type="alphaUcParenR"/>
            </a:pPr>
            <a:endParaRPr lang="en-GB" sz="2800" dirty="0"/>
          </a:p>
          <a:p>
            <a:r>
              <a:rPr lang="en-GB" sz="2800" b="1" dirty="0"/>
              <a:t>When the policemen fell down, it looked like:</a:t>
            </a:r>
          </a:p>
          <a:p>
            <a:pPr marL="514350" indent="-514350">
              <a:buAutoNum type="alphaUcParenR"/>
            </a:pPr>
            <a:r>
              <a:rPr lang="en-GB" sz="2800" dirty="0"/>
              <a:t>Toys falling	B) Dominoes		C) they’d fainted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r>
              <a:rPr lang="en-GB" sz="2800" b="1" dirty="0"/>
              <a:t>When Ade started to run again, he:</a:t>
            </a:r>
          </a:p>
          <a:p>
            <a:pPr marL="514350" indent="-514350">
              <a:buAutoNum type="alphaUcParenR"/>
            </a:pPr>
            <a:r>
              <a:rPr lang="en-GB" sz="2800" dirty="0"/>
              <a:t>Ran away as fast as he could		B) Dropped the milk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r>
              <a:rPr lang="en-GB" sz="2800" b="1" dirty="0"/>
              <a:t>The news reported that the deaths were being treated as:</a:t>
            </a:r>
          </a:p>
          <a:p>
            <a:r>
              <a:rPr lang="en-GB" sz="2800" dirty="0"/>
              <a:t>A) Concerning	B) A tragedy			C) Suspicious</a:t>
            </a:r>
          </a:p>
          <a:p>
            <a:pPr marL="514350" indent="-514350">
              <a:buAutoNum type="alphaUcParenR"/>
            </a:pPr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 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66EF77B-806A-4BC7-95A7-923424DE449A}"/>
              </a:ext>
            </a:extLst>
          </p:cNvPr>
          <p:cNvSpPr/>
          <p:nvPr/>
        </p:nvSpPr>
        <p:spPr>
          <a:xfrm>
            <a:off x="239151" y="1578723"/>
            <a:ext cx="2152650" cy="8763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2F64E9A-B750-4B0F-BB5E-9688A661BDBE}"/>
              </a:ext>
            </a:extLst>
          </p:cNvPr>
          <p:cNvSpPr/>
          <p:nvPr/>
        </p:nvSpPr>
        <p:spPr>
          <a:xfrm>
            <a:off x="6467086" y="1614396"/>
            <a:ext cx="4200913" cy="8763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2BD114A-A4AB-4C19-A210-CF3648065C11}"/>
              </a:ext>
            </a:extLst>
          </p:cNvPr>
          <p:cNvSpPr/>
          <p:nvPr/>
        </p:nvSpPr>
        <p:spPr>
          <a:xfrm>
            <a:off x="2982351" y="2912223"/>
            <a:ext cx="2152650" cy="8763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C4C6A07-C959-42B4-B0F4-C70238CE2FB5}"/>
              </a:ext>
            </a:extLst>
          </p:cNvPr>
          <p:cNvSpPr/>
          <p:nvPr/>
        </p:nvSpPr>
        <p:spPr>
          <a:xfrm>
            <a:off x="239151" y="4150473"/>
            <a:ext cx="4895850" cy="8763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F1FBFE7-78D9-46D6-8D9F-8F84D0175789}"/>
              </a:ext>
            </a:extLst>
          </p:cNvPr>
          <p:cNvSpPr/>
          <p:nvPr/>
        </p:nvSpPr>
        <p:spPr>
          <a:xfrm>
            <a:off x="6467086" y="4085918"/>
            <a:ext cx="3438914" cy="8763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386164F-9421-4929-B46C-40E3312B9F1F}"/>
              </a:ext>
            </a:extLst>
          </p:cNvPr>
          <p:cNvSpPr/>
          <p:nvPr/>
        </p:nvSpPr>
        <p:spPr>
          <a:xfrm>
            <a:off x="6664327" y="5457518"/>
            <a:ext cx="2353064" cy="8763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279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AF13287-1679-49C3-BD8B-93F9A554578D}"/>
              </a:ext>
            </a:extLst>
          </p:cNvPr>
          <p:cNvSpPr/>
          <p:nvPr/>
        </p:nvSpPr>
        <p:spPr>
          <a:xfrm>
            <a:off x="651164" y="457200"/>
            <a:ext cx="10667999" cy="586047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8E300D-CC49-4144-9BDF-39686687FB41}"/>
              </a:ext>
            </a:extLst>
          </p:cNvPr>
          <p:cNvSpPr txBox="1"/>
          <p:nvPr/>
        </p:nvSpPr>
        <p:spPr>
          <a:xfrm>
            <a:off x="1342159" y="1450449"/>
            <a:ext cx="94107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In </a:t>
            </a:r>
            <a:r>
              <a:rPr lang="en-GB" sz="4000" b="1" dirty="0"/>
              <a:t>Chapter 19</a:t>
            </a:r>
            <a:r>
              <a:rPr lang="en-GB" sz="4000" dirty="0"/>
              <a:t>, Polly </a:t>
            </a:r>
            <a:r>
              <a:rPr lang="en-GB" sz="4000" dirty="0" err="1"/>
              <a:t>Ho</a:t>
            </a:r>
            <a:r>
              <a:rPr lang="en-GB" sz="4000" dirty="0"/>
              <a:t>-Yen has been very successful in creating </a:t>
            </a:r>
            <a:r>
              <a:rPr lang="en-GB" sz="4000" b="1" u="sng" dirty="0" smtClean="0">
                <a:solidFill>
                  <a:srgbClr val="FF0000"/>
                </a:solidFill>
              </a:rPr>
              <a:t>tension</a:t>
            </a:r>
            <a:r>
              <a:rPr lang="en-GB" sz="4000" dirty="0" smtClean="0"/>
              <a:t>. This</a:t>
            </a:r>
            <a:r>
              <a:rPr lang="en-GB" sz="4000" dirty="0" smtClean="0"/>
              <a:t> means, excitement, drama, suspense…..</a:t>
            </a:r>
          </a:p>
          <a:p>
            <a:endParaRPr lang="en-GB" sz="3600" dirty="0"/>
          </a:p>
          <a:p>
            <a:r>
              <a:rPr lang="en-GB" sz="4000" dirty="0" smtClean="0"/>
              <a:t>Examine</a:t>
            </a:r>
            <a:r>
              <a:rPr lang="en-GB" sz="4000" dirty="0" smtClean="0"/>
              <a:t> </a:t>
            </a:r>
            <a:r>
              <a:rPr lang="en-GB" sz="4000" dirty="0"/>
              <a:t>the chapter again, thinking about the techniques she has used to achieve this.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84934C-DE9F-474C-8BE8-95DAC1D92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9858" y="198276"/>
            <a:ext cx="1572307" cy="157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504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AF13287-1679-49C3-BD8B-93F9A554578D}"/>
              </a:ext>
            </a:extLst>
          </p:cNvPr>
          <p:cNvSpPr/>
          <p:nvPr/>
        </p:nvSpPr>
        <p:spPr>
          <a:xfrm>
            <a:off x="190500" y="304800"/>
            <a:ext cx="9867900" cy="10096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8E300D-CC49-4144-9BDF-39686687FB41}"/>
              </a:ext>
            </a:extLst>
          </p:cNvPr>
          <p:cNvSpPr txBox="1"/>
          <p:nvPr/>
        </p:nvSpPr>
        <p:spPr>
          <a:xfrm>
            <a:off x="647700" y="453300"/>
            <a:ext cx="9410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/>
              <a:t>Tension </a:t>
            </a:r>
            <a:r>
              <a:rPr lang="en-GB" sz="4000" b="1" dirty="0" smtClean="0"/>
              <a:t>Techniques </a:t>
            </a:r>
            <a:r>
              <a:rPr lang="en-GB" sz="4000" dirty="0" smtClean="0"/>
              <a:t>– did you spot….</a:t>
            </a:r>
            <a:endParaRPr lang="en-GB" sz="4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84934C-DE9F-474C-8BE8-95DAC1D92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100" y="304800"/>
            <a:ext cx="1572307" cy="15723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A2DE66-B554-4808-B205-C09C0404029C}"/>
              </a:ext>
            </a:extLst>
          </p:cNvPr>
          <p:cNvSpPr txBox="1"/>
          <p:nvPr/>
        </p:nvSpPr>
        <p:spPr>
          <a:xfrm>
            <a:off x="943657" y="2025607"/>
            <a:ext cx="8115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00B050"/>
                </a:solidFill>
              </a:rPr>
              <a:t>rhetorical questions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19E85F-213D-4E5B-B42E-BF9BFC8DDC54}"/>
              </a:ext>
            </a:extLst>
          </p:cNvPr>
          <p:cNvSpPr txBox="1"/>
          <p:nvPr/>
        </p:nvSpPr>
        <p:spPr>
          <a:xfrm>
            <a:off x="6734857" y="2025608"/>
            <a:ext cx="51625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00B050"/>
                </a:solidFill>
              </a:rPr>
              <a:t>short paragraphs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327A8C-194D-46B8-BE52-2066A3A88325}"/>
              </a:ext>
            </a:extLst>
          </p:cNvPr>
          <p:cNvSpPr txBox="1"/>
          <p:nvPr/>
        </p:nvSpPr>
        <p:spPr>
          <a:xfrm>
            <a:off x="943657" y="3488851"/>
            <a:ext cx="51625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00B050"/>
                </a:solidFill>
              </a:rPr>
              <a:t>short sentences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18DD32-7F3B-4E38-A469-4AD2598CF806}"/>
              </a:ext>
            </a:extLst>
          </p:cNvPr>
          <p:cNvSpPr txBox="1"/>
          <p:nvPr/>
        </p:nvSpPr>
        <p:spPr>
          <a:xfrm>
            <a:off x="6734857" y="3488851"/>
            <a:ext cx="51625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rgbClr val="00B050"/>
                </a:solidFill>
              </a:rPr>
              <a:t>repetition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49CF8CF-BBBC-4A0B-9190-65A90DF18505}"/>
              </a:ext>
            </a:extLst>
          </p:cNvPr>
          <p:cNvSpPr/>
          <p:nvPr/>
        </p:nvSpPr>
        <p:spPr>
          <a:xfrm>
            <a:off x="390525" y="4424424"/>
            <a:ext cx="11315700" cy="216723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2D5E21-38DA-4A91-9A92-D29534008BB0}"/>
              </a:ext>
            </a:extLst>
          </p:cNvPr>
          <p:cNvSpPr txBox="1"/>
          <p:nvPr/>
        </p:nvSpPr>
        <p:spPr>
          <a:xfrm>
            <a:off x="647700" y="4630876"/>
            <a:ext cx="108013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/>
              <a:t>Use</a:t>
            </a:r>
            <a:r>
              <a:rPr lang="en-GB" sz="3600" dirty="0" smtClean="0"/>
              <a:t> </a:t>
            </a:r>
            <a:r>
              <a:rPr lang="en-GB" sz="3600" dirty="0"/>
              <a:t>Chapter 19 to find </a:t>
            </a:r>
            <a:r>
              <a:rPr lang="en-GB" sz="3600" dirty="0" smtClean="0"/>
              <a:t>some examples </a:t>
            </a:r>
            <a:r>
              <a:rPr lang="en-GB" sz="3600" dirty="0"/>
              <a:t>of these.</a:t>
            </a:r>
          </a:p>
          <a:p>
            <a:pPr algn="ctr"/>
            <a:r>
              <a:rPr lang="en-GB" sz="3600" dirty="0" smtClean="0">
                <a:solidFill>
                  <a:srgbClr val="FF0000"/>
                </a:solidFill>
              </a:rPr>
              <a:t>Challenge</a:t>
            </a:r>
            <a:r>
              <a:rPr lang="en-GB" sz="3600" dirty="0" smtClean="0">
                <a:solidFill>
                  <a:srgbClr val="FF0000"/>
                </a:solidFill>
              </a:rPr>
              <a:t>: </a:t>
            </a:r>
            <a:r>
              <a:rPr lang="en-GB" sz="3600" dirty="0">
                <a:solidFill>
                  <a:srgbClr val="FF0000"/>
                </a:solidFill>
              </a:rPr>
              <a:t>Can you explain why these techniques make the writing tense?</a:t>
            </a:r>
          </a:p>
        </p:txBody>
      </p:sp>
    </p:spTree>
    <p:extLst>
      <p:ext uri="{BB962C8B-B14F-4D97-AF65-F5344CB8AC3E}">
        <p14:creationId xmlns:p14="http://schemas.microsoft.com/office/powerpoint/2010/main" val="238840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3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49CF8CF-BBBC-4A0B-9190-65A90DF18505}"/>
              </a:ext>
            </a:extLst>
          </p:cNvPr>
          <p:cNvSpPr/>
          <p:nvPr/>
        </p:nvSpPr>
        <p:spPr>
          <a:xfrm>
            <a:off x="826077" y="590550"/>
            <a:ext cx="9258299" cy="526992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68891C8-DA7F-4B16-AF83-A49A192DC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100" y="304800"/>
            <a:ext cx="1572307" cy="157230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ED9B1D-754D-4DDB-8417-B3AE0B91E23B}"/>
              </a:ext>
            </a:extLst>
          </p:cNvPr>
          <p:cNvSpPr txBox="1"/>
          <p:nvPr/>
        </p:nvSpPr>
        <p:spPr>
          <a:xfrm>
            <a:off x="1378526" y="2794283"/>
            <a:ext cx="8153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u="sng" dirty="0">
                <a:solidFill>
                  <a:srgbClr val="FF0000"/>
                </a:solidFill>
              </a:rPr>
              <a:t>Your </a:t>
            </a:r>
            <a:r>
              <a:rPr lang="en-GB" sz="3600" b="1" u="sng" dirty="0" smtClean="0">
                <a:solidFill>
                  <a:srgbClr val="FF0000"/>
                </a:solidFill>
              </a:rPr>
              <a:t>Task</a:t>
            </a:r>
          </a:p>
          <a:p>
            <a:pPr algn="ctr"/>
            <a:r>
              <a:rPr lang="en-GB" sz="3600" dirty="0" smtClean="0">
                <a:solidFill>
                  <a:srgbClr val="FF0000"/>
                </a:solidFill>
              </a:rPr>
              <a:t>Use the evidence you have found to complete EITHER the </a:t>
            </a:r>
            <a:r>
              <a:rPr lang="en-GB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Bronze</a:t>
            </a:r>
            <a:r>
              <a:rPr lang="en-GB" sz="36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GB" sz="3600" dirty="0" smtClean="0">
                <a:solidFill>
                  <a:srgbClr val="FF0000"/>
                </a:solidFill>
              </a:rPr>
              <a:t> </a:t>
            </a:r>
            <a:r>
              <a:rPr lang="en-GB" sz="36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Silver</a:t>
            </a:r>
            <a:r>
              <a:rPr lang="en-GB" sz="3600" dirty="0" smtClean="0">
                <a:solidFill>
                  <a:srgbClr val="FF0000"/>
                </a:solidFill>
              </a:rPr>
              <a:t> or </a:t>
            </a:r>
            <a:r>
              <a:rPr lang="en-GB" sz="36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Gold</a:t>
            </a:r>
            <a:r>
              <a:rPr lang="en-GB" sz="3600" dirty="0" smtClean="0">
                <a:solidFill>
                  <a:srgbClr val="FF0000"/>
                </a:solidFill>
              </a:rPr>
              <a:t> worksheet to answer the question.</a:t>
            </a:r>
            <a:endParaRPr lang="en-GB" sz="36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33055" y="1090953"/>
            <a:ext cx="85759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How does Polly </a:t>
            </a:r>
            <a:r>
              <a:rPr lang="en-GB" sz="3600" dirty="0" err="1"/>
              <a:t>Ho</a:t>
            </a:r>
            <a:r>
              <a:rPr lang="en-GB" sz="3600" dirty="0"/>
              <a:t>-Yen create a sense </a:t>
            </a:r>
            <a:endParaRPr lang="en-GB" sz="3600" dirty="0" smtClean="0"/>
          </a:p>
          <a:p>
            <a:pPr algn="ctr"/>
            <a:r>
              <a:rPr lang="en-GB" sz="3600" dirty="0" smtClean="0"/>
              <a:t>of </a:t>
            </a:r>
            <a:r>
              <a:rPr lang="en-GB" sz="3600" dirty="0"/>
              <a:t>tension in </a:t>
            </a:r>
            <a:r>
              <a:rPr lang="en-GB" sz="3600" b="1" dirty="0"/>
              <a:t>Chapter 19</a:t>
            </a:r>
            <a:r>
              <a:rPr lang="en-GB" sz="3600" dirty="0"/>
              <a:t>? </a:t>
            </a:r>
            <a:endParaRPr lang="en-GB" sz="2000" dirty="0"/>
          </a:p>
        </p:txBody>
      </p:sp>
      <p:pic>
        <p:nvPicPr>
          <p:cNvPr id="4" name="Picture 3" descr="Criminal Interview, Interrogation and Confessions ..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941" y="4544290"/>
            <a:ext cx="1772624" cy="1783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097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</TotalTime>
  <Words>318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23</cp:revision>
  <dcterms:created xsi:type="dcterms:W3CDTF">2017-06-13T10:14:11Z</dcterms:created>
  <dcterms:modified xsi:type="dcterms:W3CDTF">2020-07-02T14:04:49Z</dcterms:modified>
</cp:coreProperties>
</file>