
<file path=[Content_Types].xml><?xml version="1.0" encoding="utf-8"?>
<Types xmlns="http://schemas.openxmlformats.org/package/2006/content-types">
  <Default Extension="jpe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8" r:id="rId3"/>
    <p:sldId id="377" r:id="rId4"/>
    <p:sldId id="380" r:id="rId5"/>
    <p:sldId id="356" r:id="rId6"/>
    <p:sldId id="319" r:id="rId7"/>
    <p:sldId id="340" r:id="rId8"/>
    <p:sldId id="257" r:id="rId9"/>
    <p:sldId id="259" r:id="rId10"/>
    <p:sldId id="366" r:id="rId11"/>
    <p:sldId id="381" r:id="rId12"/>
    <p:sldId id="382" r:id="rId13"/>
    <p:sldId id="383" r:id="rId14"/>
    <p:sldId id="388" r:id="rId15"/>
    <p:sldId id="384" r:id="rId16"/>
    <p:sldId id="385" r:id="rId17"/>
    <p:sldId id="386" r:id="rId18"/>
    <p:sldId id="387" r:id="rId19"/>
    <p:sldId id="389" r:id="rId20"/>
    <p:sldId id="391" r:id="rId21"/>
    <p:sldId id="392" r:id="rId22"/>
    <p:sldId id="393" r:id="rId23"/>
    <p:sldId id="390" r:id="rId24"/>
    <p:sldId id="260" r:id="rId25"/>
    <p:sldId id="363" r:id="rId26"/>
    <p:sldId id="336" r:id="rId27"/>
    <p:sldId id="364" r:id="rId28"/>
    <p:sldId id="365" r:id="rId29"/>
    <p:sldId id="317" r:id="rId30"/>
    <p:sldId id="28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1EB2"/>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51" d="100"/>
          <a:sy n="51" d="100"/>
        </p:scale>
        <p:origin x="1493" y="3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19/06/2020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19/06/2020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19/06/2020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19/06/2020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19/06/2020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19/06/2020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19/06/2020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mailto:krollins@thomasrussell-junior.staffs.sch.uk"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ufTxtwMxAq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22</a:t>
            </a:r>
            <a:r>
              <a:rPr lang="en-GB" b="1" baseline="30000" dirty="0"/>
              <a:t>nd</a:t>
            </a:r>
            <a:r>
              <a:rPr lang="en-GB" b="1" dirty="0"/>
              <a:t> JUNE TO FRIDAY 26th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1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plan a story inspired by Billionaire Boy </a:t>
            </a:r>
          </a:p>
        </p:txBody>
      </p:sp>
    </p:spTree>
    <p:extLst>
      <p:ext uri="{BB962C8B-B14F-4D97-AF65-F5344CB8AC3E}">
        <p14:creationId xmlns:p14="http://schemas.microsoft.com/office/powerpoint/2010/main" val="1840106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FC80-050F-44B7-BB7F-6FE24944FA7A}"/>
              </a:ext>
            </a:extLst>
          </p:cNvPr>
          <p:cNvSpPr>
            <a:spLocks noGrp="1"/>
          </p:cNvSpPr>
          <p:nvPr>
            <p:ph type="title"/>
          </p:nvPr>
        </p:nvSpPr>
        <p:spPr/>
        <p:txBody>
          <a:bodyPr>
            <a:normAutofit fontScale="90000"/>
          </a:bodyPr>
          <a:lstStyle/>
          <a:p>
            <a:br>
              <a:rPr lang="en-GB" dirty="0"/>
            </a:br>
            <a:br>
              <a:rPr lang="en-GB" dirty="0"/>
            </a:br>
            <a:r>
              <a:rPr lang="en-GB" dirty="0"/>
              <a:t>L.O. To plan a story inspired by Billionaire Boy </a:t>
            </a:r>
            <a:br>
              <a:rPr lang="en-GB" dirty="0"/>
            </a:br>
            <a:br>
              <a:rPr lang="en-GB" dirty="0"/>
            </a:br>
            <a:endParaRPr lang="en-GB" dirty="0"/>
          </a:p>
        </p:txBody>
      </p:sp>
      <p:sp>
        <p:nvSpPr>
          <p:cNvPr id="3" name="Content Placeholder 2">
            <a:extLst>
              <a:ext uri="{FF2B5EF4-FFF2-40B4-BE49-F238E27FC236}">
                <a16:creationId xmlns:a16="http://schemas.microsoft.com/office/drawing/2014/main" id="{84FD0F2C-3D5F-46BD-82E1-5F2DDBC2BC05}"/>
              </a:ext>
            </a:extLst>
          </p:cNvPr>
          <p:cNvSpPr>
            <a:spLocks noGrp="1"/>
          </p:cNvSpPr>
          <p:nvPr>
            <p:ph idx="1"/>
          </p:nvPr>
        </p:nvSpPr>
        <p:spPr/>
        <p:txBody>
          <a:bodyPr/>
          <a:lstStyle/>
          <a:p>
            <a:pPr marL="0" indent="0">
              <a:buNone/>
            </a:pPr>
            <a:r>
              <a:rPr lang="en-GB" dirty="0"/>
              <a:t>Today, we would like you to come up with some ideas about a story in the style of David Walliams.</a:t>
            </a:r>
          </a:p>
          <a:p>
            <a:pPr marL="0" indent="0">
              <a:buNone/>
            </a:pPr>
            <a:r>
              <a:rPr lang="en-GB" dirty="0"/>
              <a:t>Can you remember some of the similarities we found between Mr Stink and Billionaire Boy? </a:t>
            </a:r>
          </a:p>
          <a:p>
            <a:pPr marL="0" indent="0">
              <a:buNone/>
            </a:pPr>
            <a:r>
              <a:rPr lang="en-GB" dirty="0"/>
              <a:t>Let’s recap. It is worth reading your work from last week to help. There is also information to help you on the next slide. </a:t>
            </a:r>
          </a:p>
        </p:txBody>
      </p:sp>
    </p:spTree>
    <p:extLst>
      <p:ext uri="{BB962C8B-B14F-4D97-AF65-F5344CB8AC3E}">
        <p14:creationId xmlns:p14="http://schemas.microsoft.com/office/powerpoint/2010/main" val="230292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0FC8-4EA5-47EE-B9FB-9B2478BCD820}"/>
              </a:ext>
            </a:extLst>
          </p:cNvPr>
          <p:cNvSpPr>
            <a:spLocks noGrp="1"/>
          </p:cNvSpPr>
          <p:nvPr>
            <p:ph type="title"/>
          </p:nvPr>
        </p:nvSpPr>
        <p:spPr/>
        <p:txBody>
          <a:bodyPr>
            <a:normAutofit fontScale="90000"/>
          </a:bodyPr>
          <a:lstStyle/>
          <a:p>
            <a:br>
              <a:rPr lang="en-GB" dirty="0"/>
            </a:br>
            <a:r>
              <a:rPr lang="en-GB" dirty="0"/>
              <a:t>L.O. To plan a story inspired by Billionaire Boy </a:t>
            </a:r>
            <a:br>
              <a:rPr lang="en-GB" dirty="0"/>
            </a:br>
            <a:endParaRPr lang="en-GB" dirty="0"/>
          </a:p>
        </p:txBody>
      </p:sp>
      <p:sp>
        <p:nvSpPr>
          <p:cNvPr id="3" name="Content Placeholder 2">
            <a:extLst>
              <a:ext uri="{FF2B5EF4-FFF2-40B4-BE49-F238E27FC236}">
                <a16:creationId xmlns:a16="http://schemas.microsoft.com/office/drawing/2014/main" id="{C2DF111C-D7EC-4716-A153-D92A168B3859}"/>
              </a:ext>
            </a:extLst>
          </p:cNvPr>
          <p:cNvSpPr>
            <a:spLocks noGrp="1"/>
          </p:cNvSpPr>
          <p:nvPr>
            <p:ph idx="1"/>
          </p:nvPr>
        </p:nvSpPr>
        <p:spPr/>
        <p:txBody>
          <a:bodyPr>
            <a:normAutofit fontScale="92500" lnSpcReduction="20000"/>
          </a:bodyPr>
          <a:lstStyle/>
          <a:p>
            <a:pPr marL="0" indent="0">
              <a:buNone/>
            </a:pPr>
            <a:r>
              <a:rPr lang="en-GB" b="1" dirty="0"/>
              <a:t>David Walliams book features</a:t>
            </a:r>
          </a:p>
          <a:p>
            <a:r>
              <a:rPr lang="en-GB" dirty="0"/>
              <a:t>Lists/ timetables/ menus</a:t>
            </a:r>
          </a:p>
          <a:p>
            <a:r>
              <a:rPr lang="en-GB" dirty="0"/>
              <a:t>Children’s humour</a:t>
            </a:r>
          </a:p>
          <a:p>
            <a:r>
              <a:rPr lang="en-GB" dirty="0"/>
              <a:t>Main character is a child</a:t>
            </a:r>
          </a:p>
          <a:p>
            <a:r>
              <a:rPr lang="en-GB" dirty="0"/>
              <a:t>Written from the child’s point of view </a:t>
            </a:r>
          </a:p>
          <a:p>
            <a:r>
              <a:rPr lang="en-GB" dirty="0"/>
              <a:t>Raj</a:t>
            </a:r>
          </a:p>
          <a:p>
            <a:r>
              <a:rPr lang="en-GB" dirty="0"/>
              <a:t>Topics of friendship and family</a:t>
            </a:r>
          </a:p>
          <a:p>
            <a:r>
              <a:rPr lang="en-GB" dirty="0"/>
              <a:t>Talking to the audience</a:t>
            </a:r>
          </a:p>
          <a:p>
            <a:r>
              <a:rPr lang="en-GB" dirty="0"/>
              <a:t>Informal style </a:t>
            </a:r>
          </a:p>
        </p:txBody>
      </p:sp>
    </p:spTree>
    <p:extLst>
      <p:ext uri="{BB962C8B-B14F-4D97-AF65-F5344CB8AC3E}">
        <p14:creationId xmlns:p14="http://schemas.microsoft.com/office/powerpoint/2010/main" val="1132671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br>
              <a:rPr lang="en-GB" dirty="0"/>
            </a:br>
            <a:r>
              <a:rPr lang="en-GB" dirty="0"/>
              <a:t>L.O. To plan a story inspired by Billionaire Boy </a:t>
            </a:r>
            <a:br>
              <a:rPr lang="en-GB" dirty="0"/>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p:txBody>
          <a:bodyPr>
            <a:normAutofit/>
          </a:bodyPr>
          <a:lstStyle/>
          <a:p>
            <a:r>
              <a:rPr lang="en-GB" dirty="0"/>
              <a:t>So that our story sounds like one David Walliams might have written, we need to include quite a few of these features in our writing.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1665094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4D3F-79EC-4F23-A8DA-782F26C2E93C}"/>
              </a:ext>
            </a:extLst>
          </p:cNvPr>
          <p:cNvSpPr>
            <a:spLocks noGrp="1"/>
          </p:cNvSpPr>
          <p:nvPr>
            <p:ph type="title"/>
          </p:nvPr>
        </p:nvSpPr>
        <p:spPr/>
        <p:txBody>
          <a:bodyPr>
            <a:normAutofit fontScale="90000"/>
          </a:bodyPr>
          <a:lstStyle/>
          <a:p>
            <a:r>
              <a:rPr lang="en-GB" dirty="0"/>
              <a:t>L.O. To plan a story inspired by Billionaire Boy</a:t>
            </a:r>
          </a:p>
        </p:txBody>
      </p:sp>
      <p:sp>
        <p:nvSpPr>
          <p:cNvPr id="3" name="Content Placeholder 2">
            <a:extLst>
              <a:ext uri="{FF2B5EF4-FFF2-40B4-BE49-F238E27FC236}">
                <a16:creationId xmlns:a16="http://schemas.microsoft.com/office/drawing/2014/main" id="{482259DD-9ADB-4BAC-A555-765F4A270D2A}"/>
              </a:ext>
            </a:extLst>
          </p:cNvPr>
          <p:cNvSpPr>
            <a:spLocks noGrp="1"/>
          </p:cNvSpPr>
          <p:nvPr>
            <p:ph idx="1"/>
          </p:nvPr>
        </p:nvSpPr>
        <p:spPr/>
        <p:txBody>
          <a:bodyPr>
            <a:normAutofit lnSpcReduction="10000"/>
          </a:bodyPr>
          <a:lstStyle/>
          <a:p>
            <a:r>
              <a:rPr lang="en-GB" dirty="0"/>
              <a:t>We would like you to write your own story about a child who has a parent who becomes very rich and what the child’s life is like. </a:t>
            </a:r>
          </a:p>
          <a:p>
            <a:r>
              <a:rPr lang="en-GB" dirty="0"/>
              <a:t>Start thinking about your story by answering some </a:t>
            </a:r>
            <a:r>
              <a:rPr lang="en-GB" b="1" dirty="0"/>
              <a:t>questions.</a:t>
            </a:r>
            <a:r>
              <a:rPr lang="en-GB" dirty="0"/>
              <a:t> They are on the next two slides and on Word documents for you to fill in. </a:t>
            </a:r>
          </a:p>
          <a:p>
            <a:r>
              <a:rPr lang="en-GB" dirty="0"/>
              <a:t>The following two slides have some </a:t>
            </a:r>
            <a:r>
              <a:rPr lang="en-GB" b="1" dirty="0"/>
              <a:t>example ideas</a:t>
            </a:r>
            <a:r>
              <a:rPr lang="en-GB" dirty="0"/>
              <a:t> for stories. </a:t>
            </a:r>
          </a:p>
          <a:p>
            <a:endParaRPr lang="en-GB" dirty="0"/>
          </a:p>
        </p:txBody>
      </p:sp>
    </p:spTree>
    <p:extLst>
      <p:ext uri="{BB962C8B-B14F-4D97-AF65-F5344CB8AC3E}">
        <p14:creationId xmlns:p14="http://schemas.microsoft.com/office/powerpoint/2010/main" val="2983387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6BEF-192B-4A76-AE7C-DC92E6CA3CB8}"/>
              </a:ext>
            </a:extLst>
          </p:cNvPr>
          <p:cNvSpPr>
            <a:spLocks noGrp="1"/>
          </p:cNvSpPr>
          <p:nvPr>
            <p:ph type="title"/>
          </p:nvPr>
        </p:nvSpPr>
        <p:spPr/>
        <p:txBody>
          <a:bodyPr>
            <a:normAutofit fontScale="90000"/>
          </a:bodyPr>
          <a:lstStyle/>
          <a:p>
            <a:r>
              <a:rPr lang="en-GB" dirty="0"/>
              <a:t>L.O. To plan a story inspired by Billionaire Boy </a:t>
            </a:r>
            <a:br>
              <a:rPr lang="en-GB" dirty="0"/>
            </a:br>
            <a:endParaRPr lang="en-GB" dirty="0"/>
          </a:p>
        </p:txBody>
      </p:sp>
      <p:sp>
        <p:nvSpPr>
          <p:cNvPr id="3" name="Content Placeholder 2">
            <a:extLst>
              <a:ext uri="{FF2B5EF4-FFF2-40B4-BE49-F238E27FC236}">
                <a16:creationId xmlns:a16="http://schemas.microsoft.com/office/drawing/2014/main" id="{3DDA9C3F-A5EE-414A-9FE2-F8F1DF508DDE}"/>
              </a:ext>
            </a:extLst>
          </p:cNvPr>
          <p:cNvSpPr>
            <a:spLocks noGrp="1"/>
          </p:cNvSpPr>
          <p:nvPr>
            <p:ph idx="1"/>
          </p:nvPr>
        </p:nvSpPr>
        <p:spPr/>
        <p:txBody>
          <a:bodyPr>
            <a:normAutofit lnSpcReduction="10000"/>
          </a:bodyPr>
          <a:lstStyle/>
          <a:p>
            <a:pPr marL="0" indent="0">
              <a:buNone/>
            </a:pPr>
            <a:r>
              <a:rPr lang="en-GB" b="1" dirty="0"/>
              <a:t>Key Questions</a:t>
            </a:r>
          </a:p>
          <a:p>
            <a:r>
              <a:rPr lang="en-GB" dirty="0"/>
              <a:t>Who is your main character?</a:t>
            </a:r>
          </a:p>
          <a:p>
            <a:r>
              <a:rPr lang="en-GB" dirty="0"/>
              <a:t>How did your character become rich? </a:t>
            </a:r>
          </a:p>
          <a:p>
            <a:r>
              <a:rPr lang="en-GB" dirty="0"/>
              <a:t>Which other characters will you include? </a:t>
            </a:r>
          </a:p>
          <a:p>
            <a:r>
              <a:rPr lang="en-GB" dirty="0"/>
              <a:t>What things did they buy with all the money? </a:t>
            </a:r>
          </a:p>
          <a:p>
            <a:r>
              <a:rPr lang="en-GB" dirty="0"/>
              <a:t>What is the problem? </a:t>
            </a:r>
          </a:p>
          <a:p>
            <a:r>
              <a:rPr lang="en-GB" dirty="0"/>
              <a:t>Can you think of something funny a character might say or do? </a:t>
            </a:r>
          </a:p>
          <a:p>
            <a:pPr marL="0" indent="0">
              <a:buNone/>
            </a:pPr>
            <a:endParaRPr lang="en-GB" dirty="0"/>
          </a:p>
        </p:txBody>
      </p:sp>
    </p:spTree>
    <p:extLst>
      <p:ext uri="{BB962C8B-B14F-4D97-AF65-F5344CB8AC3E}">
        <p14:creationId xmlns:p14="http://schemas.microsoft.com/office/powerpoint/2010/main" val="361892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A9DA3-195E-46BE-8C46-4C4ACEDA420C}"/>
              </a:ext>
            </a:extLst>
          </p:cNvPr>
          <p:cNvSpPr>
            <a:spLocks noGrp="1"/>
          </p:cNvSpPr>
          <p:nvPr>
            <p:ph type="title"/>
          </p:nvPr>
        </p:nvSpPr>
        <p:spPr/>
        <p:txBody>
          <a:bodyPr>
            <a:normAutofit fontScale="90000"/>
          </a:bodyPr>
          <a:lstStyle/>
          <a:p>
            <a:r>
              <a:rPr lang="en-GB" dirty="0"/>
              <a:t>L.O. To plan a story inspired by Billionaire Boy</a:t>
            </a:r>
          </a:p>
        </p:txBody>
      </p:sp>
      <p:sp>
        <p:nvSpPr>
          <p:cNvPr id="3" name="Content Placeholder 2">
            <a:extLst>
              <a:ext uri="{FF2B5EF4-FFF2-40B4-BE49-F238E27FC236}">
                <a16:creationId xmlns:a16="http://schemas.microsoft.com/office/drawing/2014/main" id="{0379ABED-7EB6-4CF4-B1DD-A2B65B0C5AD2}"/>
              </a:ext>
            </a:extLst>
          </p:cNvPr>
          <p:cNvSpPr>
            <a:spLocks noGrp="1"/>
          </p:cNvSpPr>
          <p:nvPr>
            <p:ph idx="1"/>
          </p:nvPr>
        </p:nvSpPr>
        <p:spPr/>
        <p:txBody>
          <a:bodyPr/>
          <a:lstStyle/>
          <a:p>
            <a:pPr marL="0" indent="0">
              <a:buNone/>
            </a:pPr>
            <a:r>
              <a:rPr lang="en-GB" b="1" dirty="0"/>
              <a:t>Challenging questions</a:t>
            </a:r>
          </a:p>
          <a:p>
            <a:pPr marL="0" indent="0">
              <a:buNone/>
            </a:pPr>
            <a:r>
              <a:rPr lang="en-GB" dirty="0"/>
              <a:t>If you want to challenge yourself, also have a think about these questions: </a:t>
            </a:r>
          </a:p>
          <a:p>
            <a:pPr marL="0" indent="0">
              <a:buNone/>
            </a:pPr>
            <a:r>
              <a:rPr lang="en-GB" dirty="0"/>
              <a:t>How will you make your main character likeable to the reader? (Think about someone you like and why.)</a:t>
            </a:r>
          </a:p>
          <a:p>
            <a:pPr marL="0" indent="0">
              <a:buNone/>
            </a:pPr>
            <a:r>
              <a:rPr lang="en-GB" dirty="0"/>
              <a:t>Think of a relationship that needs improving and how it becomes better. </a:t>
            </a:r>
          </a:p>
        </p:txBody>
      </p:sp>
    </p:spTree>
    <p:extLst>
      <p:ext uri="{BB962C8B-B14F-4D97-AF65-F5344CB8AC3E}">
        <p14:creationId xmlns:p14="http://schemas.microsoft.com/office/powerpoint/2010/main" val="3605726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F0CE0-7EA5-4437-8362-3AF5EF6DE0C4}"/>
              </a:ext>
            </a:extLst>
          </p:cNvPr>
          <p:cNvSpPr>
            <a:spLocks noGrp="1"/>
          </p:cNvSpPr>
          <p:nvPr>
            <p:ph type="title"/>
          </p:nvPr>
        </p:nvSpPr>
        <p:spPr/>
        <p:txBody>
          <a:bodyPr>
            <a:normAutofit fontScale="90000"/>
          </a:bodyPr>
          <a:lstStyle/>
          <a:p>
            <a:r>
              <a:rPr lang="en-GB" dirty="0"/>
              <a:t>L.O. To plan a story inspired by Billionaire Boy</a:t>
            </a:r>
          </a:p>
        </p:txBody>
      </p:sp>
      <p:sp>
        <p:nvSpPr>
          <p:cNvPr id="3" name="Content Placeholder 2">
            <a:extLst>
              <a:ext uri="{FF2B5EF4-FFF2-40B4-BE49-F238E27FC236}">
                <a16:creationId xmlns:a16="http://schemas.microsoft.com/office/drawing/2014/main" id="{FEAAC0E1-AEC4-4A84-B87A-67AD8BDB9DEC}"/>
              </a:ext>
            </a:extLst>
          </p:cNvPr>
          <p:cNvSpPr>
            <a:spLocks noGrp="1"/>
          </p:cNvSpPr>
          <p:nvPr>
            <p:ph idx="1"/>
          </p:nvPr>
        </p:nvSpPr>
        <p:spPr/>
        <p:txBody>
          <a:bodyPr>
            <a:normAutofit fontScale="77500" lnSpcReduction="20000"/>
          </a:bodyPr>
          <a:lstStyle/>
          <a:p>
            <a:pPr marL="0" indent="0">
              <a:buNone/>
            </a:pPr>
            <a:r>
              <a:rPr lang="en-GB" b="1" dirty="0"/>
              <a:t>Idea 1</a:t>
            </a:r>
            <a:r>
              <a:rPr lang="en-GB" dirty="0"/>
              <a:t>: Billionaire Bob</a:t>
            </a:r>
          </a:p>
          <a:p>
            <a:pPr marL="0" indent="0">
              <a:buNone/>
            </a:pPr>
            <a:r>
              <a:rPr lang="en-GB" dirty="0"/>
              <a:t>Bob was just an ordinary boy who loved bouncing on the trampoline in his garden. However, during his summer holiday, he became annoyed that it rained so much that he often couldn’t go on his trampoline. He said to his dad that he wished there was somewhere, like an indoor soft play centre, that was filled with trampolines where you could go on rainy days and bounce all day long. Bob’s dad thought this was a great idea and decided to set up an indoor trampoline centre in his town. He put in a café, just like a soft play, so that people could stay for dinner and tea if they wanted to. It became so popular that he decided to open one in every town in England and became very rich from this business. </a:t>
            </a:r>
          </a:p>
          <a:p>
            <a:pPr marL="0" indent="0">
              <a:buNone/>
            </a:pPr>
            <a:endParaRPr lang="en-GB" dirty="0"/>
          </a:p>
        </p:txBody>
      </p:sp>
    </p:spTree>
    <p:extLst>
      <p:ext uri="{BB962C8B-B14F-4D97-AF65-F5344CB8AC3E}">
        <p14:creationId xmlns:p14="http://schemas.microsoft.com/office/powerpoint/2010/main" val="1803190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6E6E8-3B61-41CC-B90B-D0277D98C213}"/>
              </a:ext>
            </a:extLst>
          </p:cNvPr>
          <p:cNvSpPr>
            <a:spLocks noGrp="1"/>
          </p:cNvSpPr>
          <p:nvPr>
            <p:ph type="title"/>
          </p:nvPr>
        </p:nvSpPr>
        <p:spPr/>
        <p:txBody>
          <a:bodyPr>
            <a:normAutofit fontScale="90000"/>
          </a:bodyPr>
          <a:lstStyle/>
          <a:p>
            <a:r>
              <a:rPr lang="en-GB" dirty="0"/>
              <a:t>L.O. To plan a story inspired by Billionaire Boy</a:t>
            </a:r>
          </a:p>
        </p:txBody>
      </p:sp>
      <p:sp>
        <p:nvSpPr>
          <p:cNvPr id="3" name="Content Placeholder 2">
            <a:extLst>
              <a:ext uri="{FF2B5EF4-FFF2-40B4-BE49-F238E27FC236}">
                <a16:creationId xmlns:a16="http://schemas.microsoft.com/office/drawing/2014/main" id="{E9D3B2B3-C3AD-41D6-AE06-4175E74D7928}"/>
              </a:ext>
            </a:extLst>
          </p:cNvPr>
          <p:cNvSpPr>
            <a:spLocks noGrp="1"/>
          </p:cNvSpPr>
          <p:nvPr>
            <p:ph idx="1"/>
          </p:nvPr>
        </p:nvSpPr>
        <p:spPr/>
        <p:txBody>
          <a:bodyPr>
            <a:normAutofit fontScale="85000" lnSpcReduction="20000"/>
          </a:bodyPr>
          <a:lstStyle/>
          <a:p>
            <a:pPr marL="0" indent="0">
              <a:buNone/>
            </a:pPr>
            <a:r>
              <a:rPr lang="en-GB" b="1" dirty="0"/>
              <a:t>Idea 2</a:t>
            </a:r>
            <a:r>
              <a:rPr lang="en-GB" dirty="0"/>
              <a:t>: Millionaire Millie</a:t>
            </a:r>
          </a:p>
          <a:p>
            <a:pPr marL="0" indent="0">
              <a:buNone/>
            </a:pPr>
            <a:r>
              <a:rPr lang="en-GB" dirty="0"/>
              <a:t>Millie lived alone with her mum in a two bedroom house. Millie’s dad had disappeared a long time ago and was apparently living in Australia. Millie was an extremely clever girl who loved science. Millie’s mum was always saying that she wanted to lose weight but loved eating chocolate – which was why her mum was a bit overweight. She used to say. ‘I wish someone could make a chocolate bar which would make you lose weight’. Millie thought this was a fantastic idea and set about experimenting. A few months later, her diet chocolate bar was in the shops and selling by the million every day. Millie was rich and her mum was slim!</a:t>
            </a:r>
          </a:p>
          <a:p>
            <a:endParaRPr lang="en-GB" dirty="0"/>
          </a:p>
        </p:txBody>
      </p:sp>
    </p:spTree>
    <p:extLst>
      <p:ext uri="{BB962C8B-B14F-4D97-AF65-F5344CB8AC3E}">
        <p14:creationId xmlns:p14="http://schemas.microsoft.com/office/powerpoint/2010/main" val="247221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53E84-8BFF-4888-87A0-C42EE5BC81CC}"/>
              </a:ext>
            </a:extLst>
          </p:cNvPr>
          <p:cNvSpPr>
            <a:spLocks noGrp="1"/>
          </p:cNvSpPr>
          <p:nvPr>
            <p:ph type="title"/>
          </p:nvPr>
        </p:nvSpPr>
        <p:spPr/>
        <p:txBody>
          <a:bodyPr>
            <a:normAutofit fontScale="90000"/>
          </a:bodyPr>
          <a:lstStyle/>
          <a:p>
            <a:r>
              <a:rPr lang="en-GB" dirty="0"/>
              <a:t>L.O. To plan a story inspired by Billionaire Boy</a:t>
            </a:r>
          </a:p>
        </p:txBody>
      </p:sp>
      <p:sp>
        <p:nvSpPr>
          <p:cNvPr id="3" name="Content Placeholder 2">
            <a:extLst>
              <a:ext uri="{FF2B5EF4-FFF2-40B4-BE49-F238E27FC236}">
                <a16:creationId xmlns:a16="http://schemas.microsoft.com/office/drawing/2014/main" id="{02A8773B-42B7-406D-93BB-F253D975F6A4}"/>
              </a:ext>
            </a:extLst>
          </p:cNvPr>
          <p:cNvSpPr>
            <a:spLocks noGrp="1"/>
          </p:cNvSpPr>
          <p:nvPr>
            <p:ph idx="1"/>
          </p:nvPr>
        </p:nvSpPr>
        <p:spPr/>
        <p:txBody>
          <a:bodyPr/>
          <a:lstStyle/>
          <a:p>
            <a:pPr marL="0" indent="0">
              <a:buNone/>
            </a:pPr>
            <a:r>
              <a:rPr lang="en-GB" b="1" dirty="0"/>
              <a:t>Today’s Task</a:t>
            </a:r>
            <a:r>
              <a:rPr lang="en-GB" dirty="0"/>
              <a:t>: Answer questions about your story. </a:t>
            </a:r>
          </a:p>
          <a:p>
            <a:pPr marL="0" indent="0">
              <a:buNone/>
            </a:pPr>
            <a:endParaRPr lang="en-GB" dirty="0"/>
          </a:p>
          <a:p>
            <a:pPr marL="0" indent="0">
              <a:buNone/>
            </a:pPr>
            <a:r>
              <a:rPr lang="en-GB" dirty="0"/>
              <a:t>There are two Word documents containing questions. If you would like more of a challenge, choose to the Challenge Questions sheet. </a:t>
            </a:r>
          </a:p>
          <a:p>
            <a:pPr marL="0" indent="0">
              <a:buNone/>
            </a:pPr>
            <a:endParaRPr lang="en-GB" dirty="0"/>
          </a:p>
          <a:p>
            <a:pPr marL="0" indent="0">
              <a:buNone/>
            </a:pPr>
            <a:r>
              <a:rPr lang="en-GB" dirty="0"/>
              <a:t>You can add more detail too if you like. </a:t>
            </a:r>
          </a:p>
        </p:txBody>
      </p:sp>
    </p:spTree>
    <p:extLst>
      <p:ext uri="{BB962C8B-B14F-4D97-AF65-F5344CB8AC3E}">
        <p14:creationId xmlns:p14="http://schemas.microsoft.com/office/powerpoint/2010/main" val="37880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a:t>
            </a:r>
          </a:p>
        </p:txBody>
      </p:sp>
      <p:sp>
        <p:nvSpPr>
          <p:cNvPr id="3" name="Content Placeholder 2"/>
          <p:cNvSpPr>
            <a:spLocks noGrp="1"/>
          </p:cNvSpPr>
          <p:nvPr>
            <p:ph idx="1"/>
          </p:nvPr>
        </p:nvSpPr>
        <p:spPr>
          <a:xfrm>
            <a:off x="539552" y="1628800"/>
            <a:ext cx="8229600" cy="4525963"/>
          </a:xfrm>
        </p:spPr>
        <p:txBody>
          <a:bodyPr>
            <a:normAutofit fontScale="85000" lnSpcReduction="20000"/>
          </a:bodyPr>
          <a:lstStyle/>
          <a:p>
            <a:pPr marL="0" indent="0" algn="ctr">
              <a:buNone/>
            </a:pPr>
            <a:r>
              <a:rPr lang="en-GB" sz="4800" dirty="0"/>
              <a:t>Week Commencing Monday 22nd June</a:t>
            </a:r>
          </a:p>
          <a:p>
            <a:r>
              <a:rPr lang="en-GB" sz="3400" dirty="0"/>
              <a:t>This PowerPoint has been written so that children can either work through it independently or with the support of an adult. </a:t>
            </a:r>
          </a:p>
          <a:p>
            <a:pPr marL="0" indent="0">
              <a:buNone/>
            </a:pPr>
            <a:endParaRPr lang="en-GB" sz="3400" dirty="0"/>
          </a:p>
          <a:p>
            <a:r>
              <a:rPr lang="en-GB" dirty="0"/>
              <a:t>The specific days to complete the activities are suggestions. Please do what you can, when you can. We appreciate that the amount of time that children wish to spend on these tasks may vary from child to child</a:t>
            </a:r>
            <a:r>
              <a:rPr lang="en-GB" sz="2800" dirty="0"/>
              <a:t>. </a:t>
            </a:r>
          </a:p>
        </p:txBody>
      </p:sp>
    </p:spTree>
    <p:extLst>
      <p:ext uri="{BB962C8B-B14F-4D97-AF65-F5344CB8AC3E}">
        <p14:creationId xmlns:p14="http://schemas.microsoft.com/office/powerpoint/2010/main" val="54674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2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map out a story inspired by Billionaire Boy </a:t>
            </a:r>
          </a:p>
        </p:txBody>
      </p:sp>
    </p:spTree>
    <p:extLst>
      <p:ext uri="{BB962C8B-B14F-4D97-AF65-F5344CB8AC3E}">
        <p14:creationId xmlns:p14="http://schemas.microsoft.com/office/powerpoint/2010/main" val="4191104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4044-9E91-463A-B3EC-6F37A42B7DB2}"/>
              </a:ext>
            </a:extLst>
          </p:cNvPr>
          <p:cNvSpPr>
            <a:spLocks noGrp="1"/>
          </p:cNvSpPr>
          <p:nvPr>
            <p:ph type="title"/>
          </p:nvPr>
        </p:nvSpPr>
        <p:spPr/>
        <p:txBody>
          <a:bodyPr>
            <a:normAutofit fontScale="90000"/>
          </a:bodyPr>
          <a:lstStyle/>
          <a:p>
            <a:r>
              <a:rPr lang="en-GB" dirty="0"/>
              <a:t>L.O. To map out a story inspired by David Walliams </a:t>
            </a:r>
          </a:p>
        </p:txBody>
      </p:sp>
      <p:sp>
        <p:nvSpPr>
          <p:cNvPr id="3" name="Content Placeholder 2">
            <a:extLst>
              <a:ext uri="{FF2B5EF4-FFF2-40B4-BE49-F238E27FC236}">
                <a16:creationId xmlns:a16="http://schemas.microsoft.com/office/drawing/2014/main" id="{C7A54E31-0618-4C99-A11E-5E8B04991B11}"/>
              </a:ext>
            </a:extLst>
          </p:cNvPr>
          <p:cNvSpPr>
            <a:spLocks noGrp="1"/>
          </p:cNvSpPr>
          <p:nvPr>
            <p:ph idx="1"/>
          </p:nvPr>
        </p:nvSpPr>
        <p:spPr/>
        <p:txBody>
          <a:bodyPr>
            <a:normAutofit fontScale="92500"/>
          </a:bodyPr>
          <a:lstStyle/>
          <a:p>
            <a:pPr marL="0" indent="0">
              <a:buNone/>
            </a:pPr>
            <a:r>
              <a:rPr lang="en-GB" dirty="0"/>
              <a:t>Yesterday, you thought about some key ingredients for your story through answering questions. </a:t>
            </a:r>
          </a:p>
          <a:p>
            <a:pPr marL="0" indent="0">
              <a:buNone/>
            </a:pPr>
            <a:endParaRPr lang="en-GB" dirty="0"/>
          </a:p>
          <a:p>
            <a:pPr marL="0" indent="0">
              <a:buNone/>
            </a:pPr>
            <a:r>
              <a:rPr lang="en-GB" dirty="0"/>
              <a:t>Today, we are going to map out the story so that you feel confident about the shape of the story and what to write in which part of the story. On the next slide is a suggestion of what you might write in each part. (You do not have to use this but it might be useful.) </a:t>
            </a:r>
          </a:p>
        </p:txBody>
      </p:sp>
    </p:spTree>
    <p:extLst>
      <p:ext uri="{BB962C8B-B14F-4D97-AF65-F5344CB8AC3E}">
        <p14:creationId xmlns:p14="http://schemas.microsoft.com/office/powerpoint/2010/main" val="3976238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0A50-A062-4BFC-ABD6-4CCCCC1C72E0}"/>
              </a:ext>
            </a:extLst>
          </p:cNvPr>
          <p:cNvSpPr>
            <a:spLocks noGrp="1"/>
          </p:cNvSpPr>
          <p:nvPr>
            <p:ph type="title"/>
          </p:nvPr>
        </p:nvSpPr>
        <p:spPr/>
        <p:txBody>
          <a:bodyPr>
            <a:normAutofit fontScale="90000"/>
          </a:bodyPr>
          <a:lstStyle/>
          <a:p>
            <a:r>
              <a:rPr lang="en-GB" dirty="0"/>
              <a:t>L.O. To map out a story inspired by David Walliams </a:t>
            </a:r>
          </a:p>
        </p:txBody>
      </p:sp>
      <p:sp>
        <p:nvSpPr>
          <p:cNvPr id="3" name="Content Placeholder 2">
            <a:extLst>
              <a:ext uri="{FF2B5EF4-FFF2-40B4-BE49-F238E27FC236}">
                <a16:creationId xmlns:a16="http://schemas.microsoft.com/office/drawing/2014/main" id="{9B7B5BC3-AFA8-4563-B8CD-83C4E91DE1B2}"/>
              </a:ext>
            </a:extLst>
          </p:cNvPr>
          <p:cNvSpPr>
            <a:spLocks noGrp="1"/>
          </p:cNvSpPr>
          <p:nvPr>
            <p:ph idx="1"/>
          </p:nvPr>
        </p:nvSpPr>
        <p:spPr/>
        <p:txBody>
          <a:bodyPr>
            <a:normAutofit fontScale="92500" lnSpcReduction="20000"/>
          </a:bodyPr>
          <a:lstStyle/>
          <a:p>
            <a:pPr marL="0" indent="0">
              <a:buNone/>
            </a:pPr>
            <a:r>
              <a:rPr lang="en-GB" b="1" dirty="0"/>
              <a:t>Suggested structure for your story</a:t>
            </a:r>
          </a:p>
          <a:p>
            <a:pPr marL="0" indent="0">
              <a:buNone/>
            </a:pPr>
            <a:r>
              <a:rPr lang="en-GB" b="1" dirty="0"/>
              <a:t>Part 1</a:t>
            </a:r>
            <a:r>
              <a:rPr lang="en-GB" dirty="0"/>
              <a:t>: Introduce the main character. Explain how they had become rich but that they are unhappy. </a:t>
            </a:r>
          </a:p>
          <a:p>
            <a:pPr marL="0" indent="0">
              <a:buNone/>
            </a:pPr>
            <a:r>
              <a:rPr lang="en-GB" b="1" dirty="0"/>
              <a:t>Part 2</a:t>
            </a:r>
            <a:r>
              <a:rPr lang="en-GB" dirty="0"/>
              <a:t>: What their life was like before they were rich. </a:t>
            </a:r>
          </a:p>
          <a:p>
            <a:pPr marL="0" indent="0">
              <a:buNone/>
            </a:pPr>
            <a:r>
              <a:rPr lang="en-GB" b="1" dirty="0"/>
              <a:t>Part 3</a:t>
            </a:r>
            <a:r>
              <a:rPr lang="en-GB" dirty="0"/>
              <a:t>: Something that will stop them being unhappy e.g. a new friendship. </a:t>
            </a:r>
          </a:p>
          <a:p>
            <a:pPr marL="0" indent="0">
              <a:buNone/>
            </a:pPr>
            <a:r>
              <a:rPr lang="en-GB" b="1" dirty="0"/>
              <a:t>Part 4</a:t>
            </a:r>
            <a:r>
              <a:rPr lang="en-GB" dirty="0"/>
              <a:t>: A conversation with Raj.</a:t>
            </a:r>
          </a:p>
          <a:p>
            <a:pPr marL="0" indent="0">
              <a:buNone/>
            </a:pPr>
            <a:r>
              <a:rPr lang="en-GB" b="1" dirty="0"/>
              <a:t>Part 5</a:t>
            </a:r>
            <a:r>
              <a:rPr lang="en-GB" dirty="0"/>
              <a:t>: The beginning of your character’s road to happiness. </a:t>
            </a:r>
          </a:p>
        </p:txBody>
      </p:sp>
    </p:spTree>
    <p:extLst>
      <p:ext uri="{BB962C8B-B14F-4D97-AF65-F5344CB8AC3E}">
        <p14:creationId xmlns:p14="http://schemas.microsoft.com/office/powerpoint/2010/main" val="311693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99AC1-6CCB-4D1C-83BA-746CB8723479}"/>
              </a:ext>
            </a:extLst>
          </p:cNvPr>
          <p:cNvSpPr>
            <a:spLocks noGrp="1"/>
          </p:cNvSpPr>
          <p:nvPr>
            <p:ph type="title"/>
          </p:nvPr>
        </p:nvSpPr>
        <p:spPr/>
        <p:txBody>
          <a:bodyPr>
            <a:normAutofit fontScale="90000"/>
          </a:bodyPr>
          <a:lstStyle/>
          <a:p>
            <a:r>
              <a:rPr lang="en-GB" dirty="0"/>
              <a:t>L.O. To map out a story inspired by David Walliams </a:t>
            </a:r>
          </a:p>
        </p:txBody>
      </p:sp>
      <p:sp>
        <p:nvSpPr>
          <p:cNvPr id="3" name="Content Placeholder 2">
            <a:extLst>
              <a:ext uri="{FF2B5EF4-FFF2-40B4-BE49-F238E27FC236}">
                <a16:creationId xmlns:a16="http://schemas.microsoft.com/office/drawing/2014/main" id="{D8D13A40-13D7-4EC2-82FA-4F8C6DF934EC}"/>
              </a:ext>
            </a:extLst>
          </p:cNvPr>
          <p:cNvSpPr>
            <a:spLocks noGrp="1"/>
          </p:cNvSpPr>
          <p:nvPr>
            <p:ph idx="1"/>
          </p:nvPr>
        </p:nvSpPr>
        <p:spPr/>
        <p:txBody>
          <a:bodyPr/>
          <a:lstStyle/>
          <a:p>
            <a:pPr marL="0" indent="0">
              <a:buNone/>
            </a:pPr>
            <a:r>
              <a:rPr lang="en-GB" b="1" dirty="0"/>
              <a:t>Today’s Task</a:t>
            </a:r>
            <a:r>
              <a:rPr lang="en-GB" dirty="0"/>
              <a:t>: To map out your story</a:t>
            </a:r>
          </a:p>
          <a:p>
            <a:r>
              <a:rPr lang="en-GB" dirty="0"/>
              <a:t>You can do this using </a:t>
            </a:r>
            <a:r>
              <a:rPr lang="en-GB" b="1" dirty="0"/>
              <a:t>a story mountain </a:t>
            </a:r>
            <a:r>
              <a:rPr lang="en-GB" dirty="0"/>
              <a:t>or a </a:t>
            </a:r>
            <a:r>
              <a:rPr lang="en-GB" b="1" dirty="0"/>
              <a:t>flow diagram </a:t>
            </a:r>
            <a:r>
              <a:rPr lang="en-GB" dirty="0"/>
              <a:t>with arrows or </a:t>
            </a:r>
            <a:r>
              <a:rPr lang="en-GB" b="1" dirty="0"/>
              <a:t>your own way</a:t>
            </a:r>
            <a:r>
              <a:rPr lang="en-GB" dirty="0"/>
              <a:t>. </a:t>
            </a:r>
          </a:p>
          <a:p>
            <a:r>
              <a:rPr lang="en-GB" dirty="0"/>
              <a:t>Write down things that you think will be useful – even little details. </a:t>
            </a:r>
          </a:p>
          <a:p>
            <a:r>
              <a:rPr lang="en-GB" b="1" dirty="0"/>
              <a:t>Draw pictures </a:t>
            </a:r>
            <a:r>
              <a:rPr lang="en-GB" dirty="0"/>
              <a:t>if you’d like to. </a:t>
            </a:r>
          </a:p>
          <a:p>
            <a:r>
              <a:rPr lang="en-GB" dirty="0"/>
              <a:t>We want you to feel like </a:t>
            </a:r>
            <a:r>
              <a:rPr lang="en-GB" b="1" u="sng" dirty="0"/>
              <a:t>you really know your story</a:t>
            </a:r>
            <a:r>
              <a:rPr lang="en-GB" dirty="0"/>
              <a:t> in your head before you get writing.  </a:t>
            </a:r>
          </a:p>
        </p:txBody>
      </p:sp>
    </p:spTree>
    <p:extLst>
      <p:ext uri="{BB962C8B-B14F-4D97-AF65-F5344CB8AC3E}">
        <p14:creationId xmlns:p14="http://schemas.microsoft.com/office/powerpoint/2010/main" val="123591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fontScale="90000"/>
          </a:bodyPr>
          <a:lstStyle/>
          <a:p>
            <a:r>
              <a:rPr lang="en-GB" sz="5500" b="1" dirty="0"/>
              <a:t>Fronted Adverbials lesson (which can be completed on any day)</a:t>
            </a:r>
          </a:p>
        </p:txBody>
      </p:sp>
      <p:sp>
        <p:nvSpPr>
          <p:cNvPr id="3" name="Rectangle 2"/>
          <p:cNvSpPr/>
          <p:nvPr/>
        </p:nvSpPr>
        <p:spPr>
          <a:xfrm>
            <a:off x="2195736" y="764703"/>
            <a:ext cx="4920834" cy="769441"/>
          </a:xfrm>
          <a:prstGeom prst="rect">
            <a:avLst/>
          </a:prstGeom>
        </p:spPr>
        <p:txBody>
          <a:bodyPr wrap="none">
            <a:spAutoFit/>
          </a:bodyPr>
          <a:lstStyle/>
          <a:p>
            <a:r>
              <a:rPr lang="en-GB" sz="4400" dirty="0"/>
              <a:t>Stories with Humour</a:t>
            </a:r>
          </a:p>
        </p:txBody>
      </p:sp>
    </p:spTree>
    <p:extLst>
      <p:ext uri="{BB962C8B-B14F-4D97-AF65-F5344CB8AC3E}">
        <p14:creationId xmlns:p14="http://schemas.microsoft.com/office/powerpoint/2010/main" val="3070407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DB41C-CD96-4252-A253-08F02DB42443}"/>
              </a:ext>
            </a:extLst>
          </p:cNvPr>
          <p:cNvSpPr>
            <a:spLocks noGrp="1"/>
          </p:cNvSpPr>
          <p:nvPr>
            <p:ph type="title"/>
          </p:nvPr>
        </p:nvSpPr>
        <p:spPr/>
        <p:txBody>
          <a:bodyPr/>
          <a:lstStyle/>
          <a:p>
            <a:r>
              <a:rPr lang="en-GB" dirty="0"/>
              <a:t>Fronted Adverbials </a:t>
            </a:r>
          </a:p>
        </p:txBody>
      </p:sp>
      <p:sp>
        <p:nvSpPr>
          <p:cNvPr id="3" name="Content Placeholder 2">
            <a:extLst>
              <a:ext uri="{FF2B5EF4-FFF2-40B4-BE49-F238E27FC236}">
                <a16:creationId xmlns:a16="http://schemas.microsoft.com/office/drawing/2014/main" id="{20E55E1C-0D0A-48DE-81E6-AD08D2CF3B46}"/>
              </a:ext>
            </a:extLst>
          </p:cNvPr>
          <p:cNvSpPr>
            <a:spLocks noGrp="1"/>
          </p:cNvSpPr>
          <p:nvPr>
            <p:ph idx="1"/>
          </p:nvPr>
        </p:nvSpPr>
        <p:spPr/>
        <p:txBody>
          <a:bodyPr/>
          <a:lstStyle/>
          <a:p>
            <a:pPr marL="0" indent="0">
              <a:buNone/>
            </a:pPr>
            <a:r>
              <a:rPr lang="en-GB" dirty="0"/>
              <a:t>Following our discussion about adverbs and adverbials in the reading comprehension two weeks ago, as well as the </a:t>
            </a:r>
            <a:r>
              <a:rPr lang="en-GB" dirty="0" err="1"/>
              <a:t>SPaG</a:t>
            </a:r>
            <a:r>
              <a:rPr lang="en-GB" dirty="0"/>
              <a:t> Zoom session last week, the Year 4 teaching team felt it would be useful to revisit fronted adverbials. </a:t>
            </a:r>
          </a:p>
        </p:txBody>
      </p:sp>
    </p:spTree>
    <p:extLst>
      <p:ext uri="{BB962C8B-B14F-4D97-AF65-F5344CB8AC3E}">
        <p14:creationId xmlns:p14="http://schemas.microsoft.com/office/powerpoint/2010/main" val="2927433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7200" dirty="0"/>
            </a:br>
            <a:r>
              <a:rPr lang="en-GB" sz="7200" dirty="0"/>
              <a:t>Fronted Adverbials </a:t>
            </a:r>
            <a:br>
              <a:rPr lang="en-GB" sz="7200" dirty="0"/>
            </a:br>
            <a:br>
              <a:rPr lang="en-GB" sz="7200" dirty="0"/>
            </a:br>
            <a:r>
              <a:rPr lang="en-GB" sz="3600" b="1" dirty="0"/>
              <a:t>L.O. To understand fronted adverbials</a:t>
            </a:r>
            <a:endParaRPr lang="en-GB" sz="3600" dirty="0"/>
          </a:p>
        </p:txBody>
      </p:sp>
      <p:sp>
        <p:nvSpPr>
          <p:cNvPr id="3" name="Content Placeholder 2"/>
          <p:cNvSpPr>
            <a:spLocks noGrp="1"/>
          </p:cNvSpPr>
          <p:nvPr>
            <p:ph idx="1"/>
          </p:nvPr>
        </p:nvSpPr>
        <p:spPr/>
        <p:txBody>
          <a:bodyPr>
            <a:normAutofit lnSpcReduction="10000"/>
          </a:bodyPr>
          <a:lstStyle/>
          <a:p>
            <a:pPr marL="0" indent="0">
              <a:buNone/>
            </a:pPr>
            <a:endParaRPr lang="en-GB" b="1" dirty="0"/>
          </a:p>
          <a:p>
            <a:pPr marL="0" indent="0">
              <a:buNone/>
            </a:pPr>
            <a:endParaRPr lang="en-GB" b="1" dirty="0"/>
          </a:p>
          <a:p>
            <a:pPr marL="0" indent="0">
              <a:buNone/>
            </a:pPr>
            <a:r>
              <a:rPr lang="en-GB" b="1" dirty="0"/>
              <a:t>Today’s Task</a:t>
            </a:r>
            <a:r>
              <a:rPr lang="en-GB" dirty="0"/>
              <a:t>: We would like you complete the fronted adverbials booklet. First, take a look at the next 2 slides to recap. </a:t>
            </a:r>
          </a:p>
          <a:p>
            <a:pPr marL="0" indent="0">
              <a:buNone/>
            </a:pPr>
            <a:endParaRPr lang="en-GB" dirty="0"/>
          </a:p>
          <a:p>
            <a:pPr marL="0" indent="0">
              <a:buNone/>
            </a:pPr>
            <a:r>
              <a:rPr lang="en-GB" dirty="0"/>
              <a:t>There are some notes for parents on terminology on p8 of the fronted adverbials booklet.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842551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7200" dirty="0"/>
            </a:br>
            <a:r>
              <a:rPr lang="en-GB" sz="7200" dirty="0"/>
              <a:t>Fronted Adverbials </a:t>
            </a:r>
            <a:br>
              <a:rPr lang="en-GB" sz="7200" dirty="0"/>
            </a:br>
            <a:br>
              <a:rPr lang="en-GB" sz="7200" dirty="0"/>
            </a:br>
            <a:r>
              <a:rPr lang="en-GB" sz="3600" b="1" dirty="0"/>
              <a:t>L.O. To understand fronted adverbials</a:t>
            </a:r>
            <a:endParaRPr lang="en-GB" sz="3600" dirty="0"/>
          </a:p>
        </p:txBody>
      </p:sp>
      <p:sp>
        <p:nvSpPr>
          <p:cNvPr id="3" name="Content Placeholder 2"/>
          <p:cNvSpPr>
            <a:spLocks noGrp="1"/>
          </p:cNvSpPr>
          <p:nvPr>
            <p:ph idx="1"/>
          </p:nvPr>
        </p:nvSpPr>
        <p:spPr/>
        <p:txBody>
          <a:bodyPr>
            <a:normAutofit/>
          </a:bodyPr>
          <a:lstStyle/>
          <a:p>
            <a:pPr marL="0" indent="0">
              <a:buNone/>
            </a:pPr>
            <a:endParaRPr lang="en-GB" b="1" dirty="0"/>
          </a:p>
          <a:p>
            <a:pPr marL="0" indent="0">
              <a:buNone/>
            </a:pPr>
            <a:endParaRPr lang="en-GB" b="1" dirty="0"/>
          </a:p>
          <a:p>
            <a:pPr marL="0" indent="0">
              <a:buNone/>
            </a:pPr>
            <a:r>
              <a:rPr lang="en-GB" dirty="0">
                <a:solidFill>
                  <a:srgbClr val="991EB2"/>
                </a:solidFill>
              </a:rPr>
              <a:t>Adverbials</a:t>
            </a:r>
            <a:r>
              <a:rPr lang="en-GB" dirty="0">
                <a:solidFill>
                  <a:srgbClr val="7030A0"/>
                </a:solidFill>
              </a:rPr>
              <a:t> </a:t>
            </a:r>
            <a:r>
              <a:rPr lang="en-GB" dirty="0"/>
              <a:t>recap</a:t>
            </a:r>
          </a:p>
          <a:p>
            <a:r>
              <a:rPr lang="en-GB" dirty="0">
                <a:solidFill>
                  <a:srgbClr val="991EB2"/>
                </a:solidFill>
              </a:rPr>
              <a:t>Adverbials</a:t>
            </a:r>
            <a:r>
              <a:rPr lang="en-GB" dirty="0"/>
              <a:t> tell us more information about the verb. </a:t>
            </a:r>
          </a:p>
          <a:p>
            <a:r>
              <a:rPr lang="en-GB" dirty="0"/>
              <a:t>They tell us </a:t>
            </a:r>
            <a:r>
              <a:rPr lang="en-GB" b="1" dirty="0"/>
              <a:t>where</a:t>
            </a:r>
            <a:r>
              <a:rPr lang="en-GB" dirty="0"/>
              <a:t>, </a:t>
            </a:r>
            <a:r>
              <a:rPr lang="en-GB" b="1" dirty="0"/>
              <a:t>when</a:t>
            </a:r>
            <a:r>
              <a:rPr lang="en-GB" dirty="0"/>
              <a:t> or </a:t>
            </a:r>
            <a:r>
              <a:rPr lang="en-GB" b="1" dirty="0"/>
              <a:t>how</a:t>
            </a:r>
            <a:r>
              <a:rPr lang="en-GB" dirty="0"/>
              <a:t> information</a:t>
            </a:r>
            <a:r>
              <a:rPr lang="en-GB" b="1" dirty="0"/>
              <a:t>.</a:t>
            </a:r>
          </a:p>
          <a:p>
            <a:r>
              <a:rPr lang="en-GB" sz="2200" dirty="0"/>
              <a:t>[They can also tell us more information about an </a:t>
            </a:r>
            <a:r>
              <a:rPr lang="en-GB" sz="2200" dirty="0">
                <a:solidFill>
                  <a:srgbClr val="FF0000"/>
                </a:solidFill>
              </a:rPr>
              <a:t>adjective</a:t>
            </a:r>
            <a:r>
              <a:rPr lang="en-GB" sz="2200" dirty="0"/>
              <a:t> (</a:t>
            </a:r>
            <a:r>
              <a:rPr lang="en-GB" sz="2200" dirty="0" err="1"/>
              <a:t>e.g.</a:t>
            </a:r>
            <a:r>
              <a:rPr lang="en-GB" sz="2200" dirty="0" err="1">
                <a:solidFill>
                  <a:srgbClr val="991EB2"/>
                </a:solidFill>
              </a:rPr>
              <a:t>extremely</a:t>
            </a:r>
            <a:r>
              <a:rPr lang="en-GB" sz="2200" dirty="0"/>
              <a:t> </a:t>
            </a:r>
            <a:r>
              <a:rPr lang="en-GB" sz="2200" dirty="0">
                <a:solidFill>
                  <a:srgbClr val="FF0000"/>
                </a:solidFill>
              </a:rPr>
              <a:t>bright</a:t>
            </a:r>
            <a:r>
              <a:rPr lang="en-GB" sz="2200" dirty="0"/>
              <a:t>) or another adverb (</a:t>
            </a:r>
            <a:r>
              <a:rPr lang="en-GB" sz="2200" dirty="0" err="1"/>
              <a:t>e.g.</a:t>
            </a:r>
            <a:r>
              <a:rPr lang="en-GB" sz="2200" dirty="0" err="1">
                <a:solidFill>
                  <a:srgbClr val="991EB2"/>
                </a:solidFill>
              </a:rPr>
              <a:t>very</a:t>
            </a:r>
            <a:r>
              <a:rPr lang="en-GB" sz="2200" dirty="0">
                <a:solidFill>
                  <a:srgbClr val="991EB2"/>
                </a:solidFill>
              </a:rPr>
              <a:t> quietly</a:t>
            </a:r>
            <a:r>
              <a:rPr lang="en-GB" sz="2200" dirty="0"/>
              <a:t>)]</a:t>
            </a:r>
          </a:p>
          <a:p>
            <a:pPr marL="0" indent="0">
              <a:buNone/>
            </a:pPr>
            <a:endParaRPr lang="en-GB" dirty="0"/>
          </a:p>
        </p:txBody>
      </p:sp>
    </p:spTree>
    <p:extLst>
      <p:ext uri="{BB962C8B-B14F-4D97-AF65-F5344CB8AC3E}">
        <p14:creationId xmlns:p14="http://schemas.microsoft.com/office/powerpoint/2010/main" val="10963413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7200" dirty="0"/>
            </a:br>
            <a:r>
              <a:rPr lang="en-GB" sz="7200" dirty="0"/>
              <a:t>Fronted Adverbials </a:t>
            </a:r>
            <a:br>
              <a:rPr lang="en-GB" sz="7200" dirty="0"/>
            </a:br>
            <a:br>
              <a:rPr lang="en-GB" sz="7200" dirty="0"/>
            </a:br>
            <a:r>
              <a:rPr lang="en-GB" sz="3600" b="1" dirty="0"/>
              <a:t>L.O. To understand fronted adverbials</a:t>
            </a:r>
            <a:endParaRPr lang="en-GB" sz="3600" dirty="0"/>
          </a:p>
        </p:txBody>
      </p:sp>
      <p:sp>
        <p:nvSpPr>
          <p:cNvPr id="3" name="Content Placeholder 2"/>
          <p:cNvSpPr>
            <a:spLocks noGrp="1"/>
          </p:cNvSpPr>
          <p:nvPr>
            <p:ph idx="1"/>
          </p:nvPr>
        </p:nvSpPr>
        <p:spPr/>
        <p:txBody>
          <a:bodyPr>
            <a:normAutofit fontScale="92500" lnSpcReduction="10000"/>
          </a:bodyPr>
          <a:lstStyle/>
          <a:p>
            <a:pPr marL="0" indent="0">
              <a:buNone/>
            </a:pPr>
            <a:endParaRPr lang="en-GB" b="1" dirty="0"/>
          </a:p>
          <a:p>
            <a:pPr marL="0" indent="0">
              <a:buNone/>
            </a:pPr>
            <a:endParaRPr lang="en-GB" b="1" dirty="0"/>
          </a:p>
          <a:p>
            <a:pPr marL="0" indent="0">
              <a:buNone/>
            </a:pPr>
            <a:r>
              <a:rPr lang="en-GB" dirty="0"/>
              <a:t>Fronted </a:t>
            </a:r>
            <a:r>
              <a:rPr lang="en-GB" dirty="0">
                <a:solidFill>
                  <a:srgbClr val="991EB2"/>
                </a:solidFill>
              </a:rPr>
              <a:t>adverbials</a:t>
            </a:r>
            <a:r>
              <a:rPr lang="en-GB" dirty="0">
                <a:solidFill>
                  <a:srgbClr val="7030A0"/>
                </a:solidFill>
              </a:rPr>
              <a:t> </a:t>
            </a:r>
            <a:r>
              <a:rPr lang="en-GB" dirty="0"/>
              <a:t>recap</a:t>
            </a:r>
          </a:p>
          <a:p>
            <a:r>
              <a:rPr lang="en-GB" dirty="0"/>
              <a:t>They can be </a:t>
            </a:r>
            <a:r>
              <a:rPr lang="en-GB" b="1" dirty="0"/>
              <a:t>a single word </a:t>
            </a:r>
            <a:r>
              <a:rPr lang="en-GB" dirty="0"/>
              <a:t>or </a:t>
            </a:r>
            <a:r>
              <a:rPr lang="en-GB" b="1" dirty="0"/>
              <a:t>a phrase </a:t>
            </a:r>
            <a:r>
              <a:rPr lang="en-GB" dirty="0"/>
              <a:t>(a group of words). </a:t>
            </a:r>
          </a:p>
          <a:p>
            <a:r>
              <a:rPr lang="en-GB" dirty="0"/>
              <a:t>A comma always comes after a fronted adverbial.</a:t>
            </a:r>
          </a:p>
          <a:p>
            <a:pPr marL="0" indent="0">
              <a:buNone/>
            </a:pPr>
            <a:endParaRPr lang="en-GB" dirty="0"/>
          </a:p>
          <a:p>
            <a:pPr marL="0" indent="0">
              <a:buNone/>
            </a:pPr>
            <a:r>
              <a:rPr lang="en-GB" dirty="0"/>
              <a:t>Give the booklet a try. The answers are included for you to check. </a:t>
            </a:r>
          </a:p>
        </p:txBody>
      </p:sp>
    </p:spTree>
    <p:extLst>
      <p:ext uri="{BB962C8B-B14F-4D97-AF65-F5344CB8AC3E}">
        <p14:creationId xmlns:p14="http://schemas.microsoft.com/office/powerpoint/2010/main" val="3110021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t>Friday 26</a:t>
            </a:r>
            <a:r>
              <a:rPr lang="en-GB" sz="5000" baseline="30000" dirty="0"/>
              <a:t>th</a:t>
            </a:r>
            <a:r>
              <a:rPr lang="en-GB" sz="5000" dirty="0"/>
              <a:t> June</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t>SPaG</a:t>
            </a:r>
            <a:r>
              <a:rPr lang="en-GB" dirty="0"/>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t>We will be using one of the Zoom sessions to discuss </a:t>
            </a:r>
            <a:r>
              <a:rPr lang="en-GB" dirty="0" err="1"/>
              <a:t>SPaG</a:t>
            </a:r>
            <a:r>
              <a:rPr lang="en-GB" dirty="0"/>
              <a:t>. There is no preparation needed, other than making sure you have a piece of paper, a pencil and a rubber. </a:t>
            </a:r>
          </a:p>
        </p:txBody>
      </p:sp>
    </p:spTree>
    <p:extLst>
      <p:ext uri="{BB962C8B-B14F-4D97-AF65-F5344CB8AC3E}">
        <p14:creationId xmlns:p14="http://schemas.microsoft.com/office/powerpoint/2010/main" val="3110119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Friday 26</a:t>
            </a:r>
            <a:r>
              <a:rPr lang="en-GB" baseline="30000" dirty="0"/>
              <a:t>th</a:t>
            </a:r>
            <a:r>
              <a:rPr lang="en-GB" dirty="0"/>
              <a:t> June</a:t>
            </a:r>
          </a:p>
        </p:txBody>
      </p:sp>
      <p:sp>
        <p:nvSpPr>
          <p:cNvPr id="3" name="Content Placeholder 2"/>
          <p:cNvSpPr>
            <a:spLocks noGrp="1"/>
          </p:cNvSpPr>
          <p:nvPr>
            <p:ph idx="1"/>
          </p:nvPr>
        </p:nvSpPr>
        <p:spPr/>
        <p:txBody>
          <a:bodyPr>
            <a:normAutofit/>
          </a:bodyPr>
          <a:lstStyle/>
          <a:p>
            <a:pPr marL="0" indent="0" algn="ctr">
              <a:buNone/>
            </a:pPr>
            <a:r>
              <a:rPr lang="en-GB" b="1" dirty="0"/>
              <a:t>Spellings</a:t>
            </a:r>
          </a:p>
          <a:p>
            <a:pPr marL="0" indent="0">
              <a:buNone/>
            </a:pPr>
            <a:r>
              <a:rPr lang="en-GB" b="1" dirty="0"/>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t>This week, there are four new activities set on spag.com for you to try. They have been set twice so that you can have a second attempt at them. </a:t>
            </a:r>
          </a:p>
        </p:txBody>
      </p:sp>
    </p:spTree>
    <p:extLst>
      <p:ext uri="{BB962C8B-B14F-4D97-AF65-F5344CB8AC3E}">
        <p14:creationId xmlns:p14="http://schemas.microsoft.com/office/powerpoint/2010/main" val="1205882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t>We have included a classic fiction reading comprehension called: </a:t>
            </a:r>
          </a:p>
          <a:p>
            <a:pPr marL="0" indent="0">
              <a:buNone/>
            </a:pPr>
            <a:endParaRPr lang="en-GB" dirty="0"/>
          </a:p>
          <a:p>
            <a:pPr marL="0" indent="0">
              <a:buNone/>
            </a:pPr>
            <a:r>
              <a:rPr lang="en-GB" sz="4000" dirty="0"/>
              <a:t>Steam train stories</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Reading Billionaire Boy </a:t>
            </a:r>
          </a:p>
        </p:txBody>
      </p:sp>
      <p:sp>
        <p:nvSpPr>
          <p:cNvPr id="3" name="Content Placeholder 2"/>
          <p:cNvSpPr>
            <a:spLocks noGrp="1"/>
          </p:cNvSpPr>
          <p:nvPr>
            <p:ph idx="1"/>
          </p:nvPr>
        </p:nvSpPr>
        <p:spPr/>
        <p:txBody>
          <a:bodyPr>
            <a:normAutofit fontScale="85000" lnSpcReduction="10000"/>
          </a:bodyPr>
          <a:lstStyle/>
          <a:p>
            <a:pPr marL="0" indent="0">
              <a:buNone/>
            </a:pPr>
            <a:r>
              <a:rPr lang="en-GB" dirty="0"/>
              <a:t>We will be finishing </a:t>
            </a:r>
            <a:r>
              <a:rPr lang="en-GB" b="1" dirty="0"/>
              <a:t>Billionaire Boy </a:t>
            </a:r>
            <a:r>
              <a:rPr lang="en-GB" dirty="0"/>
              <a:t>this week and thinking about the key parts in the story. It would be useful to think about the beginning, the build up, the problem, the solution and the ending.  If you choose to listen to it, please also keep reading with a grown up 5 times a week as usual. Suggested listening/ reading: </a:t>
            </a:r>
          </a:p>
          <a:p>
            <a:pPr marL="0" indent="0">
              <a:buNone/>
            </a:pPr>
            <a:r>
              <a:rPr lang="en-GB" b="1" dirty="0"/>
              <a:t>Monday:</a:t>
            </a:r>
            <a:r>
              <a:rPr lang="en-GB" dirty="0"/>
              <a:t> chapters 14, 15, 16 and 17 (Part 5 You Tube)</a:t>
            </a:r>
          </a:p>
          <a:p>
            <a:pPr marL="0" indent="0">
              <a:buNone/>
            </a:pPr>
            <a:r>
              <a:rPr lang="en-GB" b="1" dirty="0"/>
              <a:t>Tuesday:</a:t>
            </a:r>
            <a:r>
              <a:rPr lang="en-GB" dirty="0"/>
              <a:t> chapters 18, 19, 20 and 21 (Part 6 You Tube)</a:t>
            </a:r>
          </a:p>
          <a:p>
            <a:pPr marL="0" indent="0">
              <a:buNone/>
            </a:pPr>
            <a:r>
              <a:rPr lang="en-GB" b="1" dirty="0"/>
              <a:t>Wednesday</a:t>
            </a:r>
            <a:r>
              <a:rPr lang="en-GB" dirty="0"/>
              <a:t>: chapters 22 to the end (Part 7 You Tube)</a:t>
            </a:r>
          </a:p>
          <a:p>
            <a:pPr marL="0" indent="0">
              <a:buNone/>
            </a:pPr>
            <a:r>
              <a:rPr lang="en-GB" dirty="0"/>
              <a:t>Please email </a:t>
            </a:r>
            <a:r>
              <a:rPr lang="en-GB" dirty="0">
                <a:hlinkClick r:id="rId2">
                  <a:extLst>
                    <a:ext uri="{A12FA001-AC4F-418D-AE19-62706E023703}">
                      <ahyp:hlinkClr xmlns:ahyp="http://schemas.microsoft.com/office/drawing/2018/hyperlinkcolor" val="tx"/>
                    </a:ext>
                  </a:extLst>
                </a:hlinkClick>
              </a:rPr>
              <a:t>krollins@thomasrussell-junior.staffs.sch.uk</a:t>
            </a:r>
            <a:r>
              <a:rPr lang="en-GB" dirty="0"/>
              <a:t> if you do not have access to a hard copy or to You Tube. </a:t>
            </a:r>
          </a:p>
          <a:p>
            <a:pPr marL="0" indent="0">
              <a:buNone/>
            </a:pPr>
            <a:endParaRPr lang="en-GB" dirty="0"/>
          </a:p>
          <a:p>
            <a:pPr marL="0" indent="0">
              <a:buNone/>
            </a:pPr>
            <a:endParaRPr lang="en-GB" dirty="0"/>
          </a:p>
          <a:p>
            <a:pPr marL="0" indent="0">
              <a:buNone/>
            </a:pPr>
            <a:endParaRPr lang="en-GB" dirty="0">
              <a:solidFill>
                <a:srgbClr val="FF0000"/>
              </a:solidFill>
            </a:endParaRPr>
          </a:p>
          <a:p>
            <a:pPr marL="0" indent="0">
              <a:buNone/>
            </a:pPr>
            <a:endParaRPr lang="en-GB" dirty="0">
              <a:solidFill>
                <a:srgbClr val="FF0000"/>
              </a:solidFill>
            </a:endParaRPr>
          </a:p>
        </p:txBody>
      </p:sp>
    </p:spTree>
    <p:extLst>
      <p:ext uri="{BB962C8B-B14F-4D97-AF65-F5344CB8AC3E}">
        <p14:creationId xmlns:p14="http://schemas.microsoft.com/office/powerpoint/2010/main" val="194637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Billionaire Boy Read on YouTube</a:t>
            </a:r>
          </a:p>
        </p:txBody>
      </p:sp>
      <p:sp>
        <p:nvSpPr>
          <p:cNvPr id="3" name="Content Placeholder 2"/>
          <p:cNvSpPr>
            <a:spLocks noGrp="1"/>
          </p:cNvSpPr>
          <p:nvPr>
            <p:ph idx="1"/>
          </p:nvPr>
        </p:nvSpPr>
        <p:spPr/>
        <p:txBody>
          <a:bodyPr>
            <a:normAutofit/>
          </a:bodyPr>
          <a:lstStyle/>
          <a:p>
            <a:pPr marL="0" indent="0">
              <a:buNone/>
            </a:pPr>
            <a:r>
              <a:rPr lang="en-GB" dirty="0"/>
              <a:t>Link to Part 5 (chapters 14 and 17)</a:t>
            </a:r>
          </a:p>
          <a:p>
            <a:pPr marL="0" indent="0">
              <a:buNone/>
            </a:pPr>
            <a:endParaRPr lang="en-GB" dirty="0"/>
          </a:p>
          <a:p>
            <a:pPr marL="0" indent="0">
              <a:buNone/>
            </a:pPr>
            <a:r>
              <a:rPr lang="en-GB" dirty="0">
                <a:hlinkClick r:id="rId2"/>
              </a:rPr>
              <a:t>https://www.youtube.com/watch?v=ufTxtwMxAqA</a:t>
            </a:r>
            <a:endParaRPr lang="en-GB" dirty="0"/>
          </a:p>
          <a:p>
            <a:pPr marL="0" indent="0">
              <a:buNone/>
            </a:pPr>
            <a:endParaRPr lang="en-GB" dirty="0"/>
          </a:p>
          <a:p>
            <a:pPr marL="0" indent="0">
              <a:buNone/>
            </a:pPr>
            <a:r>
              <a:rPr lang="en-GB" dirty="0"/>
              <a:t>The link to the next part should show in the top right corner. </a:t>
            </a:r>
          </a:p>
        </p:txBody>
      </p:sp>
    </p:spTree>
    <p:extLst>
      <p:ext uri="{BB962C8B-B14F-4D97-AF65-F5344CB8AC3E}">
        <p14:creationId xmlns:p14="http://schemas.microsoft.com/office/powerpoint/2010/main" val="223115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t>Spellings </a:t>
            </a:r>
            <a:br>
              <a:rPr lang="en-GB" dirty="0"/>
            </a:br>
            <a:r>
              <a:rPr lang="en-GB" dirty="0"/>
              <a:t>for Friday 26th June </a:t>
            </a:r>
          </a:p>
        </p:txBody>
      </p:sp>
      <p:sp>
        <p:nvSpPr>
          <p:cNvPr id="5" name="TextBox 4"/>
          <p:cNvSpPr txBox="1"/>
          <p:nvPr/>
        </p:nvSpPr>
        <p:spPr>
          <a:xfrm>
            <a:off x="1763688" y="1331640"/>
            <a:ext cx="7128791" cy="5693866"/>
          </a:xfrm>
          <a:prstGeom prst="rect">
            <a:avLst/>
          </a:prstGeom>
          <a:noFill/>
        </p:spPr>
        <p:txBody>
          <a:bodyPr wrap="square" rtlCol="0">
            <a:spAutoFit/>
          </a:bodyPr>
          <a:lstStyle/>
          <a:p>
            <a:r>
              <a:rPr lang="en-GB" sz="2600" dirty="0"/>
              <a:t>This week, we are looking at adverbials of frequency (how often) and possibility (e.g. maybe, probably). </a:t>
            </a:r>
          </a:p>
          <a:p>
            <a:endParaRPr lang="en-GB" sz="2600" dirty="0">
              <a:solidFill>
                <a:srgbClr val="FF0000"/>
              </a:solidFill>
            </a:endParaRPr>
          </a:p>
          <a:p>
            <a:r>
              <a:rPr lang="en-GB" sz="2600" dirty="0"/>
              <a:t>You will notice that some of these words are Year 3 /4 spellings. </a:t>
            </a:r>
          </a:p>
          <a:p>
            <a:endParaRPr lang="en-GB" sz="2600" dirty="0"/>
          </a:p>
          <a:p>
            <a:r>
              <a:rPr lang="en-GB" sz="2600" dirty="0"/>
              <a:t>This week, there is a word search and coordinates activity to help you learn the words. </a:t>
            </a:r>
          </a:p>
          <a:p>
            <a:endParaRPr lang="en-GB" sz="2600" dirty="0"/>
          </a:p>
          <a:p>
            <a:r>
              <a:rPr lang="en-GB" sz="2600" b="1" dirty="0"/>
              <a:t>Make sure you know what each word means.</a:t>
            </a:r>
          </a:p>
          <a:p>
            <a:endParaRPr lang="en-GB" sz="2600" b="1" dirty="0"/>
          </a:p>
          <a:p>
            <a:r>
              <a:rPr lang="en-GB" sz="2600" b="1" dirty="0"/>
              <a:t>Think about how you could use some of them in your Billionaire Boy writing. </a:t>
            </a:r>
          </a:p>
        </p:txBody>
      </p:sp>
      <p:pic>
        <p:nvPicPr>
          <p:cNvPr id="8" name="Content Placeholder 7" descr="A screenshot of a cell phone&#10;&#10;Description automatically generated">
            <a:extLst>
              <a:ext uri="{FF2B5EF4-FFF2-40B4-BE49-F238E27FC236}">
                <a16:creationId xmlns:a16="http://schemas.microsoft.com/office/drawing/2014/main" id="{CC8248B4-668A-48A2-803E-2E35620323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1" y="1588589"/>
            <a:ext cx="1440160" cy="5080771"/>
          </a:xfrm>
        </p:spPr>
      </p:pic>
    </p:spTree>
    <p:extLst>
      <p:ext uri="{BB962C8B-B14F-4D97-AF65-F5344CB8AC3E}">
        <p14:creationId xmlns:p14="http://schemas.microsoft.com/office/powerpoint/2010/main" val="2760391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with Humour</a:t>
            </a:r>
          </a:p>
        </p:txBody>
      </p:sp>
      <p:sp>
        <p:nvSpPr>
          <p:cNvPr id="3" name="Content Placeholder 2"/>
          <p:cNvSpPr>
            <a:spLocks noGrp="1"/>
          </p:cNvSpPr>
          <p:nvPr>
            <p:ph idx="1"/>
          </p:nvPr>
        </p:nvSpPr>
        <p:spPr/>
        <p:txBody>
          <a:bodyPr>
            <a:normAutofit/>
          </a:bodyPr>
          <a:lstStyle/>
          <a:p>
            <a:pPr marL="0" indent="0">
              <a:buNone/>
            </a:pPr>
            <a:r>
              <a:rPr lang="en-GB" u="sng" dirty="0"/>
              <a:t>Weekly Overview </a:t>
            </a:r>
          </a:p>
          <a:p>
            <a:r>
              <a:rPr lang="en-GB" dirty="0"/>
              <a:t>We will come up with a story idea by answering some key questions. </a:t>
            </a:r>
          </a:p>
          <a:p>
            <a:r>
              <a:rPr lang="en-GB" dirty="0"/>
              <a:t>We will map out a story e.g. using a story mountain. </a:t>
            </a:r>
          </a:p>
          <a:p>
            <a:r>
              <a:rPr lang="en-GB" dirty="0"/>
              <a:t>We will complete a </a:t>
            </a:r>
            <a:r>
              <a:rPr lang="en-GB" dirty="0" err="1"/>
              <a:t>SPaG</a:t>
            </a:r>
            <a:r>
              <a:rPr lang="en-GB" dirty="0"/>
              <a:t> mat.</a:t>
            </a:r>
          </a:p>
          <a:p>
            <a:r>
              <a:rPr lang="en-GB" dirty="0"/>
              <a:t>We will recap on fronted adverbials. </a:t>
            </a:r>
          </a:p>
        </p:txBody>
      </p:sp>
    </p:spTree>
    <p:extLst>
      <p:ext uri="{BB962C8B-B14F-4D97-AF65-F5344CB8AC3E}">
        <p14:creationId xmlns:p14="http://schemas.microsoft.com/office/powerpoint/2010/main" val="1109905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5896</TotalTime>
  <Words>1781</Words>
  <Application>Microsoft Office PowerPoint</Application>
  <PresentationFormat>On-screen Show (4:3)</PresentationFormat>
  <Paragraphs>142</Paragraphs>
  <Slides>30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ENGLISH LESSONS MONDAY 22nd JUNE TO FRIDAY 26th JUNE</vt:lpstr>
      <vt:lpstr>Stories with Humour</vt:lpstr>
      <vt:lpstr>SPaG Activity Mat </vt:lpstr>
      <vt:lpstr>SPaG.com </vt:lpstr>
      <vt:lpstr> Reading Comprehension  </vt:lpstr>
      <vt:lpstr>Reading Billionaire Boy </vt:lpstr>
      <vt:lpstr>Billionaire Boy Read on YouTube</vt:lpstr>
      <vt:lpstr>Spellings  for Friday 26th June </vt:lpstr>
      <vt:lpstr>Stories with Humour</vt:lpstr>
      <vt:lpstr>Lesson 1 of 2: Stories with Humour </vt:lpstr>
      <vt:lpstr>  L.O. To plan a story inspired by Billionaire Boy   </vt:lpstr>
      <vt:lpstr> L.O. To plan a story inspired by Billionaire Boy  </vt:lpstr>
      <vt:lpstr> L.O. To plan a story inspired by Billionaire Boy  </vt:lpstr>
      <vt:lpstr>L.O. To plan a story inspired by Billionaire Boy</vt:lpstr>
      <vt:lpstr>L.O. To plan a story inspired by Billionaire Boy  </vt:lpstr>
      <vt:lpstr>L.O. To plan a story inspired by Billionaire Boy</vt:lpstr>
      <vt:lpstr>L.O. To plan a story inspired by Billionaire Boy</vt:lpstr>
      <vt:lpstr>L.O. To plan a story inspired by Billionaire Boy</vt:lpstr>
      <vt:lpstr>L.O. To plan a story inspired by Billionaire Boy</vt:lpstr>
      <vt:lpstr>Lesson 2 of 2: Stories with Humour </vt:lpstr>
      <vt:lpstr>L.O. To map out a story inspired by David Walliams </vt:lpstr>
      <vt:lpstr>L.O. To map out a story inspired by David Walliams </vt:lpstr>
      <vt:lpstr>L.O. To map out a story inspired by David Walliams </vt:lpstr>
      <vt:lpstr>Fronted Adverbials lesson (which can be completed on any day)</vt:lpstr>
      <vt:lpstr>Fronted Adverbials </vt:lpstr>
      <vt:lpstr> Fronted Adverbials   L.O. To understand fronted adverbials</vt:lpstr>
      <vt:lpstr> Fronted Adverbials   L.O. To understand fronted adverbials</vt:lpstr>
      <vt:lpstr> Fronted Adverbials   L.O. To understand fronted adverbials</vt:lpstr>
      <vt:lpstr>Spellings </vt:lpstr>
      <vt:lpstr>Friday 26th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382</cp:revision>
  <dcterms:created xsi:type="dcterms:W3CDTF">2020-04-22T19:30:28Z</dcterms:created>
  <dcterms:modified xsi:type="dcterms:W3CDTF">2020-06-19T05:44:09Z</dcterms:modified>
</cp:coreProperties>
</file>