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6" r:id="rId4"/>
    <p:sldId id="258" r:id="rId5"/>
    <p:sldId id="259" r:id="rId6"/>
    <p:sldId id="265" r:id="rId7"/>
    <p:sldId id="263" r:id="rId8"/>
    <p:sldId id="26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7"/>
    <p:restoredTop sz="94630"/>
  </p:normalViewPr>
  <p:slideViewPr>
    <p:cSldViewPr snapToGrid="0" snapToObjects="1">
      <p:cViewPr varScale="1">
        <p:scale>
          <a:sx n="73" d="100"/>
          <a:sy n="73" d="100"/>
        </p:scale>
        <p:origin x="59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9B0AAC-06FC-6B4C-A066-4DD26661ED83}"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1950889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9B0AAC-06FC-6B4C-A066-4DD26661ED83}"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1092354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9B0AAC-06FC-6B4C-A066-4DD26661ED83}"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357996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9B0AAC-06FC-6B4C-A066-4DD26661ED83}"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817251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9B0AAC-06FC-6B4C-A066-4DD26661ED83}" type="datetimeFigureOut">
              <a:rPr lang="en-US" smtClean="0"/>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24838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9B0AAC-06FC-6B4C-A066-4DD26661ED83}" type="datetimeFigureOut">
              <a:rPr lang="en-US" smtClean="0"/>
              <a:t>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2068658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9B0AAC-06FC-6B4C-A066-4DD26661ED83}" type="datetimeFigureOut">
              <a:rPr lang="en-US" smtClean="0"/>
              <a:t>1/8/2021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180290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9B0AAC-06FC-6B4C-A066-4DD26661ED83}" type="datetimeFigureOut">
              <a:rPr lang="en-US" smtClean="0"/>
              <a:t>1/8/2021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44234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9B0AAC-06FC-6B4C-A066-4DD26661ED83}" type="datetimeFigureOut">
              <a:rPr lang="en-US" smtClean="0"/>
              <a:t>1/8/2021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419798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9B0AAC-06FC-6B4C-A066-4DD26661ED83}" type="datetimeFigureOut">
              <a:rPr lang="en-US" smtClean="0"/>
              <a:t>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1074583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9B0AAC-06FC-6B4C-A066-4DD26661ED83}" type="datetimeFigureOut">
              <a:rPr lang="en-US" smtClean="0"/>
              <a:t>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4BA2EF-0214-6444-A705-267AA245B635}" type="slidenum">
              <a:rPr lang="en-US" smtClean="0"/>
              <a:t>‹#›</a:t>
            </a:fld>
            <a:endParaRPr lang="en-US"/>
          </a:p>
        </p:txBody>
      </p:sp>
    </p:spTree>
    <p:extLst>
      <p:ext uri="{BB962C8B-B14F-4D97-AF65-F5344CB8AC3E}">
        <p14:creationId xmlns:p14="http://schemas.microsoft.com/office/powerpoint/2010/main" val="195430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9B0AAC-06FC-6B4C-A066-4DD26661ED83}" type="datetimeFigureOut">
              <a:rPr lang="en-US" smtClean="0"/>
              <a:t>1/8/2021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4BA2EF-0214-6444-A705-267AA245B635}" type="slidenum">
              <a:rPr lang="en-US" smtClean="0"/>
              <a:t>‹#›</a:t>
            </a:fld>
            <a:endParaRPr lang="en-US"/>
          </a:p>
        </p:txBody>
      </p:sp>
    </p:spTree>
    <p:extLst>
      <p:ext uri="{BB962C8B-B14F-4D97-AF65-F5344CB8AC3E}">
        <p14:creationId xmlns:p14="http://schemas.microsoft.com/office/powerpoint/2010/main" val="616493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kids.kiddle.co/Artifact_(archaeology)" TargetMode="External"/><Relationship Id="rId13" Type="http://schemas.openxmlformats.org/officeDocument/2006/relationships/hyperlink" Target="https://kids.kiddle.co/Sutton_Hoo" TargetMode="External"/><Relationship Id="rId3" Type="http://schemas.openxmlformats.org/officeDocument/2006/relationships/hyperlink" Target="https://kids.kiddle.co/Gold" TargetMode="External"/><Relationship Id="rId7" Type="http://schemas.openxmlformats.org/officeDocument/2006/relationships/hyperlink" Target="https://kids.kiddle.co/Staffordshire" TargetMode="External"/><Relationship Id="rId12" Type="http://schemas.openxmlformats.org/officeDocument/2006/relationships/hyperlink" Target="https://kids.kiddle.co/Book_of_Kells" TargetMode="External"/><Relationship Id="rId2" Type="http://schemas.openxmlformats.org/officeDocument/2006/relationships/hyperlink" Target="https://kids.kiddle.co/Anglo-Saxon" TargetMode="External"/><Relationship Id="rId1" Type="http://schemas.openxmlformats.org/officeDocument/2006/relationships/slideLayout" Target="../slideLayouts/slideLayout2.xml"/><Relationship Id="rId6" Type="http://schemas.openxmlformats.org/officeDocument/2006/relationships/hyperlink" Target="https://kids.kiddle.co/Lichfield" TargetMode="External"/><Relationship Id="rId11" Type="http://schemas.openxmlformats.org/officeDocument/2006/relationships/hyperlink" Target="https://kids.kiddle.co/Lindisfarne_Gospels" TargetMode="External"/><Relationship Id="rId5" Type="http://schemas.openxmlformats.org/officeDocument/2006/relationships/hyperlink" Target="https://kids.kiddle.co/Britain" TargetMode="External"/><Relationship Id="rId10" Type="http://schemas.openxmlformats.org/officeDocument/2006/relationships/hyperlink" Target="https://kids.kiddle.co/British_Museum" TargetMode="External"/><Relationship Id="rId4" Type="http://schemas.openxmlformats.org/officeDocument/2006/relationships/hyperlink" Target="https://kids.kiddle.co/Silver" TargetMode="External"/><Relationship Id="rId9" Type="http://schemas.openxmlformats.org/officeDocument/2006/relationships/hyperlink" Target="https://kids.kiddle.co/Mercia"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news.bbc.co.uk/local/stoke/hi/people_and_places/history/newsid_8352000/8352927.st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t">
            <a:normAutofit/>
          </a:bodyPr>
          <a:lstStyle/>
          <a:p>
            <a:pPr algn="l"/>
            <a:endParaRPr lang="en-US" sz="4800" dirty="0">
              <a:latin typeface="HfW cursive" panose="00000500000000000000" pitchFamily="2" charset="0"/>
              <a:ea typeface="Lucida Handwriting" charset="0"/>
              <a:cs typeface="Lucida Handwriting" charset="0"/>
            </a:endParaRPr>
          </a:p>
        </p:txBody>
      </p:sp>
      <p:sp>
        <p:nvSpPr>
          <p:cNvPr id="3" name="Subtitle 2"/>
          <p:cNvSpPr>
            <a:spLocks noGrp="1"/>
          </p:cNvSpPr>
          <p:nvPr>
            <p:ph type="subTitle" idx="1"/>
          </p:nvPr>
        </p:nvSpPr>
        <p:spPr>
          <a:xfrm>
            <a:off x="1125415" y="2500069"/>
            <a:ext cx="9144000" cy="1655762"/>
          </a:xfrm>
        </p:spPr>
        <p:txBody>
          <a:bodyPr>
            <a:noAutofit/>
          </a:bodyPr>
          <a:lstStyle/>
          <a:p>
            <a:pPr algn="l"/>
            <a:r>
              <a:rPr lang="en-GB" sz="3600" dirty="0">
                <a:solidFill>
                  <a:srgbClr val="0070C0"/>
                </a:solidFill>
                <a:latin typeface="HfW cursive" panose="00000500000000000000" pitchFamily="2" charset="0"/>
                <a:ea typeface="Lucida Handwriting" charset="0"/>
                <a:cs typeface="Lucida Handwriting" charset="0"/>
              </a:rPr>
              <a:t>To explore the different theories about why the Hoard was buried.</a:t>
            </a:r>
            <a:endParaRPr lang="en-US" sz="3600" dirty="0">
              <a:solidFill>
                <a:srgbClr val="0070C0"/>
              </a:solidFill>
              <a:latin typeface="HfW cursive" panose="00000500000000000000" pitchFamily="2" charset="0"/>
              <a:ea typeface="Lucida Handwriting" charset="0"/>
              <a:cs typeface="Lucida Handwriting" charset="0"/>
            </a:endParaRPr>
          </a:p>
          <a:p>
            <a:pPr algn="l"/>
            <a:r>
              <a:rPr lang="en-GB" sz="3600" dirty="0">
                <a:solidFill>
                  <a:srgbClr val="0070C0"/>
                </a:solidFill>
                <a:latin typeface="Lucida Handwriting" charset="0"/>
                <a:ea typeface="Lucida Handwriting" charset="0"/>
                <a:cs typeface="Lucida Handwriting" charset="0"/>
              </a:rPr>
              <a:t> </a:t>
            </a:r>
            <a:endParaRPr lang="en-US" sz="3600" dirty="0">
              <a:solidFill>
                <a:srgbClr val="0070C0"/>
              </a:solidFill>
              <a:latin typeface="Lucida Handwriting" charset="0"/>
              <a:ea typeface="Lucida Handwriting" charset="0"/>
              <a:cs typeface="Lucida Handwriting" charset="0"/>
            </a:endParaRPr>
          </a:p>
        </p:txBody>
      </p:sp>
    </p:spTree>
    <p:extLst>
      <p:ext uri="{BB962C8B-B14F-4D97-AF65-F5344CB8AC3E}">
        <p14:creationId xmlns:p14="http://schemas.microsoft.com/office/powerpoint/2010/main" val="174778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fW cursive" panose="00000500000000000000" pitchFamily="2" charset="0"/>
                <a:ea typeface="Lucida Handwriting" charset="0"/>
                <a:cs typeface="Lucida Handwriting" charset="0"/>
              </a:rPr>
              <a:t>The mystery of the Staffordshire Hoard</a:t>
            </a:r>
            <a:endParaRPr lang="en-US" dirty="0">
              <a:latin typeface="HfW cursive" panose="00000500000000000000" pitchFamily="2" charset="0"/>
              <a:ea typeface="Lucida Handwriting" charset="0"/>
              <a:cs typeface="Lucida Handwriting" charset="0"/>
            </a:endParaRPr>
          </a:p>
        </p:txBody>
      </p:sp>
      <p:sp>
        <p:nvSpPr>
          <p:cNvPr id="6" name="TextBox 5"/>
          <p:cNvSpPr txBox="1"/>
          <p:nvPr/>
        </p:nvSpPr>
        <p:spPr>
          <a:xfrm>
            <a:off x="304800" y="2039815"/>
            <a:ext cx="10386646" cy="2862322"/>
          </a:xfrm>
          <a:prstGeom prst="rect">
            <a:avLst/>
          </a:prstGeom>
          <a:noFill/>
        </p:spPr>
        <p:txBody>
          <a:bodyPr wrap="square" rtlCol="0">
            <a:spAutoFit/>
          </a:bodyPr>
          <a:lstStyle/>
          <a:p>
            <a:r>
              <a:rPr lang="en-US" sz="3600" dirty="0" smtClean="0">
                <a:solidFill>
                  <a:srgbClr val="FF0000"/>
                </a:solidFill>
                <a:latin typeface="HfW cursive" panose="00000500000000000000" pitchFamily="2" charset="0"/>
                <a:ea typeface="Lucida Handwriting" charset="0"/>
                <a:cs typeface="Lucida Handwriting" charset="0"/>
              </a:rPr>
              <a:t>What do we already know?</a:t>
            </a:r>
          </a:p>
          <a:p>
            <a:r>
              <a:rPr lang="en-US" sz="3600" dirty="0" smtClean="0">
                <a:solidFill>
                  <a:srgbClr val="FF0000"/>
                </a:solidFill>
                <a:latin typeface="HfW cursive" panose="00000500000000000000" pitchFamily="2" charset="0"/>
                <a:ea typeface="Lucida Handwriting" charset="0"/>
                <a:cs typeface="Lucida Handwriting" charset="0"/>
              </a:rPr>
              <a:t>What items are in the Hoard and what does this tell us about who it belonged to?</a:t>
            </a:r>
          </a:p>
          <a:p>
            <a:r>
              <a:rPr lang="en-US" sz="3600" dirty="0" smtClean="0">
                <a:solidFill>
                  <a:srgbClr val="FF0000"/>
                </a:solidFill>
                <a:latin typeface="HfW cursive" panose="00000500000000000000" pitchFamily="2" charset="0"/>
                <a:ea typeface="Lucida Handwriting" charset="0"/>
                <a:cs typeface="Lucida Handwriting" charset="0"/>
              </a:rPr>
              <a:t>What can we learn about the Angle Saxons from the Hoard?</a:t>
            </a:r>
            <a:endParaRPr lang="en-US" sz="3600" dirty="0">
              <a:solidFill>
                <a:srgbClr val="FF0000"/>
              </a:solidFill>
              <a:latin typeface="HfW cursive" panose="00000500000000000000" pitchFamily="2" charset="0"/>
              <a:ea typeface="Lucida Handwriting" charset="0"/>
              <a:cs typeface="Lucida Handwriting" charset="0"/>
            </a:endParaRPr>
          </a:p>
        </p:txBody>
      </p:sp>
    </p:spTree>
    <p:extLst>
      <p:ext uri="{BB962C8B-B14F-4D97-AF65-F5344CB8AC3E}">
        <p14:creationId xmlns:p14="http://schemas.microsoft.com/office/powerpoint/2010/main" val="526398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95422"/>
            <a:ext cx="10515600" cy="6231987"/>
          </a:xfrm>
        </p:spPr>
        <p:txBody>
          <a:bodyPr>
            <a:normAutofit fontScale="92500" lnSpcReduction="20000"/>
          </a:bodyPr>
          <a:lstStyle/>
          <a:p>
            <a:r>
              <a:rPr lang="en-GB" dirty="0" smtClean="0"/>
              <a:t>The Staffordshire Hoard is the largest find of </a:t>
            </a:r>
            <a:r>
              <a:rPr lang="en-GB" dirty="0" smtClean="0">
                <a:hlinkClick r:id="rId2" tooltip="Anglo-Saxon"/>
              </a:rPr>
              <a:t>Anglo-Saxon</a:t>
            </a:r>
            <a:r>
              <a:rPr lang="en-GB" dirty="0" smtClean="0"/>
              <a:t> </a:t>
            </a:r>
            <a:r>
              <a:rPr lang="en-GB" dirty="0" smtClean="0">
                <a:hlinkClick r:id="rId3" tooltip="Gold"/>
              </a:rPr>
              <a:t>gold</a:t>
            </a:r>
            <a:r>
              <a:rPr lang="en-GB" dirty="0" smtClean="0"/>
              <a:t> and </a:t>
            </a:r>
            <a:r>
              <a:rPr lang="en-GB" dirty="0" smtClean="0">
                <a:hlinkClick r:id="rId4" tooltip="Silver"/>
              </a:rPr>
              <a:t>silver</a:t>
            </a:r>
            <a:r>
              <a:rPr lang="en-GB" dirty="0" smtClean="0"/>
              <a:t> metalwork in </a:t>
            </a:r>
            <a:r>
              <a:rPr lang="en-GB" dirty="0" smtClean="0">
                <a:hlinkClick r:id="rId5" tooltip="Britain"/>
              </a:rPr>
              <a:t>Britain</a:t>
            </a:r>
            <a:r>
              <a:rPr lang="en-GB" dirty="0" smtClean="0"/>
              <a:t>. It was discovered in a field near the village of </a:t>
            </a:r>
            <a:r>
              <a:rPr lang="en-GB" dirty="0" err="1" smtClean="0"/>
              <a:t>Hammerwich</a:t>
            </a:r>
            <a:r>
              <a:rPr lang="en-GB" dirty="0" smtClean="0"/>
              <a:t>, </a:t>
            </a:r>
            <a:r>
              <a:rPr lang="en-GB" dirty="0" smtClean="0">
                <a:hlinkClick r:id="rId6" tooltip="Lichfield"/>
              </a:rPr>
              <a:t>Lichfield</a:t>
            </a:r>
            <a:r>
              <a:rPr lang="en-GB" dirty="0" smtClean="0"/>
              <a:t>, in </a:t>
            </a:r>
            <a:r>
              <a:rPr lang="en-GB" dirty="0" smtClean="0">
                <a:hlinkClick r:id="rId7" tooltip="Staffordshire"/>
              </a:rPr>
              <a:t>Staffordshire</a:t>
            </a:r>
            <a:r>
              <a:rPr lang="en-GB" dirty="0" smtClean="0"/>
              <a:t> on 5 July 2009. It consists of over 3,500 items.</a:t>
            </a:r>
          </a:p>
          <a:p>
            <a:r>
              <a:rPr lang="en-GB" dirty="0" smtClean="0"/>
              <a:t>The objects are nearly all martial (military) in character, and there are no objects which are specifically female. The </a:t>
            </a:r>
            <a:r>
              <a:rPr lang="en-GB" dirty="0" smtClean="0">
                <a:hlinkClick r:id="rId8" tooltip="Artifact (archaeology)"/>
              </a:rPr>
              <a:t>artefacts</a:t>
            </a:r>
            <a:r>
              <a:rPr lang="en-GB" dirty="0" smtClean="0"/>
              <a:t> are dated as 7th or 8th centuries, at the time of the </a:t>
            </a:r>
            <a:r>
              <a:rPr lang="en-GB" dirty="0" smtClean="0">
                <a:hlinkClick r:id="rId9" tooltip="Mercia"/>
              </a:rPr>
              <a:t>Kingdom of Mercia</a:t>
            </a:r>
            <a:r>
              <a:rPr lang="en-GB" dirty="0" smtClean="0"/>
              <a:t>.</a:t>
            </a:r>
          </a:p>
          <a:p>
            <a:r>
              <a:rPr lang="en-GB" dirty="0" smtClean="0"/>
              <a:t>The hoard has been described by Leslie Webster, former keeper of the department of prehistory at the </a:t>
            </a:r>
            <a:r>
              <a:rPr lang="en-GB" dirty="0" smtClean="0">
                <a:hlinkClick r:id="rId10" tooltip="British Museum"/>
              </a:rPr>
              <a:t>British Museum</a:t>
            </a:r>
            <a:r>
              <a:rPr lang="en-GB" dirty="0" smtClean="0"/>
              <a:t>, as "absolutely the metalwork equivalent of finding a new </a:t>
            </a:r>
            <a:r>
              <a:rPr lang="en-GB" dirty="0" smtClean="0">
                <a:hlinkClick r:id="rId11" tooltip="Lindisfarne Gospels"/>
              </a:rPr>
              <a:t>Lindisfarne Gospels</a:t>
            </a:r>
            <a:r>
              <a:rPr lang="en-GB" dirty="0" smtClean="0"/>
              <a:t> or </a:t>
            </a:r>
            <a:r>
              <a:rPr lang="en-GB" dirty="0" smtClean="0">
                <a:hlinkClick r:id="rId12" tooltip="Book of Kells"/>
              </a:rPr>
              <a:t>Book of </a:t>
            </a:r>
            <a:r>
              <a:rPr lang="en-GB" dirty="0" err="1" smtClean="0">
                <a:hlinkClick r:id="rId12" tooltip="Book of Kells"/>
              </a:rPr>
              <a:t>Kells</a:t>
            </a:r>
            <a:r>
              <a:rPr lang="en-GB" dirty="0" smtClean="0"/>
              <a:t>", and "this is going to alter our perceptions of Anglo-Saxon England as radically, if not more so, as the </a:t>
            </a:r>
            <a:r>
              <a:rPr lang="en-GB" dirty="0" smtClean="0">
                <a:hlinkClick r:id="rId13" tooltip="Sutton Hoo"/>
              </a:rPr>
              <a:t>Sutton </a:t>
            </a:r>
            <a:r>
              <a:rPr lang="en-GB" dirty="0" err="1" smtClean="0">
                <a:hlinkClick r:id="rId13" tooltip="Sutton Hoo"/>
              </a:rPr>
              <a:t>Hoo</a:t>
            </a:r>
            <a:r>
              <a:rPr lang="en-GB" dirty="0" smtClean="0"/>
              <a:t> discoveries".</a:t>
            </a:r>
          </a:p>
          <a:p>
            <a:r>
              <a:rPr lang="en-GB" dirty="0" smtClean="0"/>
              <a:t>Dr Roger Bland, Head of the Portable Antiquities Scheme, said: "It is a fantastically important discovery. It is assumed that the items were buried by their owners at a time of danger with the intention of later coming back and recovering them".</a:t>
            </a:r>
          </a:p>
          <a:p>
            <a:r>
              <a:rPr lang="en-GB" dirty="0" smtClean="0"/>
              <a:t>The average quality of the workmanship is extremely high. The hoard was valued at £3.285 million, and has now been purchased by the Birmingham Museum &amp; Art Gallery and the Potteries Museum &amp; Art Gallery.</a:t>
            </a:r>
          </a:p>
          <a:p>
            <a:endParaRPr lang="en-GB" dirty="0"/>
          </a:p>
        </p:txBody>
      </p:sp>
    </p:spTree>
    <p:extLst>
      <p:ext uri="{BB962C8B-B14F-4D97-AF65-F5344CB8AC3E}">
        <p14:creationId xmlns:p14="http://schemas.microsoft.com/office/powerpoint/2010/main" val="285485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latin typeface="HfW cursive" panose="00000500000000000000" pitchFamily="2" charset="0"/>
                <a:ea typeface="Lucida Handwriting" charset="0"/>
                <a:cs typeface="Lucida Handwriting" charset="0"/>
              </a:rPr>
              <a:t>So, why was it buried?</a:t>
            </a:r>
            <a:endParaRPr lang="en-US" dirty="0">
              <a:solidFill>
                <a:srgbClr val="FF0000"/>
              </a:solidFill>
              <a:latin typeface="HfW cursive" panose="00000500000000000000" pitchFamily="2" charset="0"/>
              <a:ea typeface="Lucida Handwriting" charset="0"/>
              <a:cs typeface="Lucida Handwriting" charset="0"/>
            </a:endParaRPr>
          </a:p>
        </p:txBody>
      </p:sp>
      <p:sp>
        <p:nvSpPr>
          <p:cNvPr id="5" name="Content Placeholder 4"/>
          <p:cNvSpPr>
            <a:spLocks noGrp="1"/>
          </p:cNvSpPr>
          <p:nvPr>
            <p:ph idx="1"/>
          </p:nvPr>
        </p:nvSpPr>
        <p:spPr>
          <a:xfrm>
            <a:off x="838200" y="1489166"/>
            <a:ext cx="10515600" cy="4687797"/>
          </a:xfrm>
        </p:spPr>
        <p:txBody>
          <a:bodyPr>
            <a:normAutofit fontScale="62500" lnSpcReduction="20000"/>
          </a:bodyPr>
          <a:lstStyle/>
          <a:p>
            <a:pPr marL="0" indent="0">
              <a:lnSpc>
                <a:spcPct val="120000"/>
              </a:lnSpc>
              <a:buNone/>
            </a:pPr>
            <a:r>
              <a:rPr lang="en-US" dirty="0" smtClean="0">
                <a:latin typeface="HfW cursive" panose="00000500000000000000" pitchFamily="2" charset="0"/>
                <a:ea typeface="Lucida Handwriting" charset="0"/>
                <a:cs typeface="Lucida Handwriting" charset="0"/>
              </a:rPr>
              <a:t>Lots of people have come up with theories about the Hoard since it was discovered in 2009.</a:t>
            </a:r>
          </a:p>
          <a:p>
            <a:pPr marL="0" indent="0">
              <a:lnSpc>
                <a:spcPct val="120000"/>
              </a:lnSpc>
              <a:buNone/>
            </a:pPr>
            <a:r>
              <a:rPr lang="en-US" b="1" dirty="0" smtClean="0">
                <a:solidFill>
                  <a:srgbClr val="7030A0"/>
                </a:solidFill>
                <a:latin typeface="HfW cursive" panose="00000500000000000000" pitchFamily="2" charset="0"/>
                <a:ea typeface="Comic Sans MS" charset="0"/>
                <a:cs typeface="Comic Sans MS" charset="0"/>
              </a:rPr>
              <a:t>Below are a number of different theories that archaeologists and historians have come up with explaining why the Hoard came to be buried. </a:t>
            </a:r>
          </a:p>
          <a:p>
            <a:pPr marL="0" indent="0">
              <a:lnSpc>
                <a:spcPct val="120000"/>
              </a:lnSpc>
              <a:buNone/>
            </a:pPr>
            <a:r>
              <a:rPr lang="en-US" dirty="0" smtClean="0">
                <a:solidFill>
                  <a:srgbClr val="FF0000"/>
                </a:solidFill>
                <a:latin typeface="HfW cursive" panose="00000500000000000000" pitchFamily="2" charset="0"/>
                <a:ea typeface="Comic Sans MS" charset="0"/>
                <a:cs typeface="Comic Sans MS" charset="0"/>
              </a:rPr>
              <a:t>Theory A It was a grave. </a:t>
            </a:r>
          </a:p>
          <a:p>
            <a:pPr marL="0" indent="0">
              <a:lnSpc>
                <a:spcPct val="120000"/>
              </a:lnSpc>
              <a:buNone/>
            </a:pPr>
            <a:r>
              <a:rPr lang="en-US" dirty="0" smtClean="0">
                <a:solidFill>
                  <a:srgbClr val="FF0000"/>
                </a:solidFill>
                <a:latin typeface="HfW cursive" panose="00000500000000000000" pitchFamily="2" charset="0"/>
                <a:ea typeface="Comic Sans MS" charset="0"/>
                <a:cs typeface="Comic Sans MS" charset="0"/>
              </a:rPr>
              <a:t>Theory B It was buried for religious reasons. </a:t>
            </a:r>
          </a:p>
          <a:p>
            <a:pPr marL="0" indent="0">
              <a:lnSpc>
                <a:spcPct val="120000"/>
              </a:lnSpc>
              <a:buNone/>
            </a:pPr>
            <a:r>
              <a:rPr lang="en-US" dirty="0" smtClean="0">
                <a:solidFill>
                  <a:srgbClr val="FF0000"/>
                </a:solidFill>
                <a:latin typeface="HfW cursive" panose="00000500000000000000" pitchFamily="2" charset="0"/>
                <a:ea typeface="Comic Sans MS" charset="0"/>
                <a:cs typeface="Comic Sans MS" charset="0"/>
              </a:rPr>
              <a:t>Theory C The artefacts were hidden there for safe keeping when enemies attacked and for some reason were never recovered. </a:t>
            </a:r>
          </a:p>
          <a:p>
            <a:pPr marL="0" indent="0">
              <a:lnSpc>
                <a:spcPct val="120000"/>
              </a:lnSpc>
              <a:buNone/>
            </a:pPr>
            <a:r>
              <a:rPr lang="en-US" dirty="0" smtClean="0">
                <a:solidFill>
                  <a:srgbClr val="FF0000"/>
                </a:solidFill>
                <a:latin typeface="HfW cursive" panose="00000500000000000000" pitchFamily="2" charset="0"/>
                <a:ea typeface="Comic Sans MS" charset="0"/>
                <a:cs typeface="Comic Sans MS" charset="0"/>
              </a:rPr>
              <a:t>Theory D The artefacts had been looted by the Mercian Kings during their wars with </a:t>
            </a:r>
            <a:r>
              <a:rPr lang="en-US" dirty="0" err="1" smtClean="0">
                <a:solidFill>
                  <a:srgbClr val="FF0000"/>
                </a:solidFill>
                <a:latin typeface="HfW cursive" panose="00000500000000000000" pitchFamily="2" charset="0"/>
                <a:ea typeface="Comic Sans MS" charset="0"/>
                <a:cs typeface="Comic Sans MS" charset="0"/>
              </a:rPr>
              <a:t>Northumbria</a:t>
            </a:r>
            <a:r>
              <a:rPr lang="en-US" dirty="0" smtClean="0">
                <a:solidFill>
                  <a:srgbClr val="FF0000"/>
                </a:solidFill>
                <a:latin typeface="HfW cursive" panose="00000500000000000000" pitchFamily="2" charset="0"/>
                <a:ea typeface="Comic Sans MS" charset="0"/>
                <a:cs typeface="Comic Sans MS" charset="0"/>
              </a:rPr>
              <a:t> or East Anglia. </a:t>
            </a:r>
          </a:p>
          <a:p>
            <a:pPr marL="0" indent="0">
              <a:lnSpc>
                <a:spcPct val="120000"/>
              </a:lnSpc>
              <a:buNone/>
            </a:pPr>
            <a:r>
              <a:rPr lang="en-US" dirty="0" smtClean="0">
                <a:solidFill>
                  <a:srgbClr val="FF0000"/>
                </a:solidFill>
                <a:latin typeface="HfW cursive" panose="00000500000000000000" pitchFamily="2" charset="0"/>
                <a:ea typeface="Comic Sans MS" charset="0"/>
                <a:cs typeface="Comic Sans MS" charset="0"/>
              </a:rPr>
              <a:t>Theory E It was buried to identify an important place. </a:t>
            </a:r>
          </a:p>
          <a:p>
            <a:pPr marL="0" indent="0">
              <a:lnSpc>
                <a:spcPct val="120000"/>
              </a:lnSpc>
              <a:buNone/>
            </a:pPr>
            <a:r>
              <a:rPr lang="en-US" dirty="0" smtClean="0">
                <a:solidFill>
                  <a:srgbClr val="FF0000"/>
                </a:solidFill>
                <a:latin typeface="HfW cursive" panose="00000500000000000000" pitchFamily="2" charset="0"/>
                <a:ea typeface="Comic Sans MS" charset="0"/>
                <a:cs typeface="Comic Sans MS" charset="0"/>
              </a:rPr>
              <a:t>Theory F The artefacts were a payment to soldiers in return for their support in battle.</a:t>
            </a:r>
            <a:endParaRPr lang="en-US" dirty="0">
              <a:solidFill>
                <a:srgbClr val="FF0000"/>
              </a:solidFill>
              <a:latin typeface="HfW cursive" panose="00000500000000000000" pitchFamily="2" charset="0"/>
              <a:ea typeface="Comic Sans MS" charset="0"/>
              <a:cs typeface="Comic Sans MS" charset="0"/>
            </a:endParaRPr>
          </a:p>
        </p:txBody>
      </p:sp>
      <p:sp>
        <p:nvSpPr>
          <p:cNvPr id="4" name="Rectangle 3"/>
          <p:cNvSpPr/>
          <p:nvPr/>
        </p:nvSpPr>
        <p:spPr>
          <a:xfrm>
            <a:off x="3457261" y="5922039"/>
            <a:ext cx="7328353" cy="923330"/>
          </a:xfrm>
          <a:prstGeom prst="rect">
            <a:avLst/>
          </a:prstGeom>
          <a:noFill/>
        </p:spPr>
        <p:txBody>
          <a:bodyPr wrap="none" lIns="91440" tIns="45720" rIns="91440" bIns="45720">
            <a:spAutoFit/>
          </a:bodyPr>
          <a:lstStyle/>
          <a:p>
            <a:pPr algn="ctr"/>
            <a:r>
              <a:rPr lang="en-U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Invalid or valid and why?</a:t>
            </a:r>
            <a:endParaRPr 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742412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7840"/>
            <a:ext cx="10515600" cy="1325563"/>
          </a:xfrm>
        </p:spPr>
        <p:txBody>
          <a:bodyPr>
            <a:noAutofit/>
          </a:bodyPr>
          <a:lstStyle/>
          <a:p>
            <a:r>
              <a:rPr lang="en-GB" sz="2400" dirty="0" smtClean="0">
                <a:solidFill>
                  <a:srgbClr val="FF0000"/>
                </a:solidFill>
                <a:latin typeface="HfW cursive" panose="00000500000000000000" pitchFamily="2" charset="0"/>
                <a:ea typeface="Lucida Handwriting" charset="0"/>
                <a:cs typeface="Lucida Handwriting" charset="0"/>
              </a:rPr>
              <a:t>Now produce your own report on what you think the Hoard is and what should be done with it. </a:t>
            </a:r>
            <a:r>
              <a:rPr lang="en-US" sz="2400" dirty="0" smtClean="0">
                <a:solidFill>
                  <a:srgbClr val="FF0000"/>
                </a:solidFill>
                <a:latin typeface="HfW cursive" panose="00000500000000000000" pitchFamily="2" charset="0"/>
                <a:ea typeface="Lucida Handwriting" charset="0"/>
                <a:cs typeface="Lucida Handwriting" charset="0"/>
              </a:rPr>
              <a:t/>
            </a:r>
            <a:br>
              <a:rPr lang="en-US" sz="2400" dirty="0" smtClean="0">
                <a:solidFill>
                  <a:srgbClr val="FF0000"/>
                </a:solidFill>
                <a:latin typeface="HfW cursive" panose="00000500000000000000" pitchFamily="2" charset="0"/>
                <a:ea typeface="Lucida Handwriting" charset="0"/>
                <a:cs typeface="Lucida Handwriting" charset="0"/>
              </a:rPr>
            </a:br>
            <a:r>
              <a:rPr lang="en-GB" sz="2400" dirty="0" smtClean="0">
                <a:solidFill>
                  <a:srgbClr val="FF0000"/>
                </a:solidFill>
                <a:latin typeface="HfW cursive" panose="00000500000000000000" pitchFamily="2" charset="0"/>
                <a:ea typeface="Lucida Handwriting" charset="0"/>
                <a:cs typeface="Lucida Handwriting" charset="0"/>
              </a:rPr>
              <a:t>Where do you think the hoard should be kept? How should it be exhibited? </a:t>
            </a:r>
          </a:p>
        </p:txBody>
      </p:sp>
      <p:sp>
        <p:nvSpPr>
          <p:cNvPr id="3" name="Content Placeholder 2"/>
          <p:cNvSpPr>
            <a:spLocks noGrp="1"/>
          </p:cNvSpPr>
          <p:nvPr>
            <p:ph idx="1"/>
          </p:nvPr>
        </p:nvSpPr>
        <p:spPr/>
        <p:txBody>
          <a:bodyPr>
            <a:normAutofit/>
          </a:bodyPr>
          <a:lstStyle/>
          <a:p>
            <a:pPr marL="0" indent="0">
              <a:buNone/>
            </a:pPr>
            <a:r>
              <a:rPr lang="en-GB" dirty="0" smtClean="0">
                <a:latin typeface="HfW cursive" panose="00000500000000000000" pitchFamily="2" charset="0"/>
                <a:ea typeface="Comic Sans MS" charset="0"/>
                <a:cs typeface="Comic Sans MS" charset="0"/>
              </a:rPr>
              <a:t>Which of the theories is the most convincing in your opinion? </a:t>
            </a:r>
          </a:p>
          <a:p>
            <a:pPr marL="0" indent="0">
              <a:buNone/>
            </a:pPr>
            <a:r>
              <a:rPr lang="en-GB" dirty="0" smtClean="0">
                <a:latin typeface="HfW cursive" panose="00000500000000000000" pitchFamily="2" charset="0"/>
                <a:ea typeface="Comic Sans MS" charset="0"/>
                <a:cs typeface="Comic Sans MS" charset="0"/>
              </a:rPr>
              <a:t>Use your knowledge and understanding of the Hoard and Anglo-Saxon England to evaluate the strengths and weaknesses of each of the theories. </a:t>
            </a:r>
          </a:p>
          <a:p>
            <a:pPr marL="0" indent="0">
              <a:buNone/>
            </a:pPr>
            <a:r>
              <a:rPr lang="en-GB" dirty="0" smtClean="0">
                <a:latin typeface="HfW cursive" panose="00000500000000000000" pitchFamily="2" charset="0"/>
                <a:ea typeface="Comic Sans MS" charset="0"/>
                <a:cs typeface="Comic Sans MS" charset="0"/>
              </a:rPr>
              <a:t>Having evaluated each of the theories you now have to decide in your groups which of the theories you find most convincing and explain why. Don’t forget tat you could link several theories together to form your own theory! </a:t>
            </a:r>
            <a:endParaRPr lang="en-GB" dirty="0">
              <a:latin typeface="HfW cursive" panose="00000500000000000000" pitchFamily="2" charset="0"/>
              <a:ea typeface="Comic Sans MS" charset="0"/>
              <a:cs typeface="Comic Sans MS" charset="0"/>
            </a:endParaRPr>
          </a:p>
          <a:p>
            <a:endParaRPr lang="en-US" dirty="0"/>
          </a:p>
        </p:txBody>
      </p:sp>
    </p:spTree>
    <p:extLst>
      <p:ext uri="{BB962C8B-B14F-4D97-AF65-F5344CB8AC3E}">
        <p14:creationId xmlns:p14="http://schemas.microsoft.com/office/powerpoint/2010/main" val="804462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57902"/>
            <a:ext cx="10515600" cy="1325563"/>
          </a:xfrm>
        </p:spPr>
        <p:txBody>
          <a:bodyPr>
            <a:normAutofit fontScale="90000"/>
          </a:bodyPr>
          <a:lstStyle/>
          <a:p>
            <a:pPr>
              <a:lnSpc>
                <a:spcPct val="100000"/>
              </a:lnSpc>
            </a:pPr>
            <a:r>
              <a:rPr lang="en-GB" dirty="0">
                <a:latin typeface="HfW cursive" panose="00000500000000000000" pitchFamily="2" charset="0"/>
                <a:hlinkClick r:id="rId2"/>
              </a:rPr>
              <a:t>http://</a:t>
            </a:r>
            <a:r>
              <a:rPr lang="en-GB" dirty="0" smtClean="0">
                <a:latin typeface="HfW cursive" panose="00000500000000000000" pitchFamily="2" charset="0"/>
                <a:hlinkClick r:id="rId2"/>
              </a:rPr>
              <a:t>news.bbc.co.uk/local/stoke/hi/people_and_places/history/newsid_8352000/8352927.stm</a:t>
            </a:r>
            <a:r>
              <a:rPr lang="en-GB" dirty="0" smtClean="0"/>
              <a:t/>
            </a:r>
            <a:br>
              <a:rPr lang="en-GB" dirty="0" smtClean="0"/>
            </a:b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16687075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Planning out a report - facts</a:t>
            </a:r>
            <a:endParaRPr lang="en-GB" dirty="0"/>
          </a:p>
        </p:txBody>
      </p:sp>
      <p:sp>
        <p:nvSpPr>
          <p:cNvPr id="3" name="Content Placeholder 2"/>
          <p:cNvSpPr>
            <a:spLocks noGrp="1"/>
          </p:cNvSpPr>
          <p:nvPr>
            <p:ph idx="1"/>
          </p:nvPr>
        </p:nvSpPr>
        <p:spPr/>
        <p:txBody>
          <a:bodyPr>
            <a:normAutofit fontScale="70000" lnSpcReduction="20000"/>
          </a:bodyPr>
          <a:lstStyle/>
          <a:p>
            <a:pPr>
              <a:lnSpc>
                <a:spcPct val="120000"/>
              </a:lnSpc>
            </a:pPr>
            <a:r>
              <a:rPr lang="en-GB" dirty="0">
                <a:latin typeface="HfW cursive" panose="00000500000000000000" pitchFamily="2" charset="0"/>
              </a:rPr>
              <a:t>The Staffordshire Hoard is the largest find of Anglo-Saxon gold and silver metalwork in Britain</a:t>
            </a:r>
            <a:r>
              <a:rPr lang="en-GB" dirty="0" smtClean="0">
                <a:latin typeface="HfW cursive" panose="00000500000000000000" pitchFamily="2" charset="0"/>
              </a:rPr>
              <a:t>.</a:t>
            </a:r>
          </a:p>
          <a:p>
            <a:pPr>
              <a:lnSpc>
                <a:spcPct val="120000"/>
              </a:lnSpc>
            </a:pPr>
            <a:r>
              <a:rPr lang="en-GB" dirty="0" smtClean="0">
                <a:latin typeface="HfW cursive" panose="00000500000000000000" pitchFamily="2" charset="0"/>
              </a:rPr>
              <a:t> </a:t>
            </a:r>
            <a:r>
              <a:rPr lang="en-GB" dirty="0">
                <a:latin typeface="HfW cursive" panose="00000500000000000000" pitchFamily="2" charset="0"/>
              </a:rPr>
              <a:t>It was discovered in a </a:t>
            </a:r>
            <a:r>
              <a:rPr lang="en-GB" b="1" dirty="0">
                <a:latin typeface="HfW cursive" panose="00000500000000000000" pitchFamily="2" charset="0"/>
              </a:rPr>
              <a:t>field</a:t>
            </a:r>
            <a:r>
              <a:rPr lang="en-GB" dirty="0">
                <a:latin typeface="HfW cursive" panose="00000500000000000000" pitchFamily="2" charset="0"/>
              </a:rPr>
              <a:t> near the village of </a:t>
            </a:r>
            <a:r>
              <a:rPr lang="en-GB" dirty="0" err="1">
                <a:latin typeface="HfW cursive" panose="00000500000000000000" pitchFamily="2" charset="0"/>
              </a:rPr>
              <a:t>Hammerwich</a:t>
            </a:r>
            <a:r>
              <a:rPr lang="en-GB" dirty="0">
                <a:latin typeface="HfW cursive" panose="00000500000000000000" pitchFamily="2" charset="0"/>
              </a:rPr>
              <a:t>, Lichfield, in Staffordshire on 5 July 2009. </a:t>
            </a:r>
            <a:endParaRPr lang="en-GB" dirty="0" smtClean="0">
              <a:latin typeface="HfW cursive" panose="00000500000000000000" pitchFamily="2" charset="0"/>
            </a:endParaRPr>
          </a:p>
          <a:p>
            <a:pPr>
              <a:lnSpc>
                <a:spcPct val="120000"/>
              </a:lnSpc>
            </a:pPr>
            <a:r>
              <a:rPr lang="en-GB" dirty="0" smtClean="0">
                <a:latin typeface="HfW cursive" panose="00000500000000000000" pitchFamily="2" charset="0"/>
              </a:rPr>
              <a:t>It </a:t>
            </a:r>
            <a:r>
              <a:rPr lang="en-GB" dirty="0">
                <a:latin typeface="HfW cursive" panose="00000500000000000000" pitchFamily="2" charset="0"/>
              </a:rPr>
              <a:t>consists of over 3,500 items</a:t>
            </a:r>
            <a:r>
              <a:rPr lang="en-GB" dirty="0" smtClean="0">
                <a:latin typeface="HfW cursive" panose="00000500000000000000" pitchFamily="2" charset="0"/>
              </a:rPr>
              <a:t>.</a:t>
            </a:r>
          </a:p>
          <a:p>
            <a:pPr>
              <a:lnSpc>
                <a:spcPct val="120000"/>
              </a:lnSpc>
            </a:pPr>
            <a:r>
              <a:rPr lang="en-GB" dirty="0">
                <a:latin typeface="HfW cursive" panose="00000500000000000000" pitchFamily="2" charset="0"/>
              </a:rPr>
              <a:t>The treasure was initially found on a farm by an amateur metal detector, Terry Herbert from </a:t>
            </a:r>
            <a:r>
              <a:rPr lang="en-GB" dirty="0" err="1">
                <a:latin typeface="HfW cursive" panose="00000500000000000000" pitchFamily="2" charset="0"/>
              </a:rPr>
              <a:t>Burntwood</a:t>
            </a:r>
            <a:r>
              <a:rPr lang="en-GB" dirty="0" smtClean="0">
                <a:latin typeface="HfW cursive" panose="00000500000000000000" pitchFamily="2" charset="0"/>
              </a:rPr>
              <a:t>.</a:t>
            </a:r>
          </a:p>
          <a:p>
            <a:pPr>
              <a:lnSpc>
                <a:spcPct val="120000"/>
              </a:lnSpc>
            </a:pPr>
            <a:r>
              <a:rPr lang="en-GB" dirty="0">
                <a:latin typeface="HfW cursive" panose="00000500000000000000" pitchFamily="2" charset="0"/>
              </a:rPr>
              <a:t> Staffordshire Coroner ruled in September 2009 that the find was the 'property of the Crown', arrangements were made for the valuation</a:t>
            </a:r>
            <a:r>
              <a:rPr lang="en-GB" dirty="0" smtClean="0">
                <a:latin typeface="HfW cursive" panose="00000500000000000000" pitchFamily="2" charset="0"/>
              </a:rPr>
              <a:t>.</a:t>
            </a:r>
          </a:p>
          <a:p>
            <a:pPr>
              <a:lnSpc>
                <a:spcPct val="120000"/>
              </a:lnSpc>
            </a:pPr>
            <a:r>
              <a:rPr lang="en-GB" dirty="0">
                <a:latin typeface="HfW cursive" panose="00000500000000000000" pitchFamily="2" charset="0"/>
              </a:rPr>
              <a:t>The money will be split between Mr Herbert, and Fred Johnson, who owns the farm where it was discovered.</a:t>
            </a:r>
          </a:p>
        </p:txBody>
      </p:sp>
    </p:spTree>
    <p:extLst>
      <p:ext uri="{BB962C8B-B14F-4D97-AF65-F5344CB8AC3E}">
        <p14:creationId xmlns:p14="http://schemas.microsoft.com/office/powerpoint/2010/main" val="2728109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78634"/>
            <a:ext cx="10515600" cy="1325563"/>
          </a:xfrm>
        </p:spPr>
        <p:txBody>
          <a:bodyPr>
            <a:normAutofit fontScale="90000"/>
          </a:bodyPr>
          <a:lstStyle/>
          <a:p>
            <a:r>
              <a:rPr lang="en-GB" dirty="0">
                <a:latin typeface="HfW cursive" panose="00000500000000000000" pitchFamily="2" charset="0"/>
              </a:rPr>
              <a:t>Dr Kevin Leahy, who has been cataloguing the Hoard for the Portable Antiquities Scheme, said it was, "a truly remarkable collection".</a:t>
            </a:r>
          </a:p>
        </p:txBody>
      </p:sp>
      <p:sp>
        <p:nvSpPr>
          <p:cNvPr id="3" name="Content Placeholder 2"/>
          <p:cNvSpPr>
            <a:spLocks noGrp="1"/>
          </p:cNvSpPr>
          <p:nvPr>
            <p:ph idx="1"/>
          </p:nvPr>
        </p:nvSpPr>
        <p:spPr>
          <a:xfrm>
            <a:off x="838200" y="2139134"/>
            <a:ext cx="10515600" cy="4351338"/>
          </a:xfrm>
        </p:spPr>
        <p:txBody>
          <a:bodyPr>
            <a:normAutofit/>
          </a:bodyPr>
          <a:lstStyle/>
          <a:p>
            <a:endParaRPr lang="en-GB" dirty="0">
              <a:latin typeface="HfW cursive" panose="00000500000000000000" pitchFamily="2" charset="0"/>
            </a:endParaRPr>
          </a:p>
          <a:p>
            <a:pPr marL="0" indent="0">
              <a:buNone/>
            </a:pPr>
            <a:r>
              <a:rPr lang="en-GB" dirty="0" smtClean="0">
                <a:solidFill>
                  <a:srgbClr val="FF0000"/>
                </a:solidFill>
                <a:latin typeface="HfW cursive" panose="00000500000000000000" pitchFamily="2" charset="0"/>
              </a:rPr>
              <a:t>Introduction- </a:t>
            </a:r>
          </a:p>
          <a:p>
            <a:pPr marL="0" indent="0">
              <a:buNone/>
            </a:pPr>
            <a:r>
              <a:rPr lang="en-GB" dirty="0" smtClean="0">
                <a:solidFill>
                  <a:srgbClr val="FF0000"/>
                </a:solidFill>
                <a:latin typeface="HfW cursive" panose="00000500000000000000" pitchFamily="2" charset="0"/>
              </a:rPr>
              <a:t>Bullet point what you know (5 W’s)</a:t>
            </a:r>
          </a:p>
          <a:p>
            <a:r>
              <a:rPr lang="en-GB" b="1" dirty="0">
                <a:latin typeface="HfW cursive" panose="00000500000000000000" pitchFamily="2" charset="0"/>
              </a:rPr>
              <a:t>Discovered by: </a:t>
            </a:r>
            <a:r>
              <a:rPr lang="en-GB" dirty="0">
                <a:latin typeface="HfW cursive" panose="00000500000000000000" pitchFamily="2" charset="0"/>
              </a:rPr>
              <a:t>Terry Herbert</a:t>
            </a:r>
          </a:p>
          <a:p>
            <a:r>
              <a:rPr lang="en-GB" b="1" dirty="0">
                <a:latin typeface="HfW cursive" panose="00000500000000000000" pitchFamily="2" charset="0"/>
              </a:rPr>
              <a:t>Material: </a:t>
            </a:r>
            <a:r>
              <a:rPr lang="en-GB" dirty="0">
                <a:latin typeface="HfW cursive" panose="00000500000000000000" pitchFamily="2" charset="0"/>
              </a:rPr>
              <a:t>Gold; Silver; Stone; Garnet</a:t>
            </a:r>
          </a:p>
          <a:p>
            <a:r>
              <a:rPr lang="en-GB" b="1" dirty="0">
                <a:latin typeface="HfW cursive" panose="00000500000000000000" pitchFamily="2" charset="0"/>
              </a:rPr>
              <a:t>Present location: </a:t>
            </a:r>
            <a:r>
              <a:rPr lang="en-GB" dirty="0">
                <a:latin typeface="HfW cursive" panose="00000500000000000000" pitchFamily="2" charset="0"/>
              </a:rPr>
              <a:t>Birmingham Museum and Art </a:t>
            </a:r>
            <a:r>
              <a:rPr lang="en-GB" dirty="0" smtClean="0">
                <a:latin typeface="HfW cursive" panose="00000500000000000000" pitchFamily="2" charset="0"/>
              </a:rPr>
              <a:t>..</a:t>
            </a:r>
            <a:endParaRPr lang="en-GB" dirty="0" smtClean="0"/>
          </a:p>
          <a:p>
            <a:pPr marL="0" indent="0">
              <a:buNone/>
            </a:pPr>
            <a:r>
              <a:rPr lang="en-GB" dirty="0" smtClean="0">
                <a:solidFill>
                  <a:srgbClr val="FF0000"/>
                </a:solidFill>
                <a:latin typeface="HfW cursive" panose="00000500000000000000" pitchFamily="2" charset="0"/>
              </a:rPr>
              <a:t>What pieces were found?</a:t>
            </a:r>
          </a:p>
          <a:p>
            <a:pPr marL="0" indent="0">
              <a:buNone/>
            </a:pPr>
            <a:endParaRPr lang="en-GB" dirty="0" smtClean="0">
              <a:solidFill>
                <a:srgbClr val="FF0000"/>
              </a:solidFill>
              <a:latin typeface="HfW cursive" panose="00000500000000000000" pitchFamily="2" charset="0"/>
            </a:endParaRPr>
          </a:p>
          <a:p>
            <a:endParaRPr lang="en-GB" dirty="0"/>
          </a:p>
        </p:txBody>
      </p:sp>
    </p:spTree>
    <p:extLst>
      <p:ext uri="{BB962C8B-B14F-4D97-AF65-F5344CB8AC3E}">
        <p14:creationId xmlns:p14="http://schemas.microsoft.com/office/powerpoint/2010/main" val="37691792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1270</TotalTime>
  <Words>733</Words>
  <Application>Microsoft Office PowerPoint</Application>
  <PresentationFormat>Widescreen</PresentationFormat>
  <Paragraphs>41</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Calibri Light</vt:lpstr>
      <vt:lpstr>Comic Sans MS</vt:lpstr>
      <vt:lpstr>HfW cursive</vt:lpstr>
      <vt:lpstr>Lucida Handwriting</vt:lpstr>
      <vt:lpstr>Office Theme</vt:lpstr>
      <vt:lpstr>PowerPoint Presentation</vt:lpstr>
      <vt:lpstr>The mystery of the Staffordshire Hoard</vt:lpstr>
      <vt:lpstr>PowerPoint Presentation</vt:lpstr>
      <vt:lpstr>So, why was it buried?</vt:lpstr>
      <vt:lpstr>Now produce your own report on what you think the Hoard is and what should be done with it.  Where do you think the hoard should be kept? How should it be exhibited? </vt:lpstr>
      <vt:lpstr>http://news.bbc.co.uk/local/stoke/hi/people_and_places/history/newsid_8352000/8352927.stm </vt:lpstr>
      <vt:lpstr>Planning out a report - facts</vt:lpstr>
      <vt:lpstr>Dr Kevin Leahy, who has been cataloguing the Hoard for the Portable Antiquities Scheme, said it was, "a truly remarkable collection".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29th March</dc:title>
  <dc:creator>Microsoft Office User</dc:creator>
  <cp:lastModifiedBy>Shanon Hurdman</cp:lastModifiedBy>
  <cp:revision>13</cp:revision>
  <dcterms:created xsi:type="dcterms:W3CDTF">2019-02-25T11:37:55Z</dcterms:created>
  <dcterms:modified xsi:type="dcterms:W3CDTF">2021-01-08T12:23:40Z</dcterms:modified>
</cp:coreProperties>
</file>