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9" r:id="rId3"/>
    <p:sldId id="261" r:id="rId4"/>
    <p:sldId id="263" r:id="rId5"/>
    <p:sldId id="264" r:id="rId6"/>
    <p:sldId id="265"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1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1CD948B-FBC8-47B1-9DA6-E8850040876F}" type="datetimeFigureOut">
              <a:rPr lang="en-US" smtClean="0"/>
              <a:t>4/23/2020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CD948B-FBC8-47B1-9DA6-E8850040876F}" type="datetimeFigureOut">
              <a:rPr lang="en-US" smtClean="0"/>
              <a:t>4/23/2020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CD948B-FBC8-47B1-9DA6-E8850040876F}" type="datetimeFigureOut">
              <a:rPr lang="en-US" smtClean="0"/>
              <a:t>4/23/2020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2"/>
          <p:cNvSpPr/>
          <p:nvPr userDrawn="1"/>
        </p:nvSpPr>
        <p:spPr bwMode="auto">
          <a:xfrm>
            <a:off x="457200" y="438150"/>
            <a:ext cx="8220075"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Rounded Rectangle 2"/>
          <p:cNvSpPr/>
          <p:nvPr userDrawn="1"/>
        </p:nvSpPr>
        <p:spPr bwMode="auto">
          <a:xfrm>
            <a:off x="457200" y="438150"/>
            <a:ext cx="8220075"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2"/>
          <p:cNvSpPr/>
          <p:nvPr userDrawn="1"/>
        </p:nvSpPr>
        <p:spPr bwMode="auto">
          <a:xfrm>
            <a:off x="457200" y="438150"/>
            <a:ext cx="8220075"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Rounded Rectangle 2"/>
          <p:cNvSpPr/>
          <p:nvPr userDrawn="1"/>
        </p:nvSpPr>
        <p:spPr bwMode="auto">
          <a:xfrm>
            <a:off x="457200" y="438150"/>
            <a:ext cx="8220075"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Rounded Rectangle 2"/>
          <p:cNvSpPr/>
          <p:nvPr userDrawn="1"/>
        </p:nvSpPr>
        <p:spPr bwMode="auto">
          <a:xfrm>
            <a:off x="457200" y="438150"/>
            <a:ext cx="8220075"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Rounded Rectangle 2"/>
          <p:cNvSpPr/>
          <p:nvPr userDrawn="1"/>
        </p:nvSpPr>
        <p:spPr bwMode="auto">
          <a:xfrm>
            <a:off x="457200" y="438150"/>
            <a:ext cx="8220075"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CD948B-FBC8-47B1-9DA6-E8850040876F}" type="datetimeFigureOut">
              <a:rPr lang="en-US" smtClean="0"/>
              <a:t>4/23/2020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CD948B-FBC8-47B1-9DA6-E8850040876F}" type="datetimeFigureOut">
              <a:rPr lang="en-US" smtClean="0"/>
              <a:t>4/23/2020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1CD948B-FBC8-47B1-9DA6-E8850040876F}" type="datetimeFigureOut">
              <a:rPr lang="en-US" smtClean="0"/>
              <a:t>4/23/2020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1CD948B-FBC8-47B1-9DA6-E8850040876F}" type="datetimeFigureOut">
              <a:rPr lang="en-US" smtClean="0"/>
              <a:t>4/23/2020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1CD948B-FBC8-47B1-9DA6-E8850040876F}" type="datetimeFigureOut">
              <a:rPr lang="en-US" smtClean="0"/>
              <a:t>4/23/2020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CD948B-FBC8-47B1-9DA6-E8850040876F}" type="datetimeFigureOut">
              <a:rPr lang="en-US" smtClean="0"/>
              <a:t>4/23/2020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CD948B-FBC8-47B1-9DA6-E8850040876F}" type="datetimeFigureOut">
              <a:rPr lang="en-US" smtClean="0"/>
              <a:t>4/23/2020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CD948B-FBC8-47B1-9DA6-E8850040876F}" type="datetimeFigureOut">
              <a:rPr lang="en-US" smtClean="0"/>
              <a:t>4/23/2020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ACAE3A-BECE-4275-ABFB-F8D20A2AC68F}"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CD948B-FBC8-47B1-9DA6-E8850040876F}" type="datetimeFigureOut">
              <a:rPr lang="en-US" smtClean="0"/>
              <a:t>4/23/2020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ACAE3A-BECE-4275-ABFB-F8D20A2AC68F}"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4" r:id="rId14"/>
    <p:sldLayoutId id="2147483666" r:id="rId15"/>
    <p:sldLayoutId id="2147483667" r:id="rId16"/>
    <p:sldLayoutId id="2147483668"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7.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85729"/>
            <a:ext cx="8220075" cy="1857388"/>
          </a:xfrm>
        </p:spPr>
        <p:txBody>
          <a:bodyPr/>
          <a:lstStyle/>
          <a:p>
            <a:pPr marL="228600" indent="-228600" algn="l">
              <a:spcBef>
                <a:spcPts val="1000"/>
              </a:spcBef>
            </a:pPr>
            <a:r>
              <a:rPr lang="en-GB" sz="1600" dirty="0"/>
              <a:t>    Aim: </a:t>
            </a:r>
            <a:r>
              <a:rPr lang="en-GB" sz="1600" dirty="0">
                <a:latin typeface="Twinkl" pitchFamily="2" charset="0"/>
              </a:rPr>
              <a:t>I can explain what Roman baths were and know about the different amenities they contained.</a:t>
            </a:r>
            <a:br>
              <a:rPr lang="en-GB" sz="1600" dirty="0">
                <a:latin typeface="Twinkl" pitchFamily="2" charset="0"/>
              </a:rPr>
            </a:br>
            <a:r>
              <a:rPr lang="en-GB" sz="1600" b="1" dirty="0">
                <a:latin typeface="Twinkl" pitchFamily="2" charset="0"/>
              </a:rPr>
              <a:t>Success Criteria: </a:t>
            </a:r>
            <a:r>
              <a:rPr lang="en-GB" sz="1600" dirty="0">
                <a:solidFill>
                  <a:srgbClr val="1C1C1C"/>
                </a:solidFill>
                <a:ea typeface="Sassoon Infant Rg" pitchFamily="50" charset="0"/>
                <a:cs typeface="Sassoon Infant Rg" pitchFamily="50" charset="0"/>
              </a:rPr>
              <a:t>I can draw and write about the different features of a Roman bathhouse.</a:t>
            </a:r>
            <a:br>
              <a:rPr lang="en-GB" sz="1600" dirty="0">
                <a:solidFill>
                  <a:srgbClr val="1C1C1C"/>
                </a:solidFill>
                <a:ea typeface="Sassoon Infant Rg" pitchFamily="50" charset="0"/>
                <a:cs typeface="Sassoon Infant Rg" pitchFamily="50" charset="0"/>
              </a:rPr>
            </a:br>
            <a:r>
              <a:rPr lang="en-GB" sz="1600" dirty="0">
                <a:solidFill>
                  <a:srgbClr val="1C1C1C"/>
                </a:solidFill>
                <a:ea typeface="Sassoon Infant Rg" pitchFamily="50" charset="0"/>
                <a:cs typeface="Sassoon Infant Rg" pitchFamily="50" charset="0"/>
              </a:rPr>
              <a:t>I can tell you what a Roman bathhouse is and who used them.</a:t>
            </a:r>
            <a:br>
              <a:rPr lang="en-GB" sz="1600" dirty="0">
                <a:solidFill>
                  <a:srgbClr val="1C1C1C"/>
                </a:solidFill>
                <a:ea typeface="Sassoon Infant Rg" pitchFamily="50" charset="0"/>
                <a:cs typeface="Sassoon Infant Rg" pitchFamily="50" charset="0"/>
              </a:rPr>
            </a:br>
            <a:endParaRPr lang="en-GB" sz="1600" b="1" dirty="0"/>
          </a:p>
        </p:txBody>
      </p:sp>
      <p:sp>
        <p:nvSpPr>
          <p:cNvPr id="3" name="Rectangle 2"/>
          <p:cNvSpPr/>
          <p:nvPr/>
        </p:nvSpPr>
        <p:spPr>
          <a:xfrm>
            <a:off x="3929058" y="1928802"/>
            <a:ext cx="1418530" cy="369332"/>
          </a:xfrm>
          <a:prstGeom prst="rect">
            <a:avLst/>
          </a:prstGeom>
        </p:spPr>
        <p:txBody>
          <a:bodyPr wrap="none">
            <a:spAutoFit/>
          </a:bodyPr>
          <a:lstStyle/>
          <a:p>
            <a:r>
              <a:rPr lang="en-GB" dirty="0"/>
              <a:t>Roman Baths</a:t>
            </a:r>
          </a:p>
        </p:txBody>
      </p:sp>
      <p:sp>
        <p:nvSpPr>
          <p:cNvPr id="4" name="Flowchart: Process 3"/>
          <p:cNvSpPr/>
          <p:nvPr/>
        </p:nvSpPr>
        <p:spPr>
          <a:xfrm>
            <a:off x="357159" y="2428868"/>
            <a:ext cx="3357586" cy="4208459"/>
          </a:xfrm>
          <a:prstGeom prst="flowChartProcess">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1200"/>
              </a:spcAft>
              <a:defRPr/>
            </a:pPr>
            <a:r>
              <a:rPr lang="en-GB" dirty="0">
                <a:solidFill>
                  <a:schemeClr val="tx1"/>
                </a:solidFill>
              </a:rPr>
              <a:t>The Romans loved to keep clean and bathing was a sociable experience that the Roman people enjoyed sharing together.</a:t>
            </a:r>
          </a:p>
          <a:p>
            <a:pPr algn="ctr" eaLnBrk="1" fontAlgn="auto" hangingPunct="1">
              <a:spcBef>
                <a:spcPts val="0"/>
              </a:spcBef>
              <a:spcAft>
                <a:spcPts val="1200"/>
              </a:spcAft>
              <a:defRPr/>
            </a:pPr>
            <a:r>
              <a:rPr lang="en-GB" dirty="0">
                <a:solidFill>
                  <a:schemeClr val="tx1"/>
                </a:solidFill>
              </a:rPr>
              <a:t>The Romans also built their baths in the countries they conquered and re-established under Roman rule. There are many fine examples of Roman bathhouses in Britain.</a:t>
            </a:r>
          </a:p>
          <a:p>
            <a:pPr algn="ctr" eaLnBrk="1" fontAlgn="auto" hangingPunct="1">
              <a:spcBef>
                <a:spcPts val="0"/>
              </a:spcBef>
              <a:spcAft>
                <a:spcPts val="1200"/>
              </a:spcAft>
              <a:defRPr/>
            </a:pPr>
            <a:r>
              <a:rPr lang="en-GB" dirty="0">
                <a:solidFill>
                  <a:schemeClr val="tx1"/>
                </a:solidFill>
              </a:rPr>
              <a:t>This picture shows the Roman baths at Bath, Somerset.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3929058" y="2214554"/>
            <a:ext cx="4986337" cy="1733550"/>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08000" rIns="252000" anchor="ctr"/>
          <a:lstStyle/>
          <a:p>
            <a:pPr eaLnBrk="1" fontAlgn="auto" hangingPunct="1">
              <a:spcBef>
                <a:spcPts val="0"/>
              </a:spcBef>
              <a:spcAft>
                <a:spcPts val="0"/>
              </a:spcAft>
              <a:defRPr/>
            </a:pPr>
            <a:endParaRPr lang="en-GB" dirty="0">
              <a:solidFill>
                <a:schemeClr val="tx1"/>
              </a:solidFill>
            </a:endParaRPr>
          </a:p>
        </p:txBody>
      </p:sp>
      <p:sp>
        <p:nvSpPr>
          <p:cNvPr id="6" name="Rectangle 5"/>
          <p:cNvSpPr/>
          <p:nvPr/>
        </p:nvSpPr>
        <p:spPr>
          <a:xfrm>
            <a:off x="214282" y="2143116"/>
            <a:ext cx="3527425" cy="2257425"/>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08000" rIns="252000" anchor="ctr"/>
          <a:lstStyle/>
          <a:p>
            <a:pPr eaLnBrk="1" fontAlgn="auto" hangingPunct="1">
              <a:spcBef>
                <a:spcPts val="0"/>
              </a:spcBef>
              <a:spcAft>
                <a:spcPts val="0"/>
              </a:spcAft>
              <a:defRPr/>
            </a:pPr>
            <a:r>
              <a:rPr lang="en-GB" dirty="0">
                <a:solidFill>
                  <a:schemeClr val="tx1"/>
                </a:solidFill>
              </a:rPr>
              <a:t>Water was heated by furnaces (fires) which were maintained by slaves and the hypocaust system used hot air under the floor to distribute the heat to where it was needed.</a:t>
            </a:r>
          </a:p>
        </p:txBody>
      </p:sp>
      <p:sp>
        <p:nvSpPr>
          <p:cNvPr id="10244" name="Title 20"/>
          <p:cNvSpPr>
            <a:spLocks noGrp="1"/>
          </p:cNvSpPr>
          <p:nvPr>
            <p:ph type="title"/>
          </p:nvPr>
        </p:nvSpPr>
        <p:spPr>
          <a:xfrm>
            <a:off x="457200" y="479425"/>
            <a:ext cx="8220075" cy="993775"/>
          </a:xfrm>
        </p:spPr>
        <p:txBody>
          <a:bodyPr/>
          <a:lstStyle/>
          <a:p>
            <a:pPr eaLnBrk="1" hangingPunct="1"/>
            <a:r>
              <a:rPr lang="en-GB" sz="3600"/>
              <a:t>Roman Baths</a:t>
            </a:r>
          </a:p>
        </p:txBody>
      </p:sp>
      <p:sp>
        <p:nvSpPr>
          <p:cNvPr id="10245" name="Rectangle 2"/>
          <p:cNvSpPr>
            <a:spLocks noChangeArrowheads="1"/>
          </p:cNvSpPr>
          <p:nvPr/>
        </p:nvSpPr>
        <p:spPr bwMode="auto">
          <a:xfrm>
            <a:off x="755650" y="1320800"/>
            <a:ext cx="7632700" cy="646113"/>
          </a:xfrm>
          <a:prstGeom prst="rect">
            <a:avLst/>
          </a:prstGeom>
          <a:noFill/>
          <a:ln w="9525">
            <a:noFill/>
            <a:miter lim="800000"/>
            <a:headEnd/>
            <a:tailEnd/>
          </a:ln>
        </p:spPr>
        <p:txBody>
          <a:bodyPr>
            <a:spAutoFit/>
          </a:bodyPr>
          <a:lstStyle/>
          <a:p>
            <a:pPr algn="ctr" eaLnBrk="1" hangingPunct="1"/>
            <a:r>
              <a:rPr lang="en-GB"/>
              <a:t>The Romans are well known for their innovative engineering and design skills and building a bathhouse really showcased their talents!</a:t>
            </a:r>
          </a:p>
        </p:txBody>
      </p:sp>
      <p:sp>
        <p:nvSpPr>
          <p:cNvPr id="10247" name="Rectangle 7"/>
          <p:cNvSpPr>
            <a:spLocks noChangeArrowheads="1"/>
          </p:cNvSpPr>
          <p:nvPr/>
        </p:nvSpPr>
        <p:spPr bwMode="auto">
          <a:xfrm>
            <a:off x="3857620" y="2428868"/>
            <a:ext cx="5035550" cy="1200150"/>
          </a:xfrm>
          <a:prstGeom prst="rect">
            <a:avLst/>
          </a:prstGeom>
          <a:noFill/>
          <a:ln w="9525">
            <a:noFill/>
            <a:miter lim="800000"/>
            <a:headEnd/>
            <a:tailEnd/>
          </a:ln>
        </p:spPr>
        <p:txBody>
          <a:bodyPr>
            <a:spAutoFit/>
          </a:bodyPr>
          <a:lstStyle/>
          <a:p>
            <a:pPr eaLnBrk="1" hangingPunct="1"/>
            <a:r>
              <a:rPr lang="en-GB" dirty="0"/>
              <a:t>The baths were often elaborately decorated with statues and fine mosaics. There were mirrors on the walls, beautiful glass ceilings and smooth marble-lined pools.</a:t>
            </a:r>
          </a:p>
        </p:txBody>
      </p:sp>
      <p:sp>
        <p:nvSpPr>
          <p:cNvPr id="9" name="Rectangle 2"/>
          <p:cNvSpPr>
            <a:spLocks noChangeArrowheads="1"/>
          </p:cNvSpPr>
          <p:nvPr/>
        </p:nvSpPr>
        <p:spPr bwMode="auto">
          <a:xfrm>
            <a:off x="714348" y="4929198"/>
            <a:ext cx="7632700" cy="923925"/>
          </a:xfrm>
          <a:prstGeom prst="rect">
            <a:avLst/>
          </a:prstGeom>
          <a:noFill/>
          <a:ln w="9525">
            <a:noFill/>
            <a:miter lim="800000"/>
            <a:headEnd/>
            <a:tailEnd/>
          </a:ln>
        </p:spPr>
        <p:txBody>
          <a:bodyPr>
            <a:spAutoFit/>
          </a:bodyPr>
          <a:lstStyle/>
          <a:p>
            <a:pPr algn="ctr" eaLnBrk="1" hangingPunct="1"/>
            <a:r>
              <a:rPr lang="en-GB" dirty="0"/>
              <a:t>If water was not available from natural springs at the site, it had to be brought in using an aqueduct system which the Romans developed to transfer water from one place to another.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0"/>
          <p:cNvSpPr>
            <a:spLocks noGrp="1"/>
          </p:cNvSpPr>
          <p:nvPr>
            <p:ph type="title"/>
          </p:nvPr>
        </p:nvSpPr>
        <p:spPr>
          <a:xfrm>
            <a:off x="457200" y="479425"/>
            <a:ext cx="8220075" cy="993775"/>
          </a:xfrm>
        </p:spPr>
        <p:txBody>
          <a:bodyPr/>
          <a:lstStyle/>
          <a:p>
            <a:pPr eaLnBrk="1" hangingPunct="1"/>
            <a:r>
              <a:rPr lang="en-GB" sz="3600"/>
              <a:t>Roman Baths</a:t>
            </a:r>
          </a:p>
        </p:txBody>
      </p:sp>
      <p:sp>
        <p:nvSpPr>
          <p:cNvPr id="12291" name="Rectangle 2"/>
          <p:cNvSpPr>
            <a:spLocks noChangeArrowheads="1"/>
          </p:cNvSpPr>
          <p:nvPr/>
        </p:nvSpPr>
        <p:spPr bwMode="auto">
          <a:xfrm>
            <a:off x="755650" y="1320800"/>
            <a:ext cx="7632700" cy="1200150"/>
          </a:xfrm>
          <a:prstGeom prst="rect">
            <a:avLst/>
          </a:prstGeom>
          <a:noFill/>
          <a:ln w="9525">
            <a:noFill/>
            <a:miter lim="800000"/>
            <a:headEnd/>
            <a:tailEnd/>
          </a:ln>
        </p:spPr>
        <p:txBody>
          <a:bodyPr>
            <a:spAutoFit/>
          </a:bodyPr>
          <a:lstStyle/>
          <a:p>
            <a:pPr eaLnBrk="1" hangingPunct="1"/>
            <a:r>
              <a:rPr lang="en-GB"/>
              <a:t>A Roman bath was not just a bath! Roman baths were based on three main bathing experiences. First, the bathers would relax in a warm room called the tepidarium. After that, they would enter the caldarium, which was a hot room designed to make them sweat out dirt. </a:t>
            </a:r>
          </a:p>
        </p:txBody>
      </p:sp>
      <p:sp>
        <p:nvSpPr>
          <p:cNvPr id="12293" name="Rectangle 4"/>
          <p:cNvSpPr>
            <a:spLocks noChangeArrowheads="1"/>
          </p:cNvSpPr>
          <p:nvPr/>
        </p:nvSpPr>
        <p:spPr bwMode="auto">
          <a:xfrm>
            <a:off x="755650" y="2449513"/>
            <a:ext cx="3536950" cy="646112"/>
          </a:xfrm>
          <a:prstGeom prst="rect">
            <a:avLst/>
          </a:prstGeom>
          <a:noFill/>
          <a:ln w="9525">
            <a:noFill/>
            <a:miter lim="800000"/>
            <a:headEnd/>
            <a:tailEnd/>
          </a:ln>
        </p:spPr>
        <p:txBody>
          <a:bodyPr>
            <a:spAutoFit/>
          </a:bodyPr>
          <a:lstStyle/>
          <a:p>
            <a:pPr eaLnBrk="1" hangingPunct="1"/>
            <a:r>
              <a:rPr lang="en-GB"/>
              <a:t>The final frigidarium bath was cold and big enough to swim in.</a:t>
            </a:r>
          </a:p>
        </p:txBody>
      </p:sp>
      <p:sp>
        <p:nvSpPr>
          <p:cNvPr id="7" name="Oval 6"/>
          <p:cNvSpPr/>
          <p:nvPr/>
        </p:nvSpPr>
        <p:spPr>
          <a:xfrm>
            <a:off x="865188" y="3309938"/>
            <a:ext cx="2686050" cy="2552700"/>
          </a:xfrm>
          <a:prstGeom prst="ellipse">
            <a:avLst/>
          </a:prstGeom>
          <a:solidFill>
            <a:schemeClr val="bg1"/>
          </a:solidFill>
          <a:ln>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8" name="Content Placeholder 6"/>
          <p:cNvSpPr>
            <a:spLocks/>
          </p:cNvSpPr>
          <p:nvPr/>
        </p:nvSpPr>
        <p:spPr bwMode="auto">
          <a:xfrm>
            <a:off x="849313" y="3524250"/>
            <a:ext cx="2697162" cy="1746250"/>
          </a:xfrm>
          <a:prstGeom prst="roundRect">
            <a:avLst>
              <a:gd name="adj" fmla="val 2583"/>
            </a:avLst>
          </a:prstGeom>
          <a:noFill/>
          <a:ln>
            <a:noFill/>
          </a:ln>
        </p:spPr>
        <p:txBody>
          <a:bodyPr lIns="252000" tIns="252000" rIns="252000" bIns="252000"/>
          <a:lstStyle>
            <a:lvl1pPr>
              <a:lnSpc>
                <a:spcPct val="90000"/>
              </a:lnSpc>
              <a:spcBef>
                <a:spcPts val="1000"/>
              </a:spcBef>
              <a:buFont typeface="Arial" panose="020B0604020202020204" pitchFamily="34" charset="0"/>
              <a:buChar char="•"/>
              <a:defRPr>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9pPr>
          </a:lstStyle>
          <a:p>
            <a:pPr algn="ctr" eaLnBrk="1" fontAlgn="auto" hangingPunct="1">
              <a:spcAft>
                <a:spcPts val="0"/>
              </a:spcAft>
              <a:buFont typeface="Arial" panose="020B0604020202020204" pitchFamily="34" charset="0"/>
              <a:buNone/>
              <a:defRPr/>
            </a:pPr>
            <a:r>
              <a:rPr lang="en-GB" altLang="en-US" dirty="0">
                <a:latin typeface="+mn-lt"/>
              </a:rPr>
              <a:t>In the caldarium, a tool called the </a:t>
            </a:r>
            <a:r>
              <a:rPr lang="en-GB" altLang="en-US" dirty="0" err="1">
                <a:latin typeface="+mn-lt"/>
              </a:rPr>
              <a:t>strigil</a:t>
            </a:r>
            <a:r>
              <a:rPr lang="en-GB" altLang="en-US" dirty="0">
                <a:latin typeface="+mn-lt"/>
              </a:rPr>
              <a:t> was used to scrape dirt off the skin.</a:t>
            </a:r>
          </a:p>
        </p:txBody>
      </p:sp>
      <p:pic>
        <p:nvPicPr>
          <p:cNvPr id="12296" name="Picture 10"/>
          <p:cNvPicPr>
            <a:picLocks noChangeAspect="1"/>
          </p:cNvPicPr>
          <p:nvPr/>
        </p:nvPicPr>
        <p:blipFill>
          <a:blip r:embed="rId2"/>
          <a:srcRect/>
          <a:stretch>
            <a:fillRect/>
          </a:stretch>
        </p:blipFill>
        <p:spPr bwMode="auto">
          <a:xfrm rot="3722133">
            <a:off x="1735932" y="4820444"/>
            <a:ext cx="863600" cy="1042987"/>
          </a:xfrm>
          <a:prstGeom prst="rect">
            <a:avLst/>
          </a:prstGeom>
          <a:noFill/>
          <a:ln w="9525">
            <a:noFill/>
            <a:miter lim="800000"/>
            <a:headEnd/>
            <a:tailEnd/>
          </a:ln>
        </p:spPr>
      </p:pic>
      <p:sp>
        <p:nvSpPr>
          <p:cNvPr id="9" name="Rectangle 8"/>
          <p:cNvSpPr/>
          <p:nvPr/>
        </p:nvSpPr>
        <p:spPr>
          <a:xfrm>
            <a:off x="4143372" y="2857496"/>
            <a:ext cx="4572000" cy="1200329"/>
          </a:xfrm>
          <a:prstGeom prst="rect">
            <a:avLst/>
          </a:prstGeom>
        </p:spPr>
        <p:txBody>
          <a:bodyPr wrap="square">
            <a:spAutoFit/>
          </a:bodyPr>
          <a:lstStyle/>
          <a:p>
            <a:pPr algn="ctr"/>
            <a:r>
              <a:rPr lang="en-GB" dirty="0"/>
              <a:t>MORE TO DO:</a:t>
            </a:r>
          </a:p>
          <a:p>
            <a:pPr algn="ctr"/>
            <a:r>
              <a:rPr lang="en-GB" dirty="0"/>
              <a:t>Many Roman baths offered other services too, making a visit to the bathhouse a total spa experience!</a:t>
            </a:r>
          </a:p>
        </p:txBody>
      </p:sp>
      <p:sp>
        <p:nvSpPr>
          <p:cNvPr id="10" name="Rectangle 14"/>
          <p:cNvSpPr>
            <a:spLocks noChangeArrowheads="1"/>
          </p:cNvSpPr>
          <p:nvPr/>
        </p:nvSpPr>
        <p:spPr bwMode="auto">
          <a:xfrm>
            <a:off x="3929058" y="4143380"/>
            <a:ext cx="2170113" cy="1200150"/>
          </a:xfrm>
          <a:prstGeom prst="rect">
            <a:avLst/>
          </a:prstGeom>
          <a:noFill/>
          <a:ln w="9525">
            <a:noFill/>
            <a:miter lim="800000"/>
            <a:headEnd/>
            <a:tailEnd/>
          </a:ln>
        </p:spPr>
        <p:txBody>
          <a:bodyPr>
            <a:spAutoFit/>
          </a:bodyPr>
          <a:lstStyle/>
          <a:p>
            <a:pPr algn="ctr" eaLnBrk="1" hangingPunct="1"/>
            <a:r>
              <a:rPr lang="en-GB" altLang="en-US" dirty="0"/>
              <a:t>There was a gymnasium where people could exercise and get fit.</a:t>
            </a:r>
          </a:p>
        </p:txBody>
      </p:sp>
      <p:sp>
        <p:nvSpPr>
          <p:cNvPr id="11" name="Rectangle 9"/>
          <p:cNvSpPr>
            <a:spLocks noChangeArrowheads="1"/>
          </p:cNvSpPr>
          <p:nvPr/>
        </p:nvSpPr>
        <p:spPr bwMode="auto">
          <a:xfrm>
            <a:off x="6632583" y="4071942"/>
            <a:ext cx="2511417" cy="1754326"/>
          </a:xfrm>
          <a:prstGeom prst="rect">
            <a:avLst/>
          </a:prstGeom>
          <a:noFill/>
          <a:ln w="9525">
            <a:noFill/>
            <a:miter lim="800000"/>
            <a:headEnd/>
            <a:tailEnd/>
          </a:ln>
        </p:spPr>
        <p:txBody>
          <a:bodyPr wrap="square">
            <a:spAutoFit/>
          </a:bodyPr>
          <a:lstStyle/>
          <a:p>
            <a:pPr eaLnBrk="1" hangingPunct="1"/>
            <a:r>
              <a:rPr lang="en-GB" altLang="en-US" dirty="0"/>
              <a:t>Masseurs were employed to give massages and help soothe aching muscles. They would also rub oil into the skin.</a:t>
            </a:r>
          </a:p>
        </p:txBody>
      </p:sp>
      <p:sp>
        <p:nvSpPr>
          <p:cNvPr id="12" name="Rectangle 16"/>
          <p:cNvSpPr>
            <a:spLocks noChangeArrowheads="1"/>
          </p:cNvSpPr>
          <p:nvPr/>
        </p:nvSpPr>
        <p:spPr bwMode="auto">
          <a:xfrm>
            <a:off x="3714744" y="5643578"/>
            <a:ext cx="2508250" cy="646112"/>
          </a:xfrm>
          <a:prstGeom prst="rect">
            <a:avLst/>
          </a:prstGeom>
          <a:noFill/>
          <a:ln w="9525">
            <a:noFill/>
            <a:miter lim="800000"/>
            <a:headEnd/>
            <a:tailEnd/>
          </a:ln>
        </p:spPr>
        <p:txBody>
          <a:bodyPr>
            <a:spAutoFit/>
          </a:bodyPr>
          <a:lstStyle/>
          <a:p>
            <a:pPr eaLnBrk="1" hangingPunct="1"/>
            <a:r>
              <a:rPr lang="en-GB" altLang="en-US" dirty="0"/>
              <a:t>Vendors sold food and drink at many stalls.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0"/>
          <p:cNvSpPr>
            <a:spLocks noGrp="1"/>
          </p:cNvSpPr>
          <p:nvPr>
            <p:ph type="title"/>
          </p:nvPr>
        </p:nvSpPr>
        <p:spPr>
          <a:xfrm>
            <a:off x="457200" y="479425"/>
            <a:ext cx="8220075" cy="993775"/>
          </a:xfrm>
        </p:spPr>
        <p:txBody>
          <a:bodyPr/>
          <a:lstStyle/>
          <a:p>
            <a:pPr eaLnBrk="1" hangingPunct="1"/>
            <a:r>
              <a:rPr lang="en-GB" sz="3600"/>
              <a:t>More to Do!</a:t>
            </a:r>
          </a:p>
        </p:txBody>
      </p:sp>
      <p:sp>
        <p:nvSpPr>
          <p:cNvPr id="14340" name="Rectangle 4"/>
          <p:cNvSpPr>
            <a:spLocks noChangeArrowheads="1"/>
          </p:cNvSpPr>
          <p:nvPr/>
        </p:nvSpPr>
        <p:spPr bwMode="auto">
          <a:xfrm>
            <a:off x="755650" y="1439863"/>
            <a:ext cx="3478213" cy="2738437"/>
          </a:xfrm>
          <a:prstGeom prst="rect">
            <a:avLst/>
          </a:prstGeom>
          <a:noFill/>
          <a:ln w="9525">
            <a:noFill/>
            <a:miter lim="800000"/>
            <a:headEnd/>
            <a:tailEnd/>
          </a:ln>
        </p:spPr>
        <p:txBody>
          <a:bodyPr>
            <a:spAutoFit/>
          </a:bodyPr>
          <a:lstStyle/>
          <a:p>
            <a:pPr marL="285750" indent="-285750" eaLnBrk="1" hangingPunct="1">
              <a:spcAft>
                <a:spcPts val="600"/>
              </a:spcAft>
              <a:buFont typeface="Arial" pitchFamily="34" charset="0"/>
              <a:buChar char="•"/>
            </a:pPr>
            <a:r>
              <a:rPr lang="en-GB"/>
              <a:t>Some baths had separate plunge pools, steam rooms and saunas.</a:t>
            </a:r>
          </a:p>
          <a:p>
            <a:pPr marL="285750" indent="-285750" eaLnBrk="1" hangingPunct="1">
              <a:spcAft>
                <a:spcPts val="600"/>
              </a:spcAft>
              <a:buFont typeface="Arial" pitchFamily="34" charset="0"/>
              <a:buChar char="•"/>
            </a:pPr>
            <a:r>
              <a:rPr lang="en-GB"/>
              <a:t>Entertainment was often provided for people relaxing before and after bathing.</a:t>
            </a:r>
          </a:p>
          <a:p>
            <a:pPr marL="285750" indent="-285750" eaLnBrk="1" hangingPunct="1">
              <a:spcAft>
                <a:spcPts val="600"/>
              </a:spcAft>
              <a:buFont typeface="Arial" pitchFamily="34" charset="0"/>
              <a:buChar char="•"/>
            </a:pPr>
            <a:r>
              <a:rPr lang="en-GB"/>
              <a:t>Some of the bigger baths had more than one of each type of room.</a:t>
            </a:r>
          </a:p>
        </p:txBody>
      </p:sp>
      <p:sp>
        <p:nvSpPr>
          <p:cNvPr id="9" name="Rectangle 8"/>
          <p:cNvSpPr/>
          <p:nvPr/>
        </p:nvSpPr>
        <p:spPr>
          <a:xfrm>
            <a:off x="755650" y="4283075"/>
            <a:ext cx="7632700" cy="1809750"/>
          </a:xfrm>
          <a:prstGeom prst="rect">
            <a:avLst/>
          </a:prstGeom>
          <a:solidFill>
            <a:srgbClr val="FFCB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4343" name="Rectangle 18"/>
          <p:cNvSpPr>
            <a:spLocks noChangeArrowheads="1"/>
          </p:cNvSpPr>
          <p:nvPr/>
        </p:nvSpPr>
        <p:spPr bwMode="auto">
          <a:xfrm>
            <a:off x="912813" y="4449763"/>
            <a:ext cx="5694362" cy="1476375"/>
          </a:xfrm>
          <a:prstGeom prst="rect">
            <a:avLst/>
          </a:prstGeom>
          <a:noFill/>
          <a:ln w="9525">
            <a:noFill/>
            <a:miter lim="800000"/>
            <a:headEnd/>
            <a:tailEnd/>
          </a:ln>
        </p:spPr>
        <p:txBody>
          <a:bodyPr>
            <a:spAutoFit/>
          </a:bodyPr>
          <a:lstStyle/>
          <a:p>
            <a:pPr eaLnBrk="1" hangingPunct="1"/>
            <a:r>
              <a:rPr lang="en-GB"/>
              <a:t>There were changing rooms where people could get dressed and undressed. Bathers might bring their slaves to guard their clothes and carry their towels or they could pay an attendant a fee to look after their property instead.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20"/>
          <p:cNvSpPr>
            <a:spLocks noGrp="1"/>
          </p:cNvSpPr>
          <p:nvPr>
            <p:ph type="title"/>
          </p:nvPr>
        </p:nvSpPr>
        <p:spPr>
          <a:xfrm>
            <a:off x="1509713" y="446088"/>
            <a:ext cx="6124575" cy="1201737"/>
          </a:xfrm>
        </p:spPr>
        <p:txBody>
          <a:bodyPr/>
          <a:lstStyle/>
          <a:p>
            <a:pPr algn="ctr" eaLnBrk="1" hangingPunct="1"/>
            <a:r>
              <a:rPr lang="en-GB" sz="3600"/>
              <a:t>In the Baths</a:t>
            </a:r>
          </a:p>
        </p:txBody>
      </p:sp>
      <p:sp>
        <p:nvSpPr>
          <p:cNvPr id="15363" name="Rectangle 2"/>
          <p:cNvSpPr>
            <a:spLocks noChangeArrowheads="1"/>
          </p:cNvSpPr>
          <p:nvPr/>
        </p:nvSpPr>
        <p:spPr bwMode="auto">
          <a:xfrm>
            <a:off x="755650" y="1239838"/>
            <a:ext cx="6781800" cy="1200150"/>
          </a:xfrm>
          <a:prstGeom prst="rect">
            <a:avLst/>
          </a:prstGeom>
          <a:noFill/>
          <a:ln w="9525">
            <a:noFill/>
            <a:miter lim="800000"/>
            <a:headEnd/>
            <a:tailEnd/>
          </a:ln>
        </p:spPr>
        <p:txBody>
          <a:bodyPr>
            <a:spAutoFit/>
          </a:bodyPr>
          <a:lstStyle/>
          <a:p>
            <a:pPr eaLnBrk="1" hangingPunct="1"/>
            <a:r>
              <a:rPr lang="en-GB" b="1"/>
              <a:t>What can you remember about Roman baths from the information you have read?</a:t>
            </a:r>
          </a:p>
          <a:p>
            <a:pPr eaLnBrk="1" hangingPunct="1"/>
            <a:r>
              <a:rPr lang="en-GB"/>
              <a:t>Think about the questions below. If you can’t remember, go back and have a look at the information again. </a:t>
            </a:r>
          </a:p>
        </p:txBody>
      </p:sp>
      <p:pic>
        <p:nvPicPr>
          <p:cNvPr id="15364" name="Picture 4"/>
          <p:cNvPicPr>
            <a:picLocks noChangeAspect="1"/>
          </p:cNvPicPr>
          <p:nvPr/>
        </p:nvPicPr>
        <p:blipFill>
          <a:blip r:embed="rId2"/>
          <a:srcRect t="11040" b="21063"/>
          <a:stretch>
            <a:fillRect/>
          </a:stretch>
        </p:blipFill>
        <p:spPr bwMode="auto">
          <a:xfrm>
            <a:off x="755650" y="2428875"/>
            <a:ext cx="7632700" cy="3663950"/>
          </a:xfrm>
          <a:prstGeom prst="rect">
            <a:avLst/>
          </a:prstGeom>
          <a:noFill/>
          <a:ln w="9525">
            <a:noFill/>
            <a:miter lim="800000"/>
            <a:headEnd/>
            <a:tailEnd/>
          </a:ln>
        </p:spPr>
      </p:pic>
      <p:grpSp>
        <p:nvGrpSpPr>
          <p:cNvPr id="2" name="Group 30"/>
          <p:cNvGrpSpPr>
            <a:grpSpLocks/>
          </p:cNvGrpSpPr>
          <p:nvPr/>
        </p:nvGrpSpPr>
        <p:grpSpPr bwMode="auto">
          <a:xfrm>
            <a:off x="906463" y="2609850"/>
            <a:ext cx="4052887" cy="454025"/>
            <a:chOff x="906076" y="2610576"/>
            <a:chExt cx="4053102" cy="453081"/>
          </a:xfrm>
        </p:grpSpPr>
        <p:sp>
          <p:nvSpPr>
            <p:cNvPr id="13" name="Rounded Rectangle 12"/>
            <p:cNvSpPr/>
            <p:nvPr/>
          </p:nvSpPr>
          <p:spPr>
            <a:xfrm>
              <a:off x="1052134" y="2681865"/>
              <a:ext cx="3907044" cy="310503"/>
            </a:xfrm>
            <a:prstGeom prst="roundRect">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24000" anchor="ctr"/>
            <a:lstStyle/>
            <a:p>
              <a:pPr eaLnBrk="1" fontAlgn="auto" hangingPunct="1">
                <a:spcBef>
                  <a:spcPts val="0"/>
                </a:spcBef>
                <a:spcAft>
                  <a:spcPts val="0"/>
                </a:spcAft>
                <a:defRPr/>
              </a:pPr>
              <a:r>
                <a:rPr lang="en-GB" sz="1600" dirty="0"/>
                <a:t>How was water brought to the baths?</a:t>
              </a:r>
            </a:p>
          </p:txBody>
        </p:sp>
        <p:sp>
          <p:nvSpPr>
            <p:cNvPr id="9" name="Oval 8"/>
            <p:cNvSpPr/>
            <p:nvPr/>
          </p:nvSpPr>
          <p:spPr>
            <a:xfrm>
              <a:off x="906076" y="2610576"/>
              <a:ext cx="452461" cy="453081"/>
            </a:xfrm>
            <a:prstGeom prst="ellipse">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t>1</a:t>
              </a:r>
            </a:p>
          </p:txBody>
        </p:sp>
      </p:grpSp>
      <p:grpSp>
        <p:nvGrpSpPr>
          <p:cNvPr id="3" name="Group 29"/>
          <p:cNvGrpSpPr>
            <a:grpSpLocks/>
          </p:cNvGrpSpPr>
          <p:nvPr/>
        </p:nvGrpSpPr>
        <p:grpSpPr bwMode="auto">
          <a:xfrm>
            <a:off x="908050" y="3276600"/>
            <a:ext cx="4051300" cy="452438"/>
            <a:chOff x="908178" y="3150295"/>
            <a:chExt cx="4051000" cy="453081"/>
          </a:xfrm>
        </p:grpSpPr>
        <p:sp>
          <p:nvSpPr>
            <p:cNvPr id="19" name="Rounded Rectangle 18"/>
            <p:cNvSpPr/>
            <p:nvPr/>
          </p:nvSpPr>
          <p:spPr>
            <a:xfrm>
              <a:off x="1054217" y="3221835"/>
              <a:ext cx="3904961" cy="310002"/>
            </a:xfrm>
            <a:prstGeom prst="roundRect">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24000" anchor="ctr"/>
            <a:lstStyle/>
            <a:p>
              <a:pPr eaLnBrk="1" fontAlgn="auto" hangingPunct="1">
                <a:spcBef>
                  <a:spcPts val="0"/>
                </a:spcBef>
                <a:spcAft>
                  <a:spcPts val="0"/>
                </a:spcAft>
                <a:defRPr/>
              </a:pPr>
              <a:r>
                <a:rPr lang="en-GB" sz="1600" dirty="0"/>
                <a:t>How did the Romans heat the water?</a:t>
              </a:r>
            </a:p>
          </p:txBody>
        </p:sp>
        <p:sp>
          <p:nvSpPr>
            <p:cNvPr id="20" name="Oval 19"/>
            <p:cNvSpPr/>
            <p:nvPr/>
          </p:nvSpPr>
          <p:spPr>
            <a:xfrm>
              <a:off x="908178" y="3150295"/>
              <a:ext cx="452404" cy="453081"/>
            </a:xfrm>
            <a:prstGeom prst="ellipse">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t>2</a:t>
              </a:r>
            </a:p>
          </p:txBody>
        </p:sp>
      </p:grpSp>
      <p:grpSp>
        <p:nvGrpSpPr>
          <p:cNvPr id="4" name="Group 28"/>
          <p:cNvGrpSpPr>
            <a:grpSpLocks/>
          </p:cNvGrpSpPr>
          <p:nvPr/>
        </p:nvGrpSpPr>
        <p:grpSpPr bwMode="auto">
          <a:xfrm>
            <a:off x="909638" y="3943350"/>
            <a:ext cx="6257925" cy="452438"/>
            <a:chOff x="910280" y="3690014"/>
            <a:chExt cx="6256638" cy="453081"/>
          </a:xfrm>
        </p:grpSpPr>
        <p:sp>
          <p:nvSpPr>
            <p:cNvPr id="22" name="Rounded Rectangle 21"/>
            <p:cNvSpPr/>
            <p:nvPr/>
          </p:nvSpPr>
          <p:spPr>
            <a:xfrm>
              <a:off x="1056300" y="3761554"/>
              <a:ext cx="6110618" cy="310002"/>
            </a:xfrm>
            <a:prstGeom prst="roundRect">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24000" anchor="ctr"/>
            <a:lstStyle/>
            <a:p>
              <a:pPr eaLnBrk="1" fontAlgn="auto" hangingPunct="1">
                <a:spcBef>
                  <a:spcPts val="0"/>
                </a:spcBef>
                <a:spcAft>
                  <a:spcPts val="0"/>
                </a:spcAft>
                <a:defRPr/>
              </a:pPr>
              <a:r>
                <a:rPr lang="en-GB" sz="1600" dirty="0"/>
                <a:t>What were the names of the three main bathing experiences?</a:t>
              </a:r>
            </a:p>
          </p:txBody>
        </p:sp>
        <p:sp>
          <p:nvSpPr>
            <p:cNvPr id="23" name="Oval 22"/>
            <p:cNvSpPr/>
            <p:nvPr/>
          </p:nvSpPr>
          <p:spPr>
            <a:xfrm>
              <a:off x="910280" y="3690014"/>
              <a:ext cx="452344" cy="453081"/>
            </a:xfrm>
            <a:prstGeom prst="ellipse">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t>3</a:t>
              </a:r>
            </a:p>
          </p:txBody>
        </p:sp>
      </p:grpSp>
      <p:grpSp>
        <p:nvGrpSpPr>
          <p:cNvPr id="5" name="Group 27"/>
          <p:cNvGrpSpPr>
            <a:grpSpLocks/>
          </p:cNvGrpSpPr>
          <p:nvPr/>
        </p:nvGrpSpPr>
        <p:grpSpPr bwMode="auto">
          <a:xfrm>
            <a:off x="912813" y="4608513"/>
            <a:ext cx="6335712" cy="454025"/>
            <a:chOff x="912382" y="4229733"/>
            <a:chExt cx="6336914" cy="453081"/>
          </a:xfrm>
        </p:grpSpPr>
        <p:sp>
          <p:nvSpPr>
            <p:cNvPr id="24" name="Rounded Rectangle 23"/>
            <p:cNvSpPr/>
            <p:nvPr/>
          </p:nvSpPr>
          <p:spPr>
            <a:xfrm>
              <a:off x="1058460" y="4301021"/>
              <a:ext cx="6190836" cy="310503"/>
            </a:xfrm>
            <a:prstGeom prst="roundRect">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24000" anchor="ctr"/>
            <a:lstStyle/>
            <a:p>
              <a:pPr eaLnBrk="1" fontAlgn="auto" hangingPunct="1">
                <a:spcBef>
                  <a:spcPts val="0"/>
                </a:spcBef>
                <a:spcAft>
                  <a:spcPts val="0"/>
                </a:spcAft>
                <a:defRPr/>
              </a:pPr>
              <a:r>
                <a:rPr lang="en-GB" sz="1600" dirty="0"/>
                <a:t>What was the name of the tool used to scrape dirt off the skin?</a:t>
              </a:r>
            </a:p>
          </p:txBody>
        </p:sp>
        <p:sp>
          <p:nvSpPr>
            <p:cNvPr id="25" name="Oval 24"/>
            <p:cNvSpPr/>
            <p:nvPr/>
          </p:nvSpPr>
          <p:spPr>
            <a:xfrm>
              <a:off x="912382" y="4229733"/>
              <a:ext cx="452523" cy="453081"/>
            </a:xfrm>
            <a:prstGeom prst="ellipse">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t>4</a:t>
              </a:r>
            </a:p>
          </p:txBody>
        </p:sp>
      </p:grpSp>
      <p:grpSp>
        <p:nvGrpSpPr>
          <p:cNvPr id="6" name="Group 17"/>
          <p:cNvGrpSpPr>
            <a:grpSpLocks/>
          </p:cNvGrpSpPr>
          <p:nvPr/>
        </p:nvGrpSpPr>
        <p:grpSpPr bwMode="auto">
          <a:xfrm>
            <a:off x="914400" y="5275263"/>
            <a:ext cx="5824538" cy="452437"/>
            <a:chOff x="914484" y="4769452"/>
            <a:chExt cx="5824066" cy="453081"/>
          </a:xfrm>
        </p:grpSpPr>
        <p:sp>
          <p:nvSpPr>
            <p:cNvPr id="26" name="Rounded Rectangle 25"/>
            <p:cNvSpPr/>
            <p:nvPr/>
          </p:nvSpPr>
          <p:spPr>
            <a:xfrm>
              <a:off x="1060522" y="4840991"/>
              <a:ext cx="5678028" cy="310004"/>
            </a:xfrm>
            <a:prstGeom prst="roundRect">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24000" anchor="ctr"/>
            <a:lstStyle/>
            <a:p>
              <a:pPr eaLnBrk="1" fontAlgn="auto" hangingPunct="1">
                <a:spcBef>
                  <a:spcPts val="0"/>
                </a:spcBef>
                <a:spcAft>
                  <a:spcPts val="0"/>
                </a:spcAft>
                <a:defRPr/>
              </a:pPr>
              <a:r>
                <a:rPr lang="en-GB" sz="1600" dirty="0"/>
                <a:t>List three other things that visitors could do in the baths.</a:t>
              </a:r>
            </a:p>
          </p:txBody>
        </p:sp>
        <p:sp>
          <p:nvSpPr>
            <p:cNvPr id="27" name="Oval 26"/>
            <p:cNvSpPr/>
            <p:nvPr/>
          </p:nvSpPr>
          <p:spPr>
            <a:xfrm>
              <a:off x="914484" y="4769452"/>
              <a:ext cx="452401" cy="453081"/>
            </a:xfrm>
            <a:prstGeom prst="ellipse">
              <a:avLst/>
            </a:prstGeom>
            <a:solidFill>
              <a:srgbClr val="B941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t>5</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rocess 1"/>
          <p:cNvSpPr/>
          <p:nvPr/>
        </p:nvSpPr>
        <p:spPr>
          <a:xfrm>
            <a:off x="4572000" y="1417638"/>
            <a:ext cx="3816350" cy="4675187"/>
          </a:xfrm>
          <a:prstGeom prst="flowChartProcess">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6387" name="Title 20"/>
          <p:cNvSpPr>
            <a:spLocks noGrp="1"/>
          </p:cNvSpPr>
          <p:nvPr>
            <p:ph type="title"/>
          </p:nvPr>
        </p:nvSpPr>
        <p:spPr>
          <a:xfrm>
            <a:off x="457200" y="549275"/>
            <a:ext cx="8220075" cy="993775"/>
          </a:xfrm>
        </p:spPr>
        <p:txBody>
          <a:bodyPr/>
          <a:lstStyle/>
          <a:p>
            <a:pPr eaLnBrk="1" hangingPunct="1"/>
            <a:r>
              <a:rPr lang="en-GB" sz="3600"/>
              <a:t>Roman Bathhouse Guide</a:t>
            </a:r>
          </a:p>
        </p:txBody>
      </p:sp>
      <p:sp>
        <p:nvSpPr>
          <p:cNvPr id="16388" name="Rectangle 3"/>
          <p:cNvSpPr>
            <a:spLocks noChangeArrowheads="1"/>
          </p:cNvSpPr>
          <p:nvPr/>
        </p:nvSpPr>
        <p:spPr bwMode="auto">
          <a:xfrm>
            <a:off x="755650" y="1492250"/>
            <a:ext cx="3544888" cy="4248150"/>
          </a:xfrm>
          <a:prstGeom prst="rect">
            <a:avLst/>
          </a:prstGeom>
          <a:noFill/>
          <a:ln w="9525">
            <a:noFill/>
            <a:miter lim="800000"/>
            <a:headEnd/>
            <a:tailEnd/>
          </a:ln>
        </p:spPr>
        <p:txBody>
          <a:bodyPr>
            <a:spAutoFit/>
          </a:bodyPr>
          <a:lstStyle/>
          <a:p>
            <a:pPr algn="just" eaLnBrk="1" hangingPunct="1"/>
            <a:r>
              <a:rPr lang="en-GB"/>
              <a:t>Use the information that you have learnt in the lesson and do some of your own research using books and the Internet to help you plan, design and produce a Roman Bathhouse Guide. Your teacher may ask you to write an information leaflet, create a poster or produce a floor plan.</a:t>
            </a:r>
          </a:p>
          <a:p>
            <a:pPr eaLnBrk="1" hangingPunct="1"/>
            <a:endParaRPr lang="en-GB"/>
          </a:p>
          <a:p>
            <a:pPr eaLnBrk="1" hangingPunct="1"/>
            <a:r>
              <a:rPr lang="en-GB"/>
              <a:t>Your guide should tell potential visitors about all the different features of the baths. You could use pictures, plans and maps to enhance your guide too.</a:t>
            </a:r>
          </a:p>
        </p:txBody>
      </p:sp>
      <p:pic>
        <p:nvPicPr>
          <p:cNvPr id="3" name="Picture 2"/>
          <p:cNvPicPr>
            <a:picLocks noChangeAspect="1"/>
          </p:cNvPicPr>
          <p:nvPr/>
        </p:nvPicPr>
        <p:blipFill>
          <a:blip r:embed="rId2"/>
          <a:stretch>
            <a:fillRect/>
          </a:stretch>
        </p:blipFill>
        <p:spPr>
          <a:xfrm>
            <a:off x="4670425" y="1492250"/>
            <a:ext cx="3644900" cy="2578100"/>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3"/>
          <a:stretch>
            <a:fillRect/>
          </a:stretch>
        </p:blipFill>
        <p:spPr>
          <a:xfrm>
            <a:off x="4670425" y="3429000"/>
            <a:ext cx="3644900" cy="2576513"/>
          </a:xfrm>
          <a:prstGeom prst="rect">
            <a:avLst/>
          </a:prstGeom>
          <a:effectLst>
            <a:outerShdw blurRad="63500" sx="102000" sy="102000" algn="ctr" rotWithShape="0">
              <a:prstClr val="black">
                <a:alpha val="40000"/>
              </a:prstClr>
            </a:outerShdw>
          </a:effectLst>
        </p:spPr>
      </p:pic>
      <p:pic>
        <p:nvPicPr>
          <p:cNvPr id="5" name="Picture 4"/>
          <p:cNvPicPr>
            <a:picLocks noChangeAspect="1"/>
          </p:cNvPicPr>
          <p:nvPr/>
        </p:nvPicPr>
        <p:blipFill>
          <a:blip r:embed="rId4" cstate="print"/>
          <a:stretch>
            <a:fillRect/>
          </a:stretch>
        </p:blipFill>
        <p:spPr>
          <a:xfrm>
            <a:off x="5881688" y="1931988"/>
            <a:ext cx="2297112" cy="3249612"/>
          </a:xfrm>
          <a:prstGeom prst="rect">
            <a:avLst/>
          </a:prstGeom>
          <a:effectLst>
            <a:outerShdw blurRad="63500" sx="102000" sy="102000" algn="ctr" rotWithShape="0">
              <a:prstClr val="black">
                <a:alpha val="40000"/>
              </a:prstClr>
            </a:outerShdw>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653</Words>
  <Application>Microsoft Office PowerPoint</Application>
  <PresentationFormat>On-screen Show (4:3)</PresentationFormat>
  <Paragraphs>41</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Twinkl</vt:lpstr>
      <vt:lpstr>Twinkl SemiBold</vt:lpstr>
      <vt:lpstr>Office Theme</vt:lpstr>
      <vt:lpstr>    Aim: I can explain what Roman baths were and know about the different amenities they contained. Success Criteria: I can draw and write about the different features of a Roman bathhouse. I can tell you what a Roman bathhouse is and who used them. </vt:lpstr>
      <vt:lpstr>Roman Baths</vt:lpstr>
      <vt:lpstr>Roman Baths</vt:lpstr>
      <vt:lpstr>More to Do!</vt:lpstr>
      <vt:lpstr>In the Baths</vt:lpstr>
      <vt:lpstr>Roman Bathhouse Guide</vt:lpstr>
    </vt:vector>
  </TitlesOfParts>
  <Company>NSF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Aim: I can explain what Roman baths were and know about the different amenities they contained. Success Criteria: I can draw and write about the different features of a Roman bathhouse. I can tell you what a Roman bathhouse is and who used them.</dc:title>
  <dc:creator>NSF</dc:creator>
  <cp:lastModifiedBy>Debbie Preston</cp:lastModifiedBy>
  <cp:revision>1</cp:revision>
  <dcterms:created xsi:type="dcterms:W3CDTF">2020-04-23T13:08:46Z</dcterms:created>
  <dcterms:modified xsi:type="dcterms:W3CDTF">2020-04-23T14:38:07Z</dcterms:modified>
</cp:coreProperties>
</file>