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58" r:id="rId3"/>
    <p:sldId id="377" r:id="rId4"/>
    <p:sldId id="380" r:id="rId5"/>
    <p:sldId id="356" r:id="rId6"/>
    <p:sldId id="319" r:id="rId7"/>
    <p:sldId id="257" r:id="rId8"/>
    <p:sldId id="259" r:id="rId9"/>
    <p:sldId id="366" r:id="rId10"/>
    <p:sldId id="381" r:id="rId11"/>
    <p:sldId id="394" r:id="rId12"/>
    <p:sldId id="400" r:id="rId13"/>
    <p:sldId id="401" r:id="rId14"/>
    <p:sldId id="402" r:id="rId15"/>
    <p:sldId id="393" r:id="rId16"/>
    <p:sldId id="395" r:id="rId17"/>
    <p:sldId id="396" r:id="rId18"/>
    <p:sldId id="397" r:id="rId19"/>
    <p:sldId id="398" r:id="rId20"/>
    <p:sldId id="399" r:id="rId21"/>
    <p:sldId id="404" r:id="rId22"/>
    <p:sldId id="405" r:id="rId23"/>
    <p:sldId id="406" r:id="rId24"/>
    <p:sldId id="408" r:id="rId25"/>
    <p:sldId id="409" r:id="rId26"/>
    <p:sldId id="412" r:id="rId27"/>
    <p:sldId id="413" r:id="rId28"/>
    <p:sldId id="410" r:id="rId29"/>
    <p:sldId id="411" r:id="rId30"/>
    <p:sldId id="414" r:id="rId31"/>
    <p:sldId id="260" r:id="rId32"/>
    <p:sldId id="317" r:id="rId33"/>
    <p:sldId id="283"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66"/>
    <a:srgbClr val="00FFCC"/>
    <a:srgbClr val="66FF99"/>
    <a:srgbClr val="0000CC"/>
    <a:srgbClr val="991EB2"/>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94660"/>
  </p:normalViewPr>
  <p:slideViewPr>
    <p:cSldViewPr>
      <p:cViewPr varScale="1">
        <p:scale>
          <a:sx n="81" d="100"/>
          <a:sy n="81" d="100"/>
        </p:scale>
        <p:origin x="1642" y="6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3B5DAD-C969-48E0-9F3A-16B593049C7F}" type="datetimeFigureOut">
              <a:rPr lang="en-GB" smtClean="0"/>
              <a:t>26/06/2020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B2A56-8029-4595-AFBE-624C4064CACF}" type="slidenum">
              <a:rPr lang="en-GB" smtClean="0"/>
              <a:t>‹#›</a:t>
            </a:fld>
            <a:endParaRPr lang="en-GB"/>
          </a:p>
        </p:txBody>
      </p:sp>
    </p:spTree>
    <p:extLst>
      <p:ext uri="{BB962C8B-B14F-4D97-AF65-F5344CB8AC3E}">
        <p14:creationId xmlns:p14="http://schemas.microsoft.com/office/powerpoint/2010/main" val="1253625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26/06/2020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12229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26/06/2020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427503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26/06/2020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008518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26/06/2020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20253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87822-743B-4C78-87E2-CDD1B74BF785}" type="datetimeFigureOut">
              <a:rPr lang="en-GB" smtClean="0"/>
              <a:t>26/06/2020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414009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BC87822-743B-4C78-87E2-CDD1B74BF785}" type="datetimeFigureOut">
              <a:rPr lang="en-GB" smtClean="0"/>
              <a:t>26/06/2020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8449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BC87822-743B-4C78-87E2-CDD1B74BF785}" type="datetimeFigureOut">
              <a:rPr lang="en-GB" smtClean="0"/>
              <a:t>26/06/2020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79686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BC87822-743B-4C78-87E2-CDD1B74BF785}" type="datetimeFigureOut">
              <a:rPr lang="en-GB" smtClean="0"/>
              <a:t>26/06/2020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42904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87822-743B-4C78-87E2-CDD1B74BF785}" type="datetimeFigureOut">
              <a:rPr lang="en-GB" smtClean="0"/>
              <a:t>26/06/2020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813970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26/06/2020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06007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26/06/2020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595170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87822-743B-4C78-87E2-CDD1B74BF785}" type="datetimeFigureOut">
              <a:rPr lang="en-GB" smtClean="0"/>
              <a:t>26/06/2020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38D792-C29C-463B-8C17-649AA043D399}" type="slidenum">
              <a:rPr lang="en-GB" smtClean="0"/>
              <a:t>‹#›</a:t>
            </a:fld>
            <a:endParaRPr lang="en-GB"/>
          </a:p>
        </p:txBody>
      </p:sp>
    </p:spTree>
    <p:extLst>
      <p:ext uri="{BB962C8B-B14F-4D97-AF65-F5344CB8AC3E}">
        <p14:creationId xmlns:p14="http://schemas.microsoft.com/office/powerpoint/2010/main" val="413480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132856"/>
            <a:ext cx="7772400" cy="1470025"/>
          </a:xfrm>
        </p:spPr>
        <p:txBody>
          <a:bodyPr/>
          <a:lstStyle/>
          <a:p>
            <a:r>
              <a:rPr lang="en-GB" b="1" dirty="0"/>
              <a:t>ENGLISH LESSONS MONDAY 29th JUNE TO FRIDAY 3rd JULY</a:t>
            </a:r>
          </a:p>
        </p:txBody>
      </p:sp>
    </p:spTree>
    <p:extLst>
      <p:ext uri="{BB962C8B-B14F-4D97-AF65-F5344CB8AC3E}">
        <p14:creationId xmlns:p14="http://schemas.microsoft.com/office/powerpoint/2010/main" val="1123055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0FC80-050F-44B7-BB7F-6FE24944FA7A}"/>
              </a:ext>
            </a:extLst>
          </p:cNvPr>
          <p:cNvSpPr>
            <a:spLocks noGrp="1"/>
          </p:cNvSpPr>
          <p:nvPr>
            <p:ph type="title"/>
          </p:nvPr>
        </p:nvSpPr>
        <p:spPr/>
        <p:txBody>
          <a:bodyPr>
            <a:normAutofit fontScale="90000"/>
          </a:bodyPr>
          <a:lstStyle/>
          <a:p>
            <a:br>
              <a:rPr lang="en-GB" dirty="0"/>
            </a:br>
            <a:br>
              <a:rPr lang="en-GB" dirty="0"/>
            </a:br>
            <a:r>
              <a:rPr lang="en-GB" dirty="0">
                <a:solidFill>
                  <a:schemeClr val="tx1"/>
                </a:solidFill>
              </a:rPr>
              <a:t>L.O. To write a story inspired by Billionaire Boy</a:t>
            </a:r>
            <a:br>
              <a:rPr lang="en-GB" dirty="0">
                <a:solidFill>
                  <a:schemeClr val="tx1"/>
                </a:solidFill>
              </a:rPr>
            </a:br>
            <a:br>
              <a:rPr lang="en-GB" dirty="0"/>
            </a:br>
            <a:br>
              <a:rPr lang="en-GB" dirty="0"/>
            </a:br>
            <a:endParaRPr lang="en-GB" dirty="0"/>
          </a:p>
        </p:txBody>
      </p:sp>
      <p:sp>
        <p:nvSpPr>
          <p:cNvPr id="3" name="Content Placeholder 2">
            <a:extLst>
              <a:ext uri="{FF2B5EF4-FFF2-40B4-BE49-F238E27FC236}">
                <a16:creationId xmlns:a16="http://schemas.microsoft.com/office/drawing/2014/main" id="{84FD0F2C-3D5F-46BD-82E1-5F2DDBC2BC05}"/>
              </a:ext>
            </a:extLst>
          </p:cNvPr>
          <p:cNvSpPr>
            <a:spLocks noGrp="1"/>
          </p:cNvSpPr>
          <p:nvPr>
            <p:ph idx="1"/>
          </p:nvPr>
        </p:nvSpPr>
        <p:spPr/>
        <p:txBody>
          <a:bodyPr/>
          <a:lstStyle/>
          <a:p>
            <a:pPr marL="0" indent="0">
              <a:buNone/>
            </a:pPr>
            <a:r>
              <a:rPr lang="en-GB" dirty="0"/>
              <a:t>Today, we will take a look at some David Walliams story openers. </a:t>
            </a:r>
          </a:p>
          <a:p>
            <a:pPr marL="0" indent="0">
              <a:buNone/>
            </a:pPr>
            <a:endParaRPr lang="en-GB" dirty="0"/>
          </a:p>
          <a:p>
            <a:pPr marL="0" indent="0">
              <a:buNone/>
            </a:pPr>
            <a:r>
              <a:rPr lang="en-GB" dirty="0"/>
              <a:t>We will also look at an example first paragraph and then you can get writing. </a:t>
            </a:r>
          </a:p>
          <a:p>
            <a:pPr marL="0" indent="0">
              <a:buNone/>
            </a:pPr>
            <a:endParaRPr lang="en-GB" dirty="0">
              <a:solidFill>
                <a:srgbClr val="FF0000"/>
              </a:solidFill>
            </a:endParaRPr>
          </a:p>
          <a:p>
            <a:pPr marL="0" indent="0">
              <a:buNone/>
            </a:pPr>
            <a:r>
              <a:rPr lang="en-GB" dirty="0"/>
              <a:t>Remember to use your success criteria along with the David Walliams feature list to help you. </a:t>
            </a:r>
          </a:p>
        </p:txBody>
      </p:sp>
    </p:spTree>
    <p:extLst>
      <p:ext uri="{BB962C8B-B14F-4D97-AF65-F5344CB8AC3E}">
        <p14:creationId xmlns:p14="http://schemas.microsoft.com/office/powerpoint/2010/main" val="2302928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B8FDC-8DCC-46E8-BB44-58C0BB061683}"/>
              </a:ext>
            </a:extLst>
          </p:cNvPr>
          <p:cNvSpPr>
            <a:spLocks noGrp="1"/>
          </p:cNvSpPr>
          <p:nvPr>
            <p:ph type="title"/>
          </p:nvPr>
        </p:nvSpPr>
        <p:spPr/>
        <p:txBody>
          <a:bodyPr>
            <a:normAutofit fontScale="90000"/>
          </a:bodyPr>
          <a:lstStyle/>
          <a:p>
            <a:r>
              <a:rPr lang="en-GB" dirty="0">
                <a:solidFill>
                  <a:schemeClr val="tx1"/>
                </a:solidFill>
              </a:rPr>
              <a:t>L.O. To write a story inspired by Billionaire Boy</a:t>
            </a:r>
            <a:br>
              <a:rPr lang="en-GB" dirty="0">
                <a:solidFill>
                  <a:schemeClr val="tx1"/>
                </a:solidFill>
              </a:rPr>
            </a:br>
            <a:endParaRPr lang="en-GB" dirty="0"/>
          </a:p>
        </p:txBody>
      </p:sp>
      <p:sp>
        <p:nvSpPr>
          <p:cNvPr id="3" name="Content Placeholder 2">
            <a:extLst>
              <a:ext uri="{FF2B5EF4-FFF2-40B4-BE49-F238E27FC236}">
                <a16:creationId xmlns:a16="http://schemas.microsoft.com/office/drawing/2014/main" id="{411FC3A3-7E31-4AC7-8606-3B173009F580}"/>
              </a:ext>
            </a:extLst>
          </p:cNvPr>
          <p:cNvSpPr>
            <a:spLocks noGrp="1"/>
          </p:cNvSpPr>
          <p:nvPr>
            <p:ph idx="1"/>
          </p:nvPr>
        </p:nvSpPr>
        <p:spPr/>
        <p:txBody>
          <a:bodyPr>
            <a:normAutofit/>
          </a:bodyPr>
          <a:lstStyle/>
          <a:p>
            <a:pPr marL="0" indent="0">
              <a:buNone/>
            </a:pPr>
            <a:r>
              <a:rPr lang="en-GB" dirty="0"/>
              <a:t>Opening lines from David Walliams books</a:t>
            </a:r>
            <a:endParaRPr lang="en-GB" sz="1800" dirty="0">
              <a:latin typeface="Calibri" panose="020F0502020204030204" pitchFamily="34" charset="0"/>
              <a:cs typeface="Times New Roman" panose="02020603050405020304" pitchFamily="18" charset="0"/>
            </a:endParaRPr>
          </a:p>
          <a:p>
            <a:pPr marL="0" indent="0">
              <a:buNone/>
            </a:pPr>
            <a:endParaRPr lang="en-GB" sz="1800" b="1" dirty="0">
              <a:solidFill>
                <a:srgbClr val="0000FF"/>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r>
              <a:rPr lang="en-GB" sz="3000" b="1" dirty="0">
                <a:solidFill>
                  <a:srgbClr val="FF0000"/>
                </a:solidFill>
                <a:effectLst/>
                <a:latin typeface="Comic Sans MS" panose="030F0702030302020204" pitchFamily="66" charset="0"/>
                <a:ea typeface="Times New Roman" panose="02020603050405020304" pitchFamily="18" charset="0"/>
                <a:cs typeface="Times New Roman" panose="02020603050405020304" pitchFamily="18" charset="0"/>
              </a:rPr>
              <a:t>Mr Stink Stank. </a:t>
            </a:r>
            <a:endParaRPr lang="en-GB" sz="3000" b="1" dirty="0">
              <a:solidFill>
                <a:srgbClr val="FF0000"/>
              </a:solidFill>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r>
              <a:rPr lang="en-GB" sz="2600" b="1"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(A short statement about the titl</a:t>
            </a:r>
            <a:r>
              <a:rPr lang="en-GB" sz="2600" b="1" dirty="0">
                <a:solidFill>
                  <a:srgbClr val="FF0000"/>
                </a:solidFill>
                <a:latin typeface="Calibri" panose="020F0502020204030204" pitchFamily="34" charset="0"/>
                <a:ea typeface="Times New Roman" panose="02020603050405020304" pitchFamily="18" charset="0"/>
                <a:cs typeface="Times New Roman" panose="02020603050405020304" pitchFamily="18" charset="0"/>
              </a:rPr>
              <a:t>e character</a:t>
            </a:r>
            <a:r>
              <a:rPr lang="en-GB" sz="2600" b="1" dirty="0">
                <a:solidFill>
                  <a:srgbClr val="FF0000"/>
                </a:solidFill>
                <a:effectLst/>
                <a:latin typeface="Calibri" panose="020F0502020204030204" pitchFamily="34" charset="0"/>
                <a:ea typeface="Times New Roman" panose="02020603050405020304" pitchFamily="18" charset="0"/>
                <a:cs typeface="Times New Roman" panose="02020603050405020304" pitchFamily="18" charset="0"/>
              </a:rPr>
              <a:t>– from Mr Stink) </a:t>
            </a:r>
          </a:p>
          <a:p>
            <a:pPr marL="0" indent="0">
              <a:buNone/>
            </a:pPr>
            <a:r>
              <a:rPr lang="en-GB" sz="1800" b="1" dirty="0">
                <a:solidFill>
                  <a:srgbClr val="FF0000"/>
                </a:solidFill>
                <a:effectLst/>
                <a:latin typeface="Comic Sans MS" panose="030F0702030302020204" pitchFamily="66" charset="0"/>
                <a:ea typeface="Times New Roman" panose="02020603050405020304" pitchFamily="18" charset="0"/>
                <a:cs typeface="Times New Roman" panose="02020603050405020304" pitchFamily="18" charset="0"/>
              </a:rPr>
              <a:t> </a:t>
            </a:r>
            <a:endParaRPr lang="en-GB" sz="18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3000" b="1" dirty="0">
                <a:solidFill>
                  <a:srgbClr val="0000FF"/>
                </a:solidFill>
                <a:effectLst/>
                <a:latin typeface="Comic Sans MS" panose="030F0702030302020204" pitchFamily="66" charset="0"/>
                <a:ea typeface="Times New Roman" panose="02020603050405020304" pitchFamily="18" charset="0"/>
                <a:cs typeface="Times New Roman" panose="02020603050405020304" pitchFamily="18" charset="0"/>
              </a:rPr>
              <a:t>Have you ever wondered what it would be like to have a million pounds?</a:t>
            </a:r>
            <a:r>
              <a:rPr lang="en-GB" sz="1800" b="1" dirty="0">
                <a:solidFill>
                  <a:srgbClr val="0000FF"/>
                </a:solidFill>
                <a:effectLst/>
                <a:latin typeface="Comic Sans MS" panose="030F0702030302020204" pitchFamily="66" charset="0"/>
                <a:ea typeface="Times New Roman" panose="02020603050405020304" pitchFamily="18" charset="0"/>
                <a:cs typeface="Times New Roman" panose="02020603050405020304" pitchFamily="18" charset="0"/>
              </a:rPr>
              <a:t> </a:t>
            </a:r>
          </a:p>
          <a:p>
            <a:pPr marL="0" indent="0">
              <a:lnSpc>
                <a:spcPct val="115000"/>
              </a:lnSpc>
              <a:spcAft>
                <a:spcPts val="0"/>
              </a:spcAft>
              <a:buNone/>
            </a:pPr>
            <a:r>
              <a:rPr lang="en-GB" sz="2600" b="1" dirty="0">
                <a:solidFill>
                  <a:srgbClr val="0000FF"/>
                </a:solidFill>
                <a:latin typeface="+mj-lt"/>
                <a:ea typeface="Calibri" panose="020F0502020204030204" pitchFamily="34" charset="0"/>
                <a:cs typeface="Times New Roman" panose="02020603050405020304" pitchFamily="18" charset="0"/>
              </a:rPr>
              <a:t>(A question – from Billionaire Boy) </a:t>
            </a:r>
            <a:endParaRPr lang="en-GB" sz="2600" dirty="0">
              <a:effectLst/>
              <a:latin typeface="+mj-lt"/>
              <a:ea typeface="Calibri" panose="020F0502020204030204" pitchFamily="34" charset="0"/>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28782336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B8FDC-8DCC-46E8-BB44-58C0BB061683}"/>
              </a:ext>
            </a:extLst>
          </p:cNvPr>
          <p:cNvSpPr>
            <a:spLocks noGrp="1"/>
          </p:cNvSpPr>
          <p:nvPr>
            <p:ph type="title"/>
          </p:nvPr>
        </p:nvSpPr>
        <p:spPr/>
        <p:txBody>
          <a:bodyPr>
            <a:normAutofit fontScale="90000"/>
          </a:bodyPr>
          <a:lstStyle/>
          <a:p>
            <a:r>
              <a:rPr lang="en-GB" dirty="0">
                <a:solidFill>
                  <a:schemeClr val="tx1"/>
                </a:solidFill>
              </a:rPr>
              <a:t>L.O. To write a story inspired by Billionaire Boy</a:t>
            </a:r>
            <a:br>
              <a:rPr lang="en-GB" dirty="0">
                <a:solidFill>
                  <a:schemeClr val="tx1"/>
                </a:solidFill>
              </a:rPr>
            </a:br>
            <a:endParaRPr lang="en-GB" dirty="0"/>
          </a:p>
        </p:txBody>
      </p:sp>
      <p:sp>
        <p:nvSpPr>
          <p:cNvPr id="3" name="Content Placeholder 2">
            <a:extLst>
              <a:ext uri="{FF2B5EF4-FFF2-40B4-BE49-F238E27FC236}">
                <a16:creationId xmlns:a16="http://schemas.microsoft.com/office/drawing/2014/main" id="{411FC3A3-7E31-4AC7-8606-3B173009F580}"/>
              </a:ext>
            </a:extLst>
          </p:cNvPr>
          <p:cNvSpPr>
            <a:spLocks noGrp="1"/>
          </p:cNvSpPr>
          <p:nvPr>
            <p:ph idx="1"/>
          </p:nvPr>
        </p:nvSpPr>
        <p:spPr>
          <a:xfrm>
            <a:off x="490217" y="1417638"/>
            <a:ext cx="8229600" cy="4525963"/>
          </a:xfrm>
        </p:spPr>
        <p:txBody>
          <a:bodyPr>
            <a:normAutofit lnSpcReduction="10000"/>
          </a:bodyPr>
          <a:lstStyle/>
          <a:p>
            <a:pPr marL="0" indent="0">
              <a:buNone/>
            </a:pPr>
            <a:r>
              <a:rPr lang="en-GB" dirty="0"/>
              <a:t>Opening lines from David Walliams books</a:t>
            </a:r>
            <a:endParaRPr lang="en-GB" sz="1800" dirty="0">
              <a:latin typeface="Calibri" panose="020F0502020204030204" pitchFamily="34" charset="0"/>
              <a:cs typeface="Times New Roman" panose="02020603050405020304" pitchFamily="18" charset="0"/>
            </a:endParaRPr>
          </a:p>
          <a:p>
            <a:pPr marL="0" indent="0">
              <a:lnSpc>
                <a:spcPct val="115000"/>
              </a:lnSpc>
              <a:spcAft>
                <a:spcPts val="0"/>
              </a:spcAft>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3000" b="1" dirty="0">
                <a:solidFill>
                  <a:srgbClr val="00B0F0"/>
                </a:solidFill>
                <a:effectLst/>
                <a:latin typeface="Comic Sans MS" panose="030F0702030302020204" pitchFamily="66" charset="0"/>
                <a:ea typeface="Times New Roman" panose="02020603050405020304" pitchFamily="18" charset="0"/>
                <a:cs typeface="Times New Roman" panose="02020603050405020304" pitchFamily="18" charset="0"/>
              </a:rPr>
              <a:t>The hamster was dead. </a:t>
            </a:r>
            <a:endParaRPr lang="en-GB" sz="30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B0F0"/>
                </a:solidFill>
                <a:effectLst/>
                <a:latin typeface="+mj-lt"/>
                <a:ea typeface="Calibri" panose="020F0502020204030204" pitchFamily="34" charset="0"/>
                <a:cs typeface="Times New Roman" panose="02020603050405020304" pitchFamily="18" charset="0"/>
              </a:rPr>
              <a:t>(A dramatic statement which makes you ask questions – from </a:t>
            </a:r>
            <a:r>
              <a:rPr lang="en-GB" sz="2600" b="1" dirty="0" err="1">
                <a:solidFill>
                  <a:srgbClr val="00B0F0"/>
                </a:solidFill>
                <a:effectLst/>
                <a:latin typeface="+mj-lt"/>
                <a:ea typeface="Calibri" panose="020F0502020204030204" pitchFamily="34" charset="0"/>
                <a:cs typeface="Times New Roman" panose="02020603050405020304" pitchFamily="18" charset="0"/>
              </a:rPr>
              <a:t>Ratburger</a:t>
            </a:r>
            <a:r>
              <a:rPr lang="en-GB" sz="2600" b="1" dirty="0">
                <a:solidFill>
                  <a:srgbClr val="00B0F0"/>
                </a:solidFill>
                <a:effectLst/>
                <a:latin typeface="+mj-lt"/>
                <a:ea typeface="Calibri" panose="020F0502020204030204" pitchFamily="34" charset="0"/>
                <a:cs typeface="Times New Roman" panose="02020603050405020304" pitchFamily="18" charset="0"/>
              </a:rPr>
              <a:t>)</a:t>
            </a:r>
          </a:p>
          <a:p>
            <a:pPr marL="0" indent="0">
              <a:lnSpc>
                <a:spcPct val="115000"/>
              </a:lnSpc>
              <a:spcAft>
                <a:spcPts val="0"/>
              </a:spcAft>
              <a:buNone/>
            </a:pPr>
            <a:endParaRPr lang="en-GB" sz="2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3000" b="1" dirty="0">
                <a:solidFill>
                  <a:schemeClr val="accent6"/>
                </a:solidFill>
                <a:effectLst/>
                <a:latin typeface="Comic Sans MS" panose="030F0702030302020204" pitchFamily="66" charset="0"/>
                <a:ea typeface="Times New Roman" panose="02020603050405020304" pitchFamily="18" charset="0"/>
                <a:cs typeface="Times New Roman" panose="02020603050405020304" pitchFamily="18" charset="0"/>
              </a:rPr>
              <a:t>Dennis was different.</a:t>
            </a:r>
          </a:p>
          <a:p>
            <a:pPr marL="0" indent="0">
              <a:lnSpc>
                <a:spcPct val="115000"/>
              </a:lnSpc>
              <a:buNone/>
            </a:pPr>
            <a:r>
              <a:rPr lang="en-GB" sz="2600" b="1" dirty="0">
                <a:solidFill>
                  <a:schemeClr val="accent6"/>
                </a:solidFill>
                <a:latin typeface="+mj-lt"/>
                <a:ea typeface="Times New Roman" panose="02020603050405020304" pitchFamily="18" charset="0"/>
                <a:cs typeface="Times New Roman" panose="02020603050405020304" pitchFamily="18" charset="0"/>
              </a:rPr>
              <a:t>(A short statement - from </a:t>
            </a:r>
            <a:r>
              <a:rPr lang="en-GB" sz="2600" b="1" dirty="0">
                <a:solidFill>
                  <a:schemeClr val="accent6"/>
                </a:solidFill>
                <a:effectLst/>
                <a:latin typeface="+mj-lt"/>
                <a:ea typeface="Times New Roman" panose="02020603050405020304" pitchFamily="18" charset="0"/>
                <a:cs typeface="Times New Roman" panose="02020603050405020304" pitchFamily="18" charset="0"/>
              </a:rPr>
              <a:t>The Boy in the Dress)</a:t>
            </a:r>
            <a:endParaRPr lang="en-GB" sz="2600" dirty="0">
              <a:solidFill>
                <a:schemeClr val="accent6"/>
              </a:solidFill>
              <a:effectLst/>
              <a:latin typeface="+mj-lt"/>
              <a:ea typeface="Calibri" panose="020F0502020204030204" pitchFamily="34" charset="0"/>
              <a:cs typeface="Times New Roman" panose="02020603050405020304" pitchFamily="18" charset="0"/>
            </a:endParaRPr>
          </a:p>
          <a:p>
            <a:pPr marL="0" indent="0">
              <a:lnSpc>
                <a:spcPct val="115000"/>
              </a:lnSpc>
              <a:spcAft>
                <a:spcPts val="0"/>
              </a:spcAft>
              <a:buNone/>
            </a:pPr>
            <a:r>
              <a:rPr lang="en-GB" sz="1800" b="1" dirty="0">
                <a:solidFill>
                  <a:srgbClr val="0000FF"/>
                </a:solidFill>
                <a:effectLst/>
                <a:latin typeface="+mj-lt"/>
                <a:ea typeface="Times New Roman" panose="02020603050405020304" pitchFamily="18" charset="0"/>
                <a:cs typeface="Times New Roman" panose="02020603050405020304" pitchFamily="18" charset="0"/>
              </a:rPr>
              <a:t> </a:t>
            </a:r>
            <a:endParaRPr lang="en-GB" sz="1800" dirty="0">
              <a:effectLst/>
              <a:latin typeface="+mj-lt"/>
              <a:ea typeface="Calibri" panose="020F0502020204030204" pitchFamily="34" charset="0"/>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2321959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B8FDC-8DCC-46E8-BB44-58C0BB061683}"/>
              </a:ext>
            </a:extLst>
          </p:cNvPr>
          <p:cNvSpPr>
            <a:spLocks noGrp="1"/>
          </p:cNvSpPr>
          <p:nvPr>
            <p:ph type="title"/>
          </p:nvPr>
        </p:nvSpPr>
        <p:spPr/>
        <p:txBody>
          <a:bodyPr>
            <a:normAutofit fontScale="90000"/>
          </a:bodyPr>
          <a:lstStyle/>
          <a:p>
            <a:r>
              <a:rPr lang="en-GB" dirty="0">
                <a:solidFill>
                  <a:schemeClr val="tx1"/>
                </a:solidFill>
              </a:rPr>
              <a:t>L.O. To write a story inspired by Billionaire Boy</a:t>
            </a:r>
            <a:br>
              <a:rPr lang="en-GB" dirty="0">
                <a:solidFill>
                  <a:schemeClr val="tx1"/>
                </a:solidFill>
              </a:rPr>
            </a:br>
            <a:endParaRPr lang="en-GB" dirty="0"/>
          </a:p>
        </p:txBody>
      </p:sp>
      <p:sp>
        <p:nvSpPr>
          <p:cNvPr id="3" name="Content Placeholder 2">
            <a:extLst>
              <a:ext uri="{FF2B5EF4-FFF2-40B4-BE49-F238E27FC236}">
                <a16:creationId xmlns:a16="http://schemas.microsoft.com/office/drawing/2014/main" id="{411FC3A3-7E31-4AC7-8606-3B173009F580}"/>
              </a:ext>
            </a:extLst>
          </p:cNvPr>
          <p:cNvSpPr>
            <a:spLocks noGrp="1"/>
          </p:cNvSpPr>
          <p:nvPr>
            <p:ph idx="1"/>
          </p:nvPr>
        </p:nvSpPr>
        <p:spPr>
          <a:xfrm>
            <a:off x="490217" y="1417638"/>
            <a:ext cx="8229600" cy="4525963"/>
          </a:xfrm>
        </p:spPr>
        <p:txBody>
          <a:bodyPr>
            <a:normAutofit lnSpcReduction="10000"/>
          </a:bodyPr>
          <a:lstStyle/>
          <a:p>
            <a:pPr marL="0" indent="0">
              <a:buNone/>
            </a:pPr>
            <a:r>
              <a:rPr lang="en-GB" dirty="0"/>
              <a:t>Opening lines from David Walliams books</a:t>
            </a:r>
            <a:endParaRPr lang="en-GB" sz="1800" dirty="0">
              <a:latin typeface="Calibri" panose="020F0502020204030204" pitchFamily="34" charset="0"/>
              <a:cs typeface="Times New Roman" panose="02020603050405020304" pitchFamily="18" charset="0"/>
            </a:endParaRPr>
          </a:p>
          <a:p>
            <a:pPr marL="0" indent="0">
              <a:lnSpc>
                <a:spcPct val="115000"/>
              </a:lnSpc>
              <a:spcAft>
                <a:spcPts val="0"/>
              </a:spcAft>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30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a:t>
            </a:r>
            <a:r>
              <a:rPr lang="en-GB" sz="3000" b="1" dirty="0" err="1">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Aaaarrrrggghhhh</a:t>
            </a:r>
            <a:r>
              <a:rPr lang="en-GB" sz="3000" b="1" dirty="0">
                <a:solidFill>
                  <a:srgbClr val="0000CC"/>
                </a:solidFill>
                <a:effectLst/>
                <a:latin typeface="Comic Sans MS" panose="030F0702030302020204" pitchFamily="66" charset="0"/>
                <a:ea typeface="Times New Roman" panose="02020603050405020304" pitchFamily="18" charset="0"/>
                <a:cs typeface="Times New Roman" panose="02020603050405020304" pitchFamily="18" charset="0"/>
              </a:rPr>
              <a:t>!" screamed the boy. </a:t>
            </a:r>
            <a:endParaRPr lang="en-GB" sz="3000" dirty="0">
              <a:solidFill>
                <a:srgbClr val="0000CC"/>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2600" b="1" dirty="0">
                <a:solidFill>
                  <a:srgbClr val="0000CC"/>
                </a:solidFill>
                <a:latin typeface="+mj-lt"/>
                <a:ea typeface="Calibri" panose="020F0502020204030204" pitchFamily="34" charset="0"/>
                <a:cs typeface="Times New Roman" panose="02020603050405020304" pitchFamily="18" charset="0"/>
              </a:rPr>
              <a:t>(dramatic direct speech – from The Midnight Gang)</a:t>
            </a:r>
          </a:p>
          <a:p>
            <a:pPr marL="0" indent="0">
              <a:lnSpc>
                <a:spcPct val="115000"/>
              </a:lnSpc>
              <a:spcAft>
                <a:spcPts val="0"/>
              </a:spcAft>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3000" b="1" dirty="0">
                <a:solidFill>
                  <a:srgbClr val="00FFCC"/>
                </a:solidFill>
                <a:effectLst/>
                <a:latin typeface="Comic Sans MS" panose="030F0702030302020204" pitchFamily="66" charset="0"/>
                <a:ea typeface="Times New Roman" panose="02020603050405020304" pitchFamily="18" charset="0"/>
                <a:cs typeface="Times New Roman" panose="02020603050405020304" pitchFamily="18" charset="0"/>
              </a:rPr>
              <a:t>Jack was a child who was happiest alone in his bedroom.</a:t>
            </a:r>
          </a:p>
          <a:p>
            <a:pPr marL="0" indent="0">
              <a:lnSpc>
                <a:spcPct val="115000"/>
              </a:lnSpc>
              <a:spcAft>
                <a:spcPts val="0"/>
              </a:spcAft>
              <a:buNone/>
            </a:pPr>
            <a:r>
              <a:rPr lang="en-GB" sz="2600" b="1" dirty="0">
                <a:solidFill>
                  <a:srgbClr val="00FFCC"/>
                </a:solidFill>
                <a:latin typeface="+mj-lt"/>
                <a:ea typeface="Times New Roman" panose="02020603050405020304" pitchFamily="18" charset="0"/>
                <a:cs typeface="Times New Roman" panose="02020603050405020304" pitchFamily="18" charset="0"/>
              </a:rPr>
              <a:t>(a fact about the main child character – from Grandpa’s Great Escape)</a:t>
            </a:r>
            <a:r>
              <a:rPr lang="en-GB" sz="2600" b="1" dirty="0">
                <a:solidFill>
                  <a:srgbClr val="00FFCC"/>
                </a:solidFill>
                <a:effectLst/>
                <a:latin typeface="+mj-lt"/>
                <a:ea typeface="Times New Roman" panose="02020603050405020304" pitchFamily="18" charset="0"/>
                <a:cs typeface="Times New Roman" panose="02020603050405020304" pitchFamily="18" charset="0"/>
              </a:rPr>
              <a:t> </a:t>
            </a:r>
            <a:endParaRPr lang="en-GB" sz="2600" dirty="0">
              <a:solidFill>
                <a:srgbClr val="00FFCC"/>
              </a:solidFill>
              <a:effectLst/>
              <a:latin typeface="+mj-lt"/>
              <a:ea typeface="Calibri" panose="020F0502020204030204" pitchFamily="34" charset="0"/>
              <a:cs typeface="Times New Roman" panose="02020603050405020304" pitchFamily="18" charset="0"/>
            </a:endParaRPr>
          </a:p>
          <a:p>
            <a:pPr marL="0" indent="0">
              <a:lnSpc>
                <a:spcPct val="115000"/>
              </a:lnSpc>
              <a:spcAft>
                <a:spcPts val="0"/>
              </a:spcAft>
              <a:buNone/>
            </a:pPr>
            <a:endParaRPr lang="en-GB" sz="1800" dirty="0">
              <a:effectLst/>
              <a:latin typeface="+mj-lt"/>
              <a:ea typeface="Calibri" panose="020F0502020204030204" pitchFamily="34" charset="0"/>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11411390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B8FDC-8DCC-46E8-BB44-58C0BB061683}"/>
              </a:ext>
            </a:extLst>
          </p:cNvPr>
          <p:cNvSpPr>
            <a:spLocks noGrp="1"/>
          </p:cNvSpPr>
          <p:nvPr>
            <p:ph type="title"/>
          </p:nvPr>
        </p:nvSpPr>
        <p:spPr/>
        <p:txBody>
          <a:bodyPr>
            <a:normAutofit fontScale="90000"/>
          </a:bodyPr>
          <a:lstStyle/>
          <a:p>
            <a:r>
              <a:rPr lang="en-GB" dirty="0">
                <a:solidFill>
                  <a:schemeClr val="tx1"/>
                </a:solidFill>
              </a:rPr>
              <a:t>L.O. To write a story inspired by Billionaire Boy</a:t>
            </a:r>
            <a:br>
              <a:rPr lang="en-GB" dirty="0">
                <a:solidFill>
                  <a:schemeClr val="tx1"/>
                </a:solidFill>
              </a:rPr>
            </a:br>
            <a:endParaRPr lang="en-GB" dirty="0"/>
          </a:p>
        </p:txBody>
      </p:sp>
      <p:sp>
        <p:nvSpPr>
          <p:cNvPr id="3" name="Content Placeholder 2">
            <a:extLst>
              <a:ext uri="{FF2B5EF4-FFF2-40B4-BE49-F238E27FC236}">
                <a16:creationId xmlns:a16="http://schemas.microsoft.com/office/drawing/2014/main" id="{411FC3A3-7E31-4AC7-8606-3B173009F580}"/>
              </a:ext>
            </a:extLst>
          </p:cNvPr>
          <p:cNvSpPr>
            <a:spLocks noGrp="1"/>
          </p:cNvSpPr>
          <p:nvPr>
            <p:ph idx="1"/>
          </p:nvPr>
        </p:nvSpPr>
        <p:spPr>
          <a:xfrm>
            <a:off x="490217" y="1417638"/>
            <a:ext cx="8229600" cy="4525963"/>
          </a:xfrm>
        </p:spPr>
        <p:txBody>
          <a:bodyPr>
            <a:normAutofit/>
          </a:bodyPr>
          <a:lstStyle/>
          <a:p>
            <a:pPr marL="0" indent="0">
              <a:buNone/>
            </a:pPr>
            <a:r>
              <a:rPr lang="en-GB" dirty="0"/>
              <a:t>Opening lines from David Walliams books</a:t>
            </a:r>
            <a:endParaRPr lang="en-GB" sz="1800" dirty="0">
              <a:latin typeface="Calibri" panose="020F0502020204030204" pitchFamily="34" charset="0"/>
              <a:cs typeface="Times New Roman" panose="02020603050405020304" pitchFamily="18" charset="0"/>
            </a:endParaRPr>
          </a:p>
          <a:p>
            <a:pPr marL="0" indent="0">
              <a:lnSpc>
                <a:spcPct val="115000"/>
              </a:lnSpc>
              <a:spcAft>
                <a:spcPts val="0"/>
              </a:spcAft>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3000" b="1" dirty="0">
                <a:solidFill>
                  <a:srgbClr val="0000FF"/>
                </a:solidFill>
                <a:effectLst/>
                <a:latin typeface="Comic Sans MS" panose="030F0702030302020204" pitchFamily="66" charset="0"/>
                <a:ea typeface="Times New Roman" panose="02020603050405020304" pitchFamily="18" charset="0"/>
                <a:cs typeface="Times New Roman" panose="02020603050405020304" pitchFamily="18" charset="0"/>
              </a:rPr>
              <a:t>Alfie hated going to the dentist.</a:t>
            </a:r>
          </a:p>
          <a:p>
            <a:pPr marL="0" indent="0">
              <a:lnSpc>
                <a:spcPct val="115000"/>
              </a:lnSpc>
              <a:spcAft>
                <a:spcPts val="0"/>
              </a:spcAft>
              <a:buNone/>
            </a:pPr>
            <a:r>
              <a:rPr lang="en-GB" sz="2600" b="1" dirty="0">
                <a:solidFill>
                  <a:srgbClr val="0000FF"/>
                </a:solidFill>
                <a:latin typeface="+mj-lt"/>
                <a:ea typeface="Times New Roman" panose="02020603050405020304" pitchFamily="18" charset="0"/>
                <a:cs typeface="Times New Roman" panose="02020603050405020304" pitchFamily="18" charset="0"/>
              </a:rPr>
              <a:t>(a fact about main child character – from Demon Dentist)</a:t>
            </a:r>
            <a:r>
              <a:rPr lang="en-GB" sz="2600" b="1" dirty="0">
                <a:solidFill>
                  <a:srgbClr val="0000FF"/>
                </a:solidFill>
                <a:effectLst/>
                <a:latin typeface="+mj-lt"/>
                <a:ea typeface="Times New Roman" panose="02020603050405020304" pitchFamily="18" charset="0"/>
                <a:cs typeface="Times New Roman" panose="02020603050405020304" pitchFamily="18" charset="0"/>
              </a:rPr>
              <a:t> </a:t>
            </a:r>
            <a:endParaRPr lang="en-GB" sz="2600" dirty="0">
              <a:effectLst/>
              <a:latin typeface="+mj-lt"/>
              <a:ea typeface="Calibri" panose="020F0502020204030204" pitchFamily="34" charset="0"/>
              <a:cs typeface="Times New Roman" panose="02020603050405020304" pitchFamily="18" charset="0"/>
            </a:endParaRPr>
          </a:p>
          <a:p>
            <a:pPr marL="0" indent="0">
              <a:lnSpc>
                <a:spcPct val="115000"/>
              </a:lnSpc>
              <a:spcAft>
                <a:spcPts val="0"/>
              </a:spcAft>
              <a:buNone/>
            </a:pPr>
            <a:r>
              <a:rPr lang="en-GB" sz="1800" b="1" dirty="0">
                <a:solidFill>
                  <a:srgbClr val="0000FF"/>
                </a:solidFill>
                <a:effectLst/>
                <a:latin typeface="Comic Sans MS" panose="030F0702030302020204" pitchFamily="66" charset="0"/>
                <a:ea typeface="Times New Roman" panose="02020603050405020304" pitchFamily="18"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sz="3000" b="1" dirty="0">
                <a:solidFill>
                  <a:srgbClr val="CC0066"/>
                </a:solidFill>
                <a:effectLst/>
                <a:latin typeface="Comic Sans MS" panose="030F0702030302020204" pitchFamily="66" charset="0"/>
                <a:ea typeface="Times New Roman" panose="02020603050405020304" pitchFamily="18" charset="0"/>
                <a:cs typeface="Times New Roman" panose="02020603050405020304" pitchFamily="18" charset="0"/>
              </a:rPr>
              <a:t>It was all a blur. </a:t>
            </a:r>
          </a:p>
          <a:p>
            <a:pPr marL="0" indent="0">
              <a:lnSpc>
                <a:spcPct val="115000"/>
              </a:lnSpc>
              <a:spcAft>
                <a:spcPts val="0"/>
              </a:spcAft>
              <a:buNone/>
            </a:pPr>
            <a:r>
              <a:rPr lang="en-GB" sz="2600" b="1" dirty="0">
                <a:solidFill>
                  <a:srgbClr val="CC0066"/>
                </a:solidFill>
                <a:latin typeface="+mj-lt"/>
                <a:ea typeface="Calibri" panose="020F0502020204030204" pitchFamily="34" charset="0"/>
                <a:cs typeface="Times New Roman" panose="02020603050405020304" pitchFamily="18" charset="0"/>
              </a:rPr>
              <a:t>(a mysterious opening line – from Awful Auntie)</a:t>
            </a:r>
            <a:endParaRPr lang="en-GB" sz="2600" dirty="0">
              <a:solidFill>
                <a:srgbClr val="CC0066"/>
              </a:solidFill>
              <a:effectLst/>
              <a:latin typeface="+mj-lt"/>
              <a:ea typeface="Calibri" panose="020F0502020204030204" pitchFamily="34" charset="0"/>
              <a:cs typeface="Times New Roman" panose="02020603050405020304" pitchFamily="18" charset="0"/>
            </a:endParaRPr>
          </a:p>
          <a:p>
            <a:pPr marL="0" indent="0">
              <a:lnSpc>
                <a:spcPct val="115000"/>
              </a:lnSpc>
              <a:spcAft>
                <a:spcPts val="0"/>
              </a:spcAft>
              <a:buNone/>
            </a:pPr>
            <a:endParaRPr lang="en-GB" sz="1800" dirty="0">
              <a:effectLst/>
              <a:latin typeface="+mj-lt"/>
              <a:ea typeface="Calibri" panose="020F0502020204030204" pitchFamily="34" charset="0"/>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3079749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A0A50-A062-4BFC-ABD6-4CCCCC1C72E0}"/>
              </a:ext>
            </a:extLst>
          </p:cNvPr>
          <p:cNvSpPr>
            <a:spLocks noGrp="1"/>
          </p:cNvSpPr>
          <p:nvPr>
            <p:ph type="title"/>
          </p:nvPr>
        </p:nvSpPr>
        <p:spPr/>
        <p:txBody>
          <a:bodyPr>
            <a:normAutofit fontScale="90000"/>
          </a:bodyPr>
          <a:lstStyle/>
          <a:p>
            <a:r>
              <a:rPr lang="en-GB" dirty="0"/>
              <a:t>L.O. To map out a story inspired by David Walliams </a:t>
            </a:r>
          </a:p>
        </p:txBody>
      </p:sp>
      <p:sp>
        <p:nvSpPr>
          <p:cNvPr id="3" name="Content Placeholder 2">
            <a:extLst>
              <a:ext uri="{FF2B5EF4-FFF2-40B4-BE49-F238E27FC236}">
                <a16:creationId xmlns:a16="http://schemas.microsoft.com/office/drawing/2014/main" id="{9B7B5BC3-AFA8-4563-B8CD-83C4E91DE1B2}"/>
              </a:ext>
            </a:extLst>
          </p:cNvPr>
          <p:cNvSpPr>
            <a:spLocks noGrp="1"/>
          </p:cNvSpPr>
          <p:nvPr>
            <p:ph idx="1"/>
          </p:nvPr>
        </p:nvSpPr>
        <p:spPr/>
        <p:txBody>
          <a:bodyPr>
            <a:normAutofit fontScale="92500" lnSpcReduction="20000"/>
          </a:bodyPr>
          <a:lstStyle/>
          <a:p>
            <a:pPr marL="0" indent="0">
              <a:buNone/>
            </a:pPr>
            <a:r>
              <a:rPr lang="en-GB" b="1" dirty="0"/>
              <a:t>Suggested structure for your story</a:t>
            </a:r>
          </a:p>
          <a:p>
            <a:pPr marL="0" indent="0">
              <a:buNone/>
            </a:pPr>
            <a:r>
              <a:rPr lang="en-GB" b="1" dirty="0"/>
              <a:t>Part 1</a:t>
            </a:r>
            <a:r>
              <a:rPr lang="en-GB" dirty="0"/>
              <a:t>: Introduce the main character. Explain how they had become rich but that they are unhappy. </a:t>
            </a:r>
          </a:p>
          <a:p>
            <a:pPr marL="0" indent="0">
              <a:buNone/>
            </a:pPr>
            <a:r>
              <a:rPr lang="en-GB" b="1" dirty="0"/>
              <a:t>Part 2</a:t>
            </a:r>
            <a:r>
              <a:rPr lang="en-GB" dirty="0"/>
              <a:t>: What their life was like before they were rich. </a:t>
            </a:r>
          </a:p>
          <a:p>
            <a:pPr marL="0" indent="0">
              <a:buNone/>
            </a:pPr>
            <a:r>
              <a:rPr lang="en-GB" b="1" dirty="0"/>
              <a:t>Part 3</a:t>
            </a:r>
            <a:r>
              <a:rPr lang="en-GB" dirty="0"/>
              <a:t>: Something that will stop them being unhappy e.g. a new friendship. </a:t>
            </a:r>
          </a:p>
          <a:p>
            <a:pPr marL="0" indent="0">
              <a:buNone/>
            </a:pPr>
            <a:r>
              <a:rPr lang="en-GB" b="1" dirty="0"/>
              <a:t>Part 4</a:t>
            </a:r>
            <a:r>
              <a:rPr lang="en-GB" dirty="0"/>
              <a:t>: A conversation with Raj.</a:t>
            </a:r>
          </a:p>
          <a:p>
            <a:pPr marL="0" indent="0">
              <a:buNone/>
            </a:pPr>
            <a:r>
              <a:rPr lang="en-GB" b="1" dirty="0"/>
              <a:t>Part 5</a:t>
            </a:r>
            <a:r>
              <a:rPr lang="en-GB" dirty="0"/>
              <a:t>: The beginning of your character’s road to happiness. </a:t>
            </a:r>
          </a:p>
        </p:txBody>
      </p:sp>
    </p:spTree>
    <p:extLst>
      <p:ext uri="{BB962C8B-B14F-4D97-AF65-F5344CB8AC3E}">
        <p14:creationId xmlns:p14="http://schemas.microsoft.com/office/powerpoint/2010/main" val="3116936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C36EC45-E33F-4E93-8D53-4258DBA77612}"/>
              </a:ext>
            </a:extLst>
          </p:cNvPr>
          <p:cNvSpPr>
            <a:spLocks noGrp="1"/>
          </p:cNvSpPr>
          <p:nvPr>
            <p:ph idx="1"/>
          </p:nvPr>
        </p:nvSpPr>
        <p:spPr>
          <a:xfrm>
            <a:off x="457200" y="259648"/>
            <a:ext cx="8229600" cy="5890666"/>
          </a:xfrm>
        </p:spPr>
        <p:txBody>
          <a:bodyPr>
            <a:normAutofit fontScale="55000" lnSpcReduction="20000"/>
          </a:bodyPr>
          <a:lstStyle/>
          <a:p>
            <a:pPr marL="0" indent="0" algn="ctr">
              <a:buNone/>
            </a:pPr>
            <a:r>
              <a:rPr lang="en-GB" sz="4800" b="1" dirty="0"/>
              <a:t>Example first paragraph</a:t>
            </a:r>
          </a:p>
          <a:p>
            <a:pPr marL="0" indent="0">
              <a:buNone/>
            </a:pPr>
            <a:r>
              <a:rPr lang="en-GB" sz="4800" dirty="0"/>
              <a:t>Think about why certain words or sections are in bold.</a:t>
            </a:r>
          </a:p>
          <a:p>
            <a:pPr marL="0" indent="0">
              <a:buNone/>
            </a:pPr>
            <a:endParaRPr lang="en-GB" dirty="0"/>
          </a:p>
          <a:p>
            <a:pPr marL="0" indent="0">
              <a:lnSpc>
                <a:spcPct val="115000"/>
              </a:lnSpc>
              <a:spcAft>
                <a:spcPts val="0"/>
              </a:spcAft>
              <a:buNone/>
            </a:pPr>
            <a:r>
              <a:rPr lang="en-GB" dirty="0"/>
              <a:t> </a:t>
            </a:r>
            <a:r>
              <a:rPr lang="en-GB" b="1" dirty="0">
                <a:effectLst/>
                <a:latin typeface="Calibri" panose="020F0502020204030204" pitchFamily="34" charset="0"/>
                <a:ea typeface="Calibri" panose="020F0502020204030204" pitchFamily="34" charset="0"/>
                <a:cs typeface="Calibri" panose="020F0502020204030204" pitchFamily="34" charset="0"/>
              </a:rPr>
              <a:t>“MUM! I’m bored!” </a:t>
            </a:r>
            <a:r>
              <a:rPr lang="en-GB" b="1" u="sng" dirty="0">
                <a:effectLst/>
                <a:latin typeface="Calibri" panose="020F0502020204030204" pitchFamily="34" charset="0"/>
                <a:ea typeface="Calibri" panose="020F0502020204030204" pitchFamily="34" charset="0"/>
                <a:cs typeface="Calibri" panose="020F0502020204030204" pitchFamily="34" charset="0"/>
              </a:rPr>
              <a:t>Recently</a:t>
            </a:r>
            <a:r>
              <a:rPr lang="en-GB" b="1" dirty="0">
                <a:effectLst/>
                <a:latin typeface="Calibri" panose="020F0502020204030204" pitchFamily="34" charset="0"/>
                <a:ea typeface="Calibri" panose="020F0502020204030204" pitchFamily="34" charset="0"/>
                <a:cs typeface="Calibri" panose="020F0502020204030204" pitchFamily="34" charset="0"/>
              </a:rPr>
              <a:t>, </a:t>
            </a:r>
            <a:r>
              <a:rPr lang="en-GB" dirty="0">
                <a:effectLst/>
                <a:latin typeface="Calibri" panose="020F0502020204030204" pitchFamily="34" charset="0"/>
                <a:ea typeface="Calibri" panose="020F0502020204030204" pitchFamily="34" charset="0"/>
                <a:cs typeface="Calibri" panose="020F0502020204030204" pitchFamily="34" charset="0"/>
              </a:rPr>
              <a:t>Molly had come to realise that being the world’s first millionaire at the rather impressive age of 8, wasn’t all it had cracked up to be. </a:t>
            </a:r>
            <a:r>
              <a:rPr lang="en-GB" b="1" i="1" u="sng" dirty="0">
                <a:effectLst/>
                <a:latin typeface="Calibri" panose="020F0502020204030204" pitchFamily="34" charset="0"/>
                <a:ea typeface="Calibri" panose="020F0502020204030204" pitchFamily="34" charset="0"/>
                <a:cs typeface="Calibri" panose="020F0502020204030204" pitchFamily="34" charset="0"/>
              </a:rPr>
              <a:t>Although </a:t>
            </a:r>
            <a:r>
              <a:rPr lang="en-GB" dirty="0">
                <a:effectLst/>
                <a:latin typeface="Calibri" panose="020F0502020204030204" pitchFamily="34" charset="0"/>
                <a:ea typeface="Calibri" panose="020F0502020204030204" pitchFamily="34" charset="0"/>
                <a:cs typeface="Calibri" panose="020F0502020204030204" pitchFamily="34" charset="0"/>
              </a:rPr>
              <a:t>she could buy whatever she wanted, including her own toy shop </a:t>
            </a:r>
            <a:r>
              <a:rPr lang="en-GB" b="1" dirty="0">
                <a:effectLst/>
                <a:latin typeface="Calibri" panose="020F0502020204030204" pitchFamily="34" charset="0"/>
                <a:ea typeface="Calibri" panose="020F0502020204030204" pitchFamily="34" charset="0"/>
                <a:cs typeface="Calibri" panose="020F0502020204030204" pitchFamily="34" charset="0"/>
              </a:rPr>
              <a:t>which stocked all the latest must-haves</a:t>
            </a:r>
            <a:r>
              <a:rPr lang="en-GB" dirty="0">
                <a:effectLst/>
                <a:latin typeface="Calibri" panose="020F0502020204030204" pitchFamily="34" charset="0"/>
                <a:ea typeface="Calibri" panose="020F0502020204030204" pitchFamily="34" charset="0"/>
                <a:cs typeface="Calibri" panose="020F0502020204030204" pitchFamily="34" charset="0"/>
              </a:rPr>
              <a:t>, this </a:t>
            </a:r>
            <a:r>
              <a:rPr lang="en-GB" b="1" dirty="0">
                <a:effectLst/>
                <a:latin typeface="Calibri" panose="020F0502020204030204" pitchFamily="34" charset="0"/>
                <a:ea typeface="Calibri" panose="020F0502020204030204" pitchFamily="34" charset="0"/>
                <a:cs typeface="Calibri" panose="020F0502020204030204" pitchFamily="34" charset="0"/>
              </a:rPr>
              <a:t>wealthy young lady </a:t>
            </a:r>
            <a:r>
              <a:rPr lang="en-GB" dirty="0">
                <a:effectLst/>
                <a:latin typeface="Calibri" panose="020F0502020204030204" pitchFamily="34" charset="0"/>
                <a:ea typeface="Calibri" panose="020F0502020204030204" pitchFamily="34" charset="0"/>
                <a:cs typeface="Calibri" panose="020F0502020204030204" pitchFamily="34" charset="0"/>
              </a:rPr>
              <a:t>was beginning to realise that perhaps you can’t buy happiness. </a:t>
            </a:r>
            <a:r>
              <a:rPr lang="en-GB" i="1" dirty="0">
                <a:effectLst/>
                <a:latin typeface="Calibri" panose="020F0502020204030204" pitchFamily="34" charset="0"/>
                <a:ea typeface="Calibri" panose="020F0502020204030204" pitchFamily="34" charset="0"/>
                <a:cs typeface="Calibri" panose="020F0502020204030204" pitchFamily="34" charset="0"/>
              </a:rPr>
              <a:t>Molly was a </a:t>
            </a:r>
            <a:r>
              <a:rPr lang="en-GB" b="1" i="1" dirty="0">
                <a:effectLst/>
                <a:latin typeface="Calibri" panose="020F0502020204030204" pitchFamily="34" charset="0"/>
                <a:ea typeface="Calibri" panose="020F0502020204030204" pitchFamily="34" charset="0"/>
                <a:cs typeface="Calibri" panose="020F0502020204030204" pitchFamily="34" charset="0"/>
              </a:rPr>
              <a:t>small, blonde child</a:t>
            </a:r>
            <a:r>
              <a:rPr lang="en-GB" i="1" dirty="0">
                <a:effectLst/>
                <a:latin typeface="Calibri" panose="020F0502020204030204" pitchFamily="34" charset="0"/>
                <a:ea typeface="Calibri" panose="020F0502020204030204" pitchFamily="34" charset="0"/>
                <a:cs typeface="Calibri" panose="020F0502020204030204" pitchFamily="34" charset="0"/>
              </a:rPr>
              <a:t> (with a </a:t>
            </a:r>
            <a:r>
              <a:rPr lang="en-GB" b="1" i="1" dirty="0">
                <a:effectLst/>
                <a:latin typeface="Calibri" panose="020F0502020204030204" pitchFamily="34" charset="0"/>
                <a:ea typeface="Calibri" panose="020F0502020204030204" pitchFamily="34" charset="0"/>
                <a:cs typeface="Calibri" panose="020F0502020204030204" pitchFamily="34" charset="0"/>
              </a:rPr>
              <a:t>rather larger than average size head</a:t>
            </a:r>
            <a:r>
              <a:rPr lang="en-GB" i="1" dirty="0">
                <a:effectLst/>
                <a:latin typeface="Calibri" panose="020F0502020204030204" pitchFamily="34" charset="0"/>
                <a:ea typeface="Calibri" panose="020F0502020204030204" pitchFamily="34" charset="0"/>
                <a:cs typeface="Calibri" panose="020F0502020204030204" pitchFamily="34" charset="0"/>
              </a:rPr>
              <a:t>) with skin so </a:t>
            </a:r>
            <a:r>
              <a:rPr lang="en-GB" b="1" i="1" dirty="0">
                <a:effectLst/>
                <a:latin typeface="Calibri" panose="020F0502020204030204" pitchFamily="34" charset="0"/>
                <a:ea typeface="Calibri" panose="020F0502020204030204" pitchFamily="34" charset="0"/>
                <a:cs typeface="Calibri" panose="020F0502020204030204" pitchFamily="34" charset="0"/>
              </a:rPr>
              <a:t>fair</a:t>
            </a:r>
            <a:r>
              <a:rPr lang="en-GB" i="1" dirty="0">
                <a:effectLst/>
                <a:latin typeface="Calibri" panose="020F0502020204030204" pitchFamily="34" charset="0"/>
                <a:ea typeface="Calibri" panose="020F0502020204030204" pitchFamily="34" charset="0"/>
                <a:cs typeface="Calibri" panose="020F0502020204030204" pitchFamily="34" charset="0"/>
              </a:rPr>
              <a:t> you might wonder if she could burn from the light reflected off the moon. </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b="1" i="1" dirty="0">
                <a:effectLst/>
                <a:latin typeface="Calibri" panose="020F0502020204030204" pitchFamily="34" charset="0"/>
                <a:ea typeface="Calibri" panose="020F0502020204030204" pitchFamily="34" charset="0"/>
                <a:cs typeface="Calibri" panose="020F0502020204030204" pitchFamily="34" charset="0"/>
              </a:rPr>
              <a:t>“I know darling! Why don’t you take yourself off to your lab and see if you can make a new, different flavoured chocolate bar which makes you lose weight every time you eat one?”</a:t>
            </a:r>
            <a:r>
              <a:rPr lang="en-GB" dirty="0">
                <a:effectLst/>
                <a:latin typeface="Calibri" panose="020F0502020204030204" pitchFamily="34" charset="0"/>
                <a:ea typeface="Calibri" panose="020F0502020204030204" pitchFamily="34" charset="0"/>
                <a:cs typeface="Calibri" panose="020F0502020204030204" pitchFamily="34" charset="0"/>
              </a:rPr>
              <a:t> suggested her mother. </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b="1" i="1" u="sng" dirty="0">
                <a:effectLst/>
                <a:latin typeface="Calibri" panose="020F0502020204030204" pitchFamily="34" charset="0"/>
                <a:ea typeface="Calibri" panose="020F0502020204030204" pitchFamily="34" charset="0"/>
                <a:cs typeface="Calibri" panose="020F0502020204030204" pitchFamily="34" charset="0"/>
              </a:rPr>
              <a:t>Downheartedly</a:t>
            </a:r>
            <a:r>
              <a:rPr lang="en-GB" dirty="0">
                <a:effectLst/>
                <a:latin typeface="Calibri" panose="020F0502020204030204" pitchFamily="34" charset="0"/>
                <a:ea typeface="Calibri" panose="020F0502020204030204" pitchFamily="34" charset="0"/>
                <a:cs typeface="Calibri" panose="020F0502020204030204" pitchFamily="34" charset="0"/>
              </a:rPr>
              <a:t>, Molly walked out of the indoor swimming pool room, where her mother was </a:t>
            </a:r>
            <a:r>
              <a:rPr lang="en-GB" b="1" u="sng" dirty="0">
                <a:effectLst/>
                <a:latin typeface="Calibri" panose="020F0502020204030204" pitchFamily="34" charset="0"/>
                <a:ea typeface="Calibri" panose="020F0502020204030204" pitchFamily="34" charset="0"/>
                <a:cs typeface="Calibri" panose="020F0502020204030204" pitchFamily="34" charset="0"/>
              </a:rPr>
              <a:t>luxuriating</a:t>
            </a:r>
            <a:r>
              <a:rPr lang="en-GB" dirty="0">
                <a:effectLst/>
                <a:latin typeface="Calibri" panose="020F0502020204030204" pitchFamily="34" charset="0"/>
                <a:ea typeface="Calibri" panose="020F0502020204030204" pitchFamily="34" charset="0"/>
                <a:cs typeface="Calibri" panose="020F0502020204030204" pitchFamily="34" charset="0"/>
              </a:rPr>
              <a:t> on a sun-lounger with cucumbers on her eyes, wishing that her mum had asked her if they’d like to do something together.  </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15000"/>
              </a:lnSpc>
              <a:spcAft>
                <a:spcPts val="0"/>
              </a:spcAft>
              <a:buNone/>
            </a:pPr>
            <a:r>
              <a:rPr lang="en-GB" dirty="0">
                <a:effectLst/>
                <a:latin typeface="Calibri" panose="020F0502020204030204" pitchFamily="34" charset="0"/>
                <a:ea typeface="Calibri" panose="020F0502020204030204" pitchFamily="34" charset="0"/>
                <a:cs typeface="Calibri" panose="020F0502020204030204" pitchFamily="34" charset="0"/>
              </a:rPr>
              <a:t>Molly had become very rich after she created the ……  </a:t>
            </a:r>
            <a:endParaRPr lang="en-GB"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4322955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78E79-35B5-4282-BAD2-824097B926AA}"/>
              </a:ext>
            </a:extLst>
          </p:cNvPr>
          <p:cNvSpPr>
            <a:spLocks noGrp="1"/>
          </p:cNvSpPr>
          <p:nvPr>
            <p:ph type="title"/>
          </p:nvPr>
        </p:nvSpPr>
        <p:spPr/>
        <p:txBody>
          <a:bodyPr>
            <a:normAutofit fontScale="90000"/>
          </a:bodyPr>
          <a:lstStyle/>
          <a:p>
            <a:r>
              <a:rPr lang="en-GB" dirty="0"/>
              <a:t>Key ‘ingredients’ included in the example opening paragraph </a:t>
            </a:r>
          </a:p>
        </p:txBody>
      </p:sp>
      <p:sp>
        <p:nvSpPr>
          <p:cNvPr id="3" name="Content Placeholder 2">
            <a:extLst>
              <a:ext uri="{FF2B5EF4-FFF2-40B4-BE49-F238E27FC236}">
                <a16:creationId xmlns:a16="http://schemas.microsoft.com/office/drawing/2014/main" id="{273590DB-E0D4-4817-A420-BBC5D05F3816}"/>
              </a:ext>
            </a:extLst>
          </p:cNvPr>
          <p:cNvSpPr>
            <a:spLocks noGrp="1"/>
          </p:cNvSpPr>
          <p:nvPr>
            <p:ph idx="1"/>
          </p:nvPr>
        </p:nvSpPr>
        <p:spPr/>
        <p:txBody>
          <a:bodyPr>
            <a:normAutofit fontScale="92500" lnSpcReduction="10000"/>
          </a:bodyPr>
          <a:lstStyle/>
          <a:p>
            <a:r>
              <a:rPr lang="en-GB" dirty="0"/>
              <a:t>Direct speech</a:t>
            </a:r>
          </a:p>
          <a:p>
            <a:r>
              <a:rPr lang="en-GB" dirty="0"/>
              <a:t>Fronted adverbials followed by a comma (recently, downheartedly,)</a:t>
            </a:r>
          </a:p>
          <a:p>
            <a:r>
              <a:rPr lang="en-GB" dirty="0"/>
              <a:t>I SAW A WABUB conjunctions (although) </a:t>
            </a:r>
          </a:p>
          <a:p>
            <a:r>
              <a:rPr lang="en-GB" dirty="0"/>
              <a:t>Information in brackets</a:t>
            </a:r>
          </a:p>
          <a:p>
            <a:r>
              <a:rPr lang="en-GB" dirty="0"/>
              <a:t>Expanded noun phrases</a:t>
            </a:r>
          </a:p>
          <a:p>
            <a:r>
              <a:rPr lang="en-GB" dirty="0"/>
              <a:t>Relative clause (starting </a:t>
            </a:r>
            <a:r>
              <a:rPr lang="en-GB" b="1" dirty="0"/>
              <a:t>which</a:t>
            </a:r>
            <a:r>
              <a:rPr lang="en-GB" dirty="0"/>
              <a:t>)</a:t>
            </a:r>
          </a:p>
          <a:p>
            <a:r>
              <a:rPr lang="en-GB" dirty="0"/>
              <a:t>Adjectives to describe (small, blonde, fair) </a:t>
            </a:r>
          </a:p>
          <a:p>
            <a:r>
              <a:rPr lang="en-GB" dirty="0"/>
              <a:t>Verbs to add information (luxuriating) </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33007607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94A1D-B9DF-4648-9901-3234113C82B4}"/>
              </a:ext>
            </a:extLst>
          </p:cNvPr>
          <p:cNvSpPr>
            <a:spLocks noGrp="1"/>
          </p:cNvSpPr>
          <p:nvPr>
            <p:ph type="title"/>
          </p:nvPr>
        </p:nvSpPr>
        <p:spPr/>
        <p:txBody>
          <a:bodyPr/>
          <a:lstStyle/>
          <a:p>
            <a:r>
              <a:rPr lang="en-GB" dirty="0"/>
              <a:t>Success Criteria </a:t>
            </a:r>
          </a:p>
        </p:txBody>
      </p:sp>
      <p:pic>
        <p:nvPicPr>
          <p:cNvPr id="5" name="Content Placeholder 4" descr="A screenshot of a cell phone&#10;&#10;Description automatically generated">
            <a:extLst>
              <a:ext uri="{FF2B5EF4-FFF2-40B4-BE49-F238E27FC236}">
                <a16:creationId xmlns:a16="http://schemas.microsoft.com/office/drawing/2014/main" id="{9BCAE2C6-25BD-455C-976D-D6238804789F}"/>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35053" t="27507" r="36072" b="11008"/>
          <a:stretch/>
        </p:blipFill>
        <p:spPr>
          <a:xfrm>
            <a:off x="2267744" y="1196752"/>
            <a:ext cx="4608512" cy="5306774"/>
          </a:xfrm>
        </p:spPr>
      </p:pic>
    </p:spTree>
    <p:extLst>
      <p:ext uri="{BB962C8B-B14F-4D97-AF65-F5344CB8AC3E}">
        <p14:creationId xmlns:p14="http://schemas.microsoft.com/office/powerpoint/2010/main" val="4282999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B8092-F5FB-4640-8900-6DF8EA077763}"/>
              </a:ext>
            </a:extLst>
          </p:cNvPr>
          <p:cNvSpPr>
            <a:spLocks noGrp="1"/>
          </p:cNvSpPr>
          <p:nvPr>
            <p:ph type="title"/>
          </p:nvPr>
        </p:nvSpPr>
        <p:spPr/>
        <p:txBody>
          <a:bodyPr/>
          <a:lstStyle/>
          <a:p>
            <a:r>
              <a:rPr lang="en-GB" dirty="0"/>
              <a:t>David Walliams Features Checklist </a:t>
            </a:r>
          </a:p>
        </p:txBody>
      </p:sp>
      <p:pic>
        <p:nvPicPr>
          <p:cNvPr id="9" name="Content Placeholder 8" descr="A screenshot of a cell phone&#10;&#10;Description automatically generated">
            <a:extLst>
              <a:ext uri="{FF2B5EF4-FFF2-40B4-BE49-F238E27FC236}">
                <a16:creationId xmlns:a16="http://schemas.microsoft.com/office/drawing/2014/main" id="{E65C8660-1F6C-4393-9F79-40D628865E12}"/>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9000" t="37008" r="29876" b="19305"/>
          <a:stretch/>
        </p:blipFill>
        <p:spPr>
          <a:xfrm>
            <a:off x="827584" y="1772816"/>
            <a:ext cx="7560840" cy="4343464"/>
          </a:xfrm>
        </p:spPr>
      </p:pic>
    </p:spTree>
    <p:extLst>
      <p:ext uri="{BB962C8B-B14F-4D97-AF65-F5344CB8AC3E}">
        <p14:creationId xmlns:p14="http://schemas.microsoft.com/office/powerpoint/2010/main" val="3289357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Stories with Humour</a:t>
            </a:r>
          </a:p>
        </p:txBody>
      </p:sp>
      <p:sp>
        <p:nvSpPr>
          <p:cNvPr id="3" name="Content Placeholder 2"/>
          <p:cNvSpPr>
            <a:spLocks noGrp="1"/>
          </p:cNvSpPr>
          <p:nvPr>
            <p:ph idx="1"/>
          </p:nvPr>
        </p:nvSpPr>
        <p:spPr>
          <a:xfrm>
            <a:off x="539552" y="1628800"/>
            <a:ext cx="8229600" cy="4525963"/>
          </a:xfrm>
        </p:spPr>
        <p:txBody>
          <a:bodyPr>
            <a:normAutofit fontScale="85000" lnSpcReduction="20000"/>
          </a:bodyPr>
          <a:lstStyle/>
          <a:p>
            <a:pPr marL="0" indent="0" algn="ctr">
              <a:buNone/>
            </a:pPr>
            <a:r>
              <a:rPr lang="en-GB" sz="4800" dirty="0"/>
              <a:t>Week Commencing Monday 29th June</a:t>
            </a:r>
          </a:p>
          <a:p>
            <a:r>
              <a:rPr lang="en-GB" sz="3400" dirty="0"/>
              <a:t>This PowerPoint has been written so that children can either work through it independently or with the support of an adult. </a:t>
            </a:r>
          </a:p>
          <a:p>
            <a:pPr marL="0" indent="0">
              <a:buNone/>
            </a:pPr>
            <a:endParaRPr lang="en-GB" sz="3400" dirty="0"/>
          </a:p>
          <a:p>
            <a:r>
              <a:rPr lang="en-GB" dirty="0"/>
              <a:t>The specific days to complete the activities are suggestions. Please do what you can, when you can. We appreciate that the amount of time that children wish to spend on these tasks may vary from child to child</a:t>
            </a:r>
            <a:r>
              <a:rPr lang="en-GB" sz="2800" dirty="0"/>
              <a:t>. </a:t>
            </a:r>
          </a:p>
        </p:txBody>
      </p:sp>
    </p:spTree>
    <p:extLst>
      <p:ext uri="{BB962C8B-B14F-4D97-AF65-F5344CB8AC3E}">
        <p14:creationId xmlns:p14="http://schemas.microsoft.com/office/powerpoint/2010/main" val="5467438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958215-CACE-4A84-9C09-91030D2FC58B}"/>
              </a:ext>
            </a:extLst>
          </p:cNvPr>
          <p:cNvSpPr>
            <a:spLocks noGrp="1"/>
          </p:cNvSpPr>
          <p:nvPr>
            <p:ph type="title"/>
          </p:nvPr>
        </p:nvSpPr>
        <p:spPr/>
        <p:txBody>
          <a:bodyPr/>
          <a:lstStyle/>
          <a:p>
            <a:r>
              <a:rPr lang="en-GB" dirty="0"/>
              <a:t>Billionaire Boy Inspired Story </a:t>
            </a:r>
          </a:p>
        </p:txBody>
      </p:sp>
      <p:sp>
        <p:nvSpPr>
          <p:cNvPr id="3" name="Content Placeholder 2">
            <a:extLst>
              <a:ext uri="{FF2B5EF4-FFF2-40B4-BE49-F238E27FC236}">
                <a16:creationId xmlns:a16="http://schemas.microsoft.com/office/drawing/2014/main" id="{5283F33F-33EB-4E6B-AC99-C6CED44A1ECB}"/>
              </a:ext>
            </a:extLst>
          </p:cNvPr>
          <p:cNvSpPr>
            <a:spLocks noGrp="1"/>
          </p:cNvSpPr>
          <p:nvPr>
            <p:ph idx="1"/>
          </p:nvPr>
        </p:nvSpPr>
        <p:spPr/>
        <p:txBody>
          <a:bodyPr/>
          <a:lstStyle/>
          <a:p>
            <a:pPr marL="0" indent="0" algn="ctr">
              <a:buNone/>
            </a:pPr>
            <a:r>
              <a:rPr lang="en-GB" u="sng" dirty="0"/>
              <a:t>Time to write</a:t>
            </a:r>
          </a:p>
          <a:p>
            <a:pPr marL="0" indent="0">
              <a:buNone/>
            </a:pPr>
            <a:endParaRPr lang="en-GB" dirty="0"/>
          </a:p>
          <a:p>
            <a:pPr marL="0" indent="0">
              <a:buNone/>
            </a:pPr>
            <a:r>
              <a:rPr lang="en-GB" dirty="0"/>
              <a:t>Remember, you can use today’s slides to help you. </a:t>
            </a:r>
          </a:p>
          <a:p>
            <a:pPr marL="0" indent="0">
              <a:buNone/>
            </a:pPr>
            <a:r>
              <a:rPr lang="en-GB" dirty="0"/>
              <a:t>Use your plans from last week. </a:t>
            </a:r>
          </a:p>
          <a:p>
            <a:pPr marL="0" indent="0">
              <a:buNone/>
            </a:pPr>
            <a:r>
              <a:rPr lang="en-GB" dirty="0"/>
              <a:t>Check your success criteria and the David Walliams features checklist which are saved as Word documents in this week’s resources. </a:t>
            </a:r>
          </a:p>
        </p:txBody>
      </p:sp>
    </p:spTree>
    <p:extLst>
      <p:ext uri="{BB962C8B-B14F-4D97-AF65-F5344CB8AC3E}">
        <p14:creationId xmlns:p14="http://schemas.microsoft.com/office/powerpoint/2010/main" val="2311749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t>Lesson 2 of 3: Stories with Humour </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chemeClr val="tx1"/>
                </a:solidFill>
              </a:rPr>
              <a:t>L.O. To write a story inspired by Billionaire Boy</a:t>
            </a:r>
          </a:p>
        </p:txBody>
      </p:sp>
    </p:spTree>
    <p:extLst>
      <p:ext uri="{BB962C8B-B14F-4D97-AF65-F5344CB8AC3E}">
        <p14:creationId xmlns:p14="http://schemas.microsoft.com/office/powerpoint/2010/main" val="10232713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1DD180-B7CB-4D82-9F56-2728AD86A253}"/>
              </a:ext>
            </a:extLst>
          </p:cNvPr>
          <p:cNvSpPr>
            <a:spLocks noGrp="1"/>
          </p:cNvSpPr>
          <p:nvPr>
            <p:ph type="title"/>
          </p:nvPr>
        </p:nvSpPr>
        <p:spPr/>
        <p:txBody>
          <a:bodyPr>
            <a:normAutofit fontScale="90000"/>
          </a:bodyPr>
          <a:lstStyle/>
          <a:p>
            <a:r>
              <a:rPr lang="en-GB" dirty="0"/>
              <a:t>Recap of I SAW A WABUB Conjunctions </a:t>
            </a:r>
          </a:p>
        </p:txBody>
      </p:sp>
      <p:sp>
        <p:nvSpPr>
          <p:cNvPr id="3" name="Content Placeholder 2">
            <a:extLst>
              <a:ext uri="{FF2B5EF4-FFF2-40B4-BE49-F238E27FC236}">
                <a16:creationId xmlns:a16="http://schemas.microsoft.com/office/drawing/2014/main" id="{9B6972C6-6706-4F95-A19D-8E709B155EC3}"/>
              </a:ext>
            </a:extLst>
          </p:cNvPr>
          <p:cNvSpPr>
            <a:spLocks noGrp="1"/>
          </p:cNvSpPr>
          <p:nvPr>
            <p:ph idx="1"/>
          </p:nvPr>
        </p:nvSpPr>
        <p:spPr/>
        <p:txBody>
          <a:bodyPr>
            <a:normAutofit/>
          </a:bodyPr>
          <a:lstStyle/>
          <a:p>
            <a:pPr marL="0" indent="0">
              <a:buNone/>
            </a:pPr>
            <a:r>
              <a:rPr lang="en-GB" sz="2000" b="1" dirty="0"/>
              <a:t>Warm Up: </a:t>
            </a:r>
            <a:r>
              <a:rPr lang="en-GB" sz="2000" dirty="0"/>
              <a:t>Try saying some sentences aloud which have some of these conjunctions in. Can you use some today in your story? </a:t>
            </a:r>
          </a:p>
        </p:txBody>
      </p:sp>
      <p:pic>
        <p:nvPicPr>
          <p:cNvPr id="5" name="Picture 4" descr="A picture containing meter&#10;&#10;Description automatically generated">
            <a:extLst>
              <a:ext uri="{FF2B5EF4-FFF2-40B4-BE49-F238E27FC236}">
                <a16:creationId xmlns:a16="http://schemas.microsoft.com/office/drawing/2014/main" id="{B11F1B22-A3AB-48D2-AA46-41AFCED135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51" y="2348880"/>
            <a:ext cx="9144000" cy="4403199"/>
          </a:xfrm>
          <a:prstGeom prst="rect">
            <a:avLst/>
          </a:prstGeom>
        </p:spPr>
      </p:pic>
    </p:spTree>
    <p:extLst>
      <p:ext uri="{BB962C8B-B14F-4D97-AF65-F5344CB8AC3E}">
        <p14:creationId xmlns:p14="http://schemas.microsoft.com/office/powerpoint/2010/main" val="35682751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0A115-2297-4958-AE2F-36449B079F2F}"/>
              </a:ext>
            </a:extLst>
          </p:cNvPr>
          <p:cNvSpPr>
            <a:spLocks noGrp="1"/>
          </p:cNvSpPr>
          <p:nvPr>
            <p:ph type="title"/>
          </p:nvPr>
        </p:nvSpPr>
        <p:spPr/>
        <p:txBody>
          <a:bodyPr>
            <a:normAutofit fontScale="90000"/>
          </a:bodyPr>
          <a:lstStyle/>
          <a:p>
            <a:r>
              <a:rPr lang="en-GB" dirty="0">
                <a:solidFill>
                  <a:schemeClr val="tx1"/>
                </a:solidFill>
              </a:rPr>
              <a:t>L.O. To write a story inspired by Billionaire Boy</a:t>
            </a:r>
            <a:br>
              <a:rPr lang="en-GB" dirty="0">
                <a:solidFill>
                  <a:schemeClr val="tx1"/>
                </a:solidFill>
              </a:rPr>
            </a:br>
            <a:endParaRPr lang="en-GB" dirty="0"/>
          </a:p>
        </p:txBody>
      </p:sp>
      <p:sp>
        <p:nvSpPr>
          <p:cNvPr id="3" name="Content Placeholder 2">
            <a:extLst>
              <a:ext uri="{FF2B5EF4-FFF2-40B4-BE49-F238E27FC236}">
                <a16:creationId xmlns:a16="http://schemas.microsoft.com/office/drawing/2014/main" id="{722E4FAF-9F71-42E4-9E79-E36278DE8F44}"/>
              </a:ext>
            </a:extLst>
          </p:cNvPr>
          <p:cNvSpPr>
            <a:spLocks noGrp="1"/>
          </p:cNvSpPr>
          <p:nvPr>
            <p:ph idx="1"/>
          </p:nvPr>
        </p:nvSpPr>
        <p:spPr/>
        <p:txBody>
          <a:bodyPr/>
          <a:lstStyle/>
          <a:p>
            <a:pPr marL="0" indent="0">
              <a:buNone/>
            </a:pPr>
            <a:r>
              <a:rPr lang="en-GB" dirty="0"/>
              <a:t>Before you carry on writing today, re-read what you wrote yesterday and correct any errors you come across. </a:t>
            </a:r>
          </a:p>
          <a:p>
            <a:pPr marL="0" indent="0">
              <a:buNone/>
            </a:pPr>
            <a:endParaRPr lang="en-GB" dirty="0"/>
          </a:p>
          <a:p>
            <a:pPr marL="0" indent="0" algn="ctr">
              <a:buNone/>
            </a:pPr>
            <a:r>
              <a:rPr lang="en-GB" dirty="0"/>
              <a:t>Time to get writing!</a:t>
            </a:r>
          </a:p>
        </p:txBody>
      </p:sp>
    </p:spTree>
    <p:extLst>
      <p:ext uri="{BB962C8B-B14F-4D97-AF65-F5344CB8AC3E}">
        <p14:creationId xmlns:p14="http://schemas.microsoft.com/office/powerpoint/2010/main" val="30425900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t>Lesson 3 of 3: Stories with Humour </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chemeClr val="tx1"/>
                </a:solidFill>
              </a:rPr>
              <a:t>L.O. To edit and proofread a story</a:t>
            </a:r>
          </a:p>
        </p:txBody>
      </p:sp>
    </p:spTree>
    <p:extLst>
      <p:ext uri="{BB962C8B-B14F-4D97-AF65-F5344CB8AC3E}">
        <p14:creationId xmlns:p14="http://schemas.microsoft.com/office/powerpoint/2010/main" val="7280030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FE48E-795B-490B-8C65-7B4782881F2E}"/>
              </a:ext>
            </a:extLst>
          </p:cNvPr>
          <p:cNvSpPr>
            <a:spLocks noGrp="1"/>
          </p:cNvSpPr>
          <p:nvPr>
            <p:ph type="title"/>
          </p:nvPr>
        </p:nvSpPr>
        <p:spPr/>
        <p:txBody>
          <a:bodyPr>
            <a:normAutofit fontScale="90000"/>
          </a:bodyPr>
          <a:lstStyle/>
          <a:p>
            <a:r>
              <a:rPr lang="en-GB" dirty="0">
                <a:solidFill>
                  <a:schemeClr val="tx1"/>
                </a:solidFill>
              </a:rPr>
              <a:t>L.O. To edit and proofread a story</a:t>
            </a:r>
            <a:br>
              <a:rPr lang="en-GB" dirty="0">
                <a:solidFill>
                  <a:schemeClr val="tx1"/>
                </a:solidFill>
              </a:rPr>
            </a:br>
            <a:endParaRPr lang="en-GB" dirty="0"/>
          </a:p>
        </p:txBody>
      </p:sp>
      <p:sp>
        <p:nvSpPr>
          <p:cNvPr id="3" name="Content Placeholder 2">
            <a:extLst>
              <a:ext uri="{FF2B5EF4-FFF2-40B4-BE49-F238E27FC236}">
                <a16:creationId xmlns:a16="http://schemas.microsoft.com/office/drawing/2014/main" id="{CD2FC875-21C4-48E4-8ABD-11E0AC142E60}"/>
              </a:ext>
            </a:extLst>
          </p:cNvPr>
          <p:cNvSpPr>
            <a:spLocks noGrp="1"/>
          </p:cNvSpPr>
          <p:nvPr>
            <p:ph idx="1"/>
          </p:nvPr>
        </p:nvSpPr>
        <p:spPr/>
        <p:txBody>
          <a:bodyPr/>
          <a:lstStyle/>
          <a:p>
            <a:pPr marL="0" indent="0">
              <a:buNone/>
            </a:pPr>
            <a:r>
              <a:rPr lang="en-GB" dirty="0"/>
              <a:t>Today, we are going to be focussing on making sure that we have written a strong ending to our story and that we have used accurate speech punctuation. </a:t>
            </a:r>
          </a:p>
          <a:p>
            <a:pPr marL="0" indent="0">
              <a:buNone/>
            </a:pPr>
            <a:endParaRPr lang="en-GB" dirty="0"/>
          </a:p>
          <a:p>
            <a:pPr marL="0" indent="0">
              <a:buNone/>
            </a:pPr>
            <a:endParaRPr lang="en-GB" dirty="0"/>
          </a:p>
        </p:txBody>
      </p:sp>
    </p:spTree>
    <p:extLst>
      <p:ext uri="{BB962C8B-B14F-4D97-AF65-F5344CB8AC3E}">
        <p14:creationId xmlns:p14="http://schemas.microsoft.com/office/powerpoint/2010/main" val="20011744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036C8-9072-417B-8D10-5F80E52CFB64}"/>
              </a:ext>
            </a:extLst>
          </p:cNvPr>
          <p:cNvSpPr>
            <a:spLocks noGrp="1"/>
          </p:cNvSpPr>
          <p:nvPr>
            <p:ph type="title"/>
          </p:nvPr>
        </p:nvSpPr>
        <p:spPr/>
        <p:txBody>
          <a:bodyPr/>
          <a:lstStyle/>
          <a:p>
            <a:r>
              <a:rPr lang="en-GB" dirty="0"/>
              <a:t>David Walliams Story Endings </a:t>
            </a:r>
          </a:p>
        </p:txBody>
      </p:sp>
      <p:sp>
        <p:nvSpPr>
          <p:cNvPr id="3" name="Content Placeholder 2">
            <a:extLst>
              <a:ext uri="{FF2B5EF4-FFF2-40B4-BE49-F238E27FC236}">
                <a16:creationId xmlns:a16="http://schemas.microsoft.com/office/drawing/2014/main" id="{A12FC215-7BC1-43F1-9BBC-CAFB93FDC09D}"/>
              </a:ext>
            </a:extLst>
          </p:cNvPr>
          <p:cNvSpPr>
            <a:spLocks noGrp="1"/>
          </p:cNvSpPr>
          <p:nvPr>
            <p:ph idx="1"/>
          </p:nvPr>
        </p:nvSpPr>
        <p:spPr/>
        <p:txBody>
          <a:bodyPr>
            <a:normAutofit fontScale="85000" lnSpcReduction="20000"/>
          </a:bodyPr>
          <a:lstStyle/>
          <a:p>
            <a:pPr marL="0" indent="0">
              <a:buNone/>
            </a:pPr>
            <a:r>
              <a:rPr lang="en-GB" dirty="0"/>
              <a:t>David Walliams uses a number of different endings including: </a:t>
            </a:r>
          </a:p>
          <a:p>
            <a:pPr marL="514350" indent="-514350">
              <a:buAutoNum type="arabicPeriod"/>
            </a:pPr>
            <a:r>
              <a:rPr lang="en-GB" dirty="0"/>
              <a:t>The characters no longer have any money but they now appreciate each other and are happy e.g. Billionaire Boy and Bad Dad. </a:t>
            </a:r>
          </a:p>
          <a:p>
            <a:pPr marL="514350" indent="-514350">
              <a:buAutoNum type="arabicPeriod"/>
            </a:pPr>
            <a:r>
              <a:rPr lang="en-GB" dirty="0"/>
              <a:t>A character starts writing the book, as if it is their story to tell </a:t>
            </a:r>
            <a:r>
              <a:rPr lang="en-GB" dirty="0" err="1"/>
              <a:t>e.g</a:t>
            </a:r>
            <a:r>
              <a:rPr lang="en-GB" dirty="0"/>
              <a:t> Mr Stink. </a:t>
            </a:r>
          </a:p>
          <a:p>
            <a:pPr marL="514350" indent="-514350">
              <a:buAutoNum type="arabicPeriod"/>
            </a:pPr>
            <a:r>
              <a:rPr lang="en-GB" dirty="0"/>
              <a:t>The book skips forwards in time to when the child character is older e.g. Awful Auntie. </a:t>
            </a:r>
          </a:p>
          <a:p>
            <a:pPr marL="514350" indent="-514350">
              <a:buAutoNum type="arabicPeriod"/>
            </a:pPr>
            <a:r>
              <a:rPr lang="en-GB" dirty="0"/>
              <a:t>The character says that they will have an amazing story to tell their grand children when the character older e.g. </a:t>
            </a:r>
            <a:r>
              <a:rPr lang="en-GB" dirty="0" err="1"/>
              <a:t>Gangsta</a:t>
            </a:r>
            <a:r>
              <a:rPr lang="en-GB" dirty="0"/>
              <a:t> Granny.  </a:t>
            </a:r>
          </a:p>
        </p:txBody>
      </p:sp>
    </p:spTree>
    <p:extLst>
      <p:ext uri="{BB962C8B-B14F-4D97-AF65-F5344CB8AC3E}">
        <p14:creationId xmlns:p14="http://schemas.microsoft.com/office/powerpoint/2010/main" val="30775768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E6E2A-5421-41B6-8A5F-BC40BB4BDC19}"/>
              </a:ext>
            </a:extLst>
          </p:cNvPr>
          <p:cNvSpPr>
            <a:spLocks noGrp="1"/>
          </p:cNvSpPr>
          <p:nvPr>
            <p:ph type="title"/>
          </p:nvPr>
        </p:nvSpPr>
        <p:spPr/>
        <p:txBody>
          <a:bodyPr/>
          <a:lstStyle/>
          <a:p>
            <a:r>
              <a:rPr lang="en-GB" dirty="0"/>
              <a:t>David Walliams Story Endings </a:t>
            </a:r>
          </a:p>
        </p:txBody>
      </p:sp>
      <p:sp>
        <p:nvSpPr>
          <p:cNvPr id="3" name="Content Placeholder 2">
            <a:extLst>
              <a:ext uri="{FF2B5EF4-FFF2-40B4-BE49-F238E27FC236}">
                <a16:creationId xmlns:a16="http://schemas.microsoft.com/office/drawing/2014/main" id="{B43D2563-EB9B-4AF9-87F3-3E22505A8D16}"/>
              </a:ext>
            </a:extLst>
          </p:cNvPr>
          <p:cNvSpPr>
            <a:spLocks noGrp="1"/>
          </p:cNvSpPr>
          <p:nvPr>
            <p:ph idx="1"/>
          </p:nvPr>
        </p:nvSpPr>
        <p:spPr/>
        <p:txBody>
          <a:bodyPr>
            <a:normAutofit fontScale="92500" lnSpcReduction="10000"/>
          </a:bodyPr>
          <a:lstStyle/>
          <a:p>
            <a:pPr marL="0" indent="0" algn="ctr">
              <a:buNone/>
            </a:pPr>
            <a:r>
              <a:rPr lang="en-GB" u="sng" dirty="0"/>
              <a:t>Editing your story ending</a:t>
            </a:r>
          </a:p>
          <a:p>
            <a:pPr marL="0" indent="0">
              <a:buNone/>
            </a:pPr>
            <a:r>
              <a:rPr lang="en-GB" dirty="0"/>
              <a:t>Does your story have a clear ending which makes the story feel complete? </a:t>
            </a:r>
          </a:p>
          <a:p>
            <a:pPr marL="0" indent="0">
              <a:buNone/>
            </a:pPr>
            <a:r>
              <a:rPr lang="en-GB" dirty="0"/>
              <a:t>Are you happy with your ending?</a:t>
            </a:r>
          </a:p>
          <a:p>
            <a:pPr marL="0" indent="0">
              <a:buNone/>
            </a:pPr>
            <a:r>
              <a:rPr lang="en-GB" dirty="0"/>
              <a:t>Do you need to add some details? </a:t>
            </a:r>
          </a:p>
          <a:p>
            <a:pPr marL="0" indent="0">
              <a:buNone/>
            </a:pPr>
            <a:r>
              <a:rPr lang="en-GB" dirty="0"/>
              <a:t>Have you had a different idea from the one you wrote? </a:t>
            </a:r>
          </a:p>
          <a:p>
            <a:pPr marL="0" indent="0">
              <a:buNone/>
            </a:pPr>
            <a:r>
              <a:rPr lang="en-GB" b="1" dirty="0"/>
              <a:t>Try writing an improved ending. It doesn’t need to be longer than four lines. </a:t>
            </a:r>
          </a:p>
        </p:txBody>
      </p:sp>
    </p:spTree>
    <p:extLst>
      <p:ext uri="{BB962C8B-B14F-4D97-AF65-F5344CB8AC3E}">
        <p14:creationId xmlns:p14="http://schemas.microsoft.com/office/powerpoint/2010/main" val="28401690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28A27-AB11-4211-AE44-FC798E2DF56F}"/>
              </a:ext>
            </a:extLst>
          </p:cNvPr>
          <p:cNvSpPr>
            <a:spLocks noGrp="1"/>
          </p:cNvSpPr>
          <p:nvPr>
            <p:ph type="title"/>
          </p:nvPr>
        </p:nvSpPr>
        <p:spPr/>
        <p:txBody>
          <a:bodyPr/>
          <a:lstStyle/>
          <a:p>
            <a:r>
              <a:rPr lang="en-GB" dirty="0"/>
              <a:t>Speech Punctuation Rules </a:t>
            </a:r>
          </a:p>
        </p:txBody>
      </p:sp>
      <p:pic>
        <p:nvPicPr>
          <p:cNvPr id="9" name="Content Placeholder 8" descr="A screenshot of a social media post&#10;&#10;Description automatically generated">
            <a:extLst>
              <a:ext uri="{FF2B5EF4-FFF2-40B4-BE49-F238E27FC236}">
                <a16:creationId xmlns:a16="http://schemas.microsoft.com/office/drawing/2014/main" id="{47AF0959-E98C-419F-9DAA-5F40A6B339B0}"/>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4127" t="28603" r="58749" b="12603"/>
          <a:stretch/>
        </p:blipFill>
        <p:spPr>
          <a:xfrm>
            <a:off x="3851920" y="1417638"/>
            <a:ext cx="4392488" cy="5242649"/>
          </a:xfrm>
        </p:spPr>
      </p:pic>
      <p:sp>
        <p:nvSpPr>
          <p:cNvPr id="10" name="TextBox 9">
            <a:extLst>
              <a:ext uri="{FF2B5EF4-FFF2-40B4-BE49-F238E27FC236}">
                <a16:creationId xmlns:a16="http://schemas.microsoft.com/office/drawing/2014/main" id="{A777688F-5DD8-4400-A17D-18AF2B032206}"/>
              </a:ext>
            </a:extLst>
          </p:cNvPr>
          <p:cNvSpPr txBox="1"/>
          <p:nvPr/>
        </p:nvSpPr>
        <p:spPr>
          <a:xfrm>
            <a:off x="457200" y="2060848"/>
            <a:ext cx="2952328" cy="3416320"/>
          </a:xfrm>
          <a:prstGeom prst="rect">
            <a:avLst/>
          </a:prstGeom>
          <a:noFill/>
        </p:spPr>
        <p:txBody>
          <a:bodyPr wrap="square" rtlCol="0">
            <a:spAutoFit/>
          </a:bodyPr>
          <a:lstStyle/>
          <a:p>
            <a:r>
              <a:rPr lang="en-GB" sz="2400" dirty="0"/>
              <a:t>Recap on the rules using the Word document or your poster from a few weeks ago. Read through your work and check that your direct speech fits these rules. </a:t>
            </a:r>
          </a:p>
        </p:txBody>
      </p:sp>
    </p:spTree>
    <p:extLst>
      <p:ext uri="{BB962C8B-B14F-4D97-AF65-F5344CB8AC3E}">
        <p14:creationId xmlns:p14="http://schemas.microsoft.com/office/powerpoint/2010/main" val="12931717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38464-38CA-4AB6-943F-651008BA7BD2}"/>
              </a:ext>
            </a:extLst>
          </p:cNvPr>
          <p:cNvSpPr>
            <a:spLocks noGrp="1"/>
          </p:cNvSpPr>
          <p:nvPr>
            <p:ph type="title"/>
          </p:nvPr>
        </p:nvSpPr>
        <p:spPr/>
        <p:txBody>
          <a:bodyPr/>
          <a:lstStyle/>
          <a:p>
            <a:r>
              <a:rPr lang="en-GB" dirty="0">
                <a:solidFill>
                  <a:schemeClr val="tx1"/>
                </a:solidFill>
              </a:rPr>
              <a:t>L.O. To edit and proofread a story</a:t>
            </a:r>
            <a:endParaRPr lang="en-GB" dirty="0"/>
          </a:p>
        </p:txBody>
      </p:sp>
      <p:sp>
        <p:nvSpPr>
          <p:cNvPr id="3" name="Content Placeholder 2">
            <a:extLst>
              <a:ext uri="{FF2B5EF4-FFF2-40B4-BE49-F238E27FC236}">
                <a16:creationId xmlns:a16="http://schemas.microsoft.com/office/drawing/2014/main" id="{9A6F3D3E-4CE7-4047-9684-5B317802F04E}"/>
              </a:ext>
            </a:extLst>
          </p:cNvPr>
          <p:cNvSpPr>
            <a:spLocks noGrp="1"/>
          </p:cNvSpPr>
          <p:nvPr>
            <p:ph idx="1"/>
          </p:nvPr>
        </p:nvSpPr>
        <p:spPr/>
        <p:txBody>
          <a:bodyPr/>
          <a:lstStyle/>
          <a:p>
            <a:pPr marL="0" indent="0">
              <a:buNone/>
            </a:pPr>
            <a:r>
              <a:rPr lang="en-GB" dirty="0"/>
              <a:t>Finally, read your work through from start to finish. Check: </a:t>
            </a:r>
          </a:p>
          <a:p>
            <a:r>
              <a:rPr lang="en-GB" dirty="0"/>
              <a:t>capital letters</a:t>
            </a:r>
          </a:p>
          <a:p>
            <a:r>
              <a:rPr lang="en-GB" dirty="0"/>
              <a:t>full stops</a:t>
            </a:r>
          </a:p>
          <a:p>
            <a:r>
              <a:rPr lang="en-GB" dirty="0"/>
              <a:t>commas</a:t>
            </a:r>
          </a:p>
          <a:p>
            <a:r>
              <a:rPr lang="en-GB" dirty="0"/>
              <a:t>missing words</a:t>
            </a:r>
          </a:p>
          <a:p>
            <a:r>
              <a:rPr lang="en-GB" dirty="0"/>
              <a:t>spellings you can correct </a:t>
            </a:r>
          </a:p>
        </p:txBody>
      </p:sp>
    </p:spTree>
    <p:extLst>
      <p:ext uri="{BB962C8B-B14F-4D97-AF65-F5344CB8AC3E}">
        <p14:creationId xmlns:p14="http://schemas.microsoft.com/office/powerpoint/2010/main" val="11291174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60623-5722-4F56-8F1D-DC4C9E97812E}"/>
              </a:ext>
            </a:extLst>
          </p:cNvPr>
          <p:cNvSpPr>
            <a:spLocks noGrp="1"/>
          </p:cNvSpPr>
          <p:nvPr>
            <p:ph type="title"/>
          </p:nvPr>
        </p:nvSpPr>
        <p:spPr/>
        <p:txBody>
          <a:bodyPr>
            <a:normAutofit/>
          </a:bodyPr>
          <a:lstStyle/>
          <a:p>
            <a:r>
              <a:rPr lang="en-GB" dirty="0" err="1"/>
              <a:t>SPaG</a:t>
            </a:r>
            <a:r>
              <a:rPr lang="en-GB" dirty="0"/>
              <a:t> Activity Mat </a:t>
            </a:r>
          </a:p>
        </p:txBody>
      </p:sp>
      <p:sp>
        <p:nvSpPr>
          <p:cNvPr id="3" name="Content Placeholder 2">
            <a:extLst>
              <a:ext uri="{FF2B5EF4-FFF2-40B4-BE49-F238E27FC236}">
                <a16:creationId xmlns:a16="http://schemas.microsoft.com/office/drawing/2014/main" id="{CFCAEC6B-C3A5-4578-B073-74476000A7F6}"/>
              </a:ext>
            </a:extLst>
          </p:cNvPr>
          <p:cNvSpPr>
            <a:spLocks noGrp="1"/>
          </p:cNvSpPr>
          <p:nvPr>
            <p:ph idx="1"/>
          </p:nvPr>
        </p:nvSpPr>
        <p:spPr/>
        <p:txBody>
          <a:bodyPr>
            <a:normAutofit/>
          </a:bodyPr>
          <a:lstStyle/>
          <a:p>
            <a:pPr marL="0" indent="0">
              <a:buNone/>
            </a:pPr>
            <a:r>
              <a:rPr lang="en-GB" dirty="0"/>
              <a:t>Due to the ‘meet the teacher Zooms’ which are taking place involving Year 4 staff this week, we will not be having a Year 4 </a:t>
            </a:r>
            <a:r>
              <a:rPr lang="en-GB" dirty="0" err="1"/>
              <a:t>SPaG</a:t>
            </a:r>
            <a:r>
              <a:rPr lang="en-GB" dirty="0"/>
              <a:t> lesson. </a:t>
            </a:r>
          </a:p>
          <a:p>
            <a:pPr marL="0" indent="0">
              <a:buNone/>
            </a:pPr>
            <a:endParaRPr lang="en-GB" dirty="0"/>
          </a:p>
          <a:p>
            <a:pPr marL="0" indent="0">
              <a:buNone/>
            </a:pPr>
            <a:r>
              <a:rPr lang="en-GB" dirty="0"/>
              <a:t>We have included a </a:t>
            </a:r>
            <a:r>
              <a:rPr lang="en-GB" dirty="0" err="1"/>
              <a:t>SPaG</a:t>
            </a:r>
            <a:r>
              <a:rPr lang="en-GB" dirty="0"/>
              <a:t> mat in this week’s </a:t>
            </a:r>
            <a:r>
              <a:rPr lang="en-GB" dirty="0" err="1"/>
              <a:t>reosources</a:t>
            </a:r>
            <a:r>
              <a:rPr lang="en-GB" dirty="0"/>
              <a:t>, if you would like to give it a try. </a:t>
            </a:r>
          </a:p>
        </p:txBody>
      </p:sp>
    </p:spTree>
    <p:extLst>
      <p:ext uri="{BB962C8B-B14F-4D97-AF65-F5344CB8AC3E}">
        <p14:creationId xmlns:p14="http://schemas.microsoft.com/office/powerpoint/2010/main" val="31101193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94A49-BDAA-46E1-8BE3-A3C1ECB7AFEA}"/>
              </a:ext>
            </a:extLst>
          </p:cNvPr>
          <p:cNvSpPr>
            <a:spLocks noGrp="1"/>
          </p:cNvSpPr>
          <p:nvPr>
            <p:ph type="title"/>
          </p:nvPr>
        </p:nvSpPr>
        <p:spPr/>
        <p:txBody>
          <a:bodyPr/>
          <a:lstStyle/>
          <a:p>
            <a:r>
              <a:rPr lang="en-GB" dirty="0"/>
              <a:t>Proud of your story? </a:t>
            </a:r>
          </a:p>
        </p:txBody>
      </p:sp>
      <p:sp>
        <p:nvSpPr>
          <p:cNvPr id="3" name="Content Placeholder 2">
            <a:extLst>
              <a:ext uri="{FF2B5EF4-FFF2-40B4-BE49-F238E27FC236}">
                <a16:creationId xmlns:a16="http://schemas.microsoft.com/office/drawing/2014/main" id="{C06AD2FB-CC12-4CC9-844B-2543EDC59343}"/>
              </a:ext>
            </a:extLst>
          </p:cNvPr>
          <p:cNvSpPr>
            <a:spLocks noGrp="1"/>
          </p:cNvSpPr>
          <p:nvPr>
            <p:ph idx="1"/>
          </p:nvPr>
        </p:nvSpPr>
        <p:spPr/>
        <p:txBody>
          <a:bodyPr>
            <a:normAutofit/>
          </a:bodyPr>
          <a:lstStyle/>
          <a:p>
            <a:pPr marL="0" indent="0" algn="ctr">
              <a:buNone/>
            </a:pPr>
            <a:r>
              <a:rPr lang="en-GB" sz="5000" dirty="0"/>
              <a:t>Please send them to us to read. We love receiving your work. </a:t>
            </a:r>
          </a:p>
          <a:p>
            <a:pPr marL="0" indent="0" algn="ctr">
              <a:buNone/>
            </a:pPr>
            <a:endParaRPr lang="en-GB" sz="5000" dirty="0"/>
          </a:p>
        </p:txBody>
      </p:sp>
      <p:pic>
        <p:nvPicPr>
          <p:cNvPr id="5" name="Picture 4" descr="A picture containing drawing&#10;&#10;Description automatically generated">
            <a:extLst>
              <a:ext uri="{FF2B5EF4-FFF2-40B4-BE49-F238E27FC236}">
                <a16:creationId xmlns:a16="http://schemas.microsoft.com/office/drawing/2014/main" id="{39C0D7EC-9CF3-474D-9856-E52FFDB9113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4991" y="3995211"/>
            <a:ext cx="2594018" cy="2592288"/>
          </a:xfrm>
          <a:prstGeom prst="rect">
            <a:avLst/>
          </a:prstGeom>
        </p:spPr>
      </p:pic>
    </p:spTree>
    <p:extLst>
      <p:ext uri="{BB962C8B-B14F-4D97-AF65-F5344CB8AC3E}">
        <p14:creationId xmlns:p14="http://schemas.microsoft.com/office/powerpoint/2010/main" val="7293940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44824"/>
            <a:ext cx="8229600" cy="1143000"/>
          </a:xfrm>
        </p:spPr>
        <p:txBody>
          <a:bodyPr>
            <a:noAutofit/>
          </a:bodyPr>
          <a:lstStyle/>
          <a:p>
            <a:r>
              <a:rPr lang="en-GB" sz="5000" b="1" dirty="0" err="1"/>
              <a:t>SPaG</a:t>
            </a:r>
            <a:r>
              <a:rPr lang="en-GB" sz="5000" b="1" dirty="0"/>
              <a:t> lesson </a:t>
            </a:r>
            <a:br>
              <a:rPr lang="en-GB" sz="3000" b="1" dirty="0"/>
            </a:br>
            <a:r>
              <a:rPr lang="en-GB" sz="2500" b="1" dirty="0"/>
              <a:t>(which can be completed on any day but you may wish to do on Tuesday morning if you have a meet the teacher Zoom lesson that morning)</a:t>
            </a:r>
            <a:br>
              <a:rPr lang="en-GB" sz="2500" b="1" dirty="0"/>
            </a:br>
            <a:r>
              <a:rPr lang="en-GB" sz="2500" b="1" dirty="0"/>
              <a:t>Please complete the </a:t>
            </a:r>
            <a:r>
              <a:rPr lang="en-GB" sz="2500" b="1" dirty="0" err="1"/>
              <a:t>SPaG</a:t>
            </a:r>
            <a:r>
              <a:rPr lang="en-GB" sz="2500" b="1" dirty="0"/>
              <a:t> mat like we have been doing in our Zoom lesson. Choose the one star, two star or three star sheet (three being the most challenging). The answers are included for you to check. </a:t>
            </a:r>
          </a:p>
        </p:txBody>
      </p:sp>
      <p:pic>
        <p:nvPicPr>
          <p:cNvPr id="5" name="Picture 4" descr="A screenshot of a cell phone&#10;&#10;Description automatically generated">
            <a:extLst>
              <a:ext uri="{FF2B5EF4-FFF2-40B4-BE49-F238E27FC236}">
                <a16:creationId xmlns:a16="http://schemas.microsoft.com/office/drawing/2014/main" id="{DE6A94A1-C242-4BB1-9DAC-3559A74C676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74373" y="4293096"/>
            <a:ext cx="3195253" cy="2060685"/>
          </a:xfrm>
          <a:prstGeom prst="rect">
            <a:avLst/>
          </a:prstGeom>
        </p:spPr>
      </p:pic>
    </p:spTree>
    <p:extLst>
      <p:ext uri="{BB962C8B-B14F-4D97-AF65-F5344CB8AC3E}">
        <p14:creationId xmlns:p14="http://schemas.microsoft.com/office/powerpoint/2010/main" val="30704079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Spellings </a:t>
            </a:r>
          </a:p>
        </p:txBody>
      </p:sp>
      <p:sp>
        <p:nvSpPr>
          <p:cNvPr id="3" name="Content Placeholder 2"/>
          <p:cNvSpPr>
            <a:spLocks noGrp="1"/>
          </p:cNvSpPr>
          <p:nvPr>
            <p:ph idx="1"/>
          </p:nvPr>
        </p:nvSpPr>
        <p:spPr/>
        <p:txBody>
          <a:bodyPr>
            <a:normAutofit/>
          </a:bodyPr>
          <a:lstStyle/>
          <a:p>
            <a:pPr marL="0" indent="0" algn="ctr">
              <a:buNone/>
            </a:pPr>
            <a:endParaRPr lang="en-GB" sz="5000" dirty="0"/>
          </a:p>
          <a:p>
            <a:pPr marL="0" indent="0" algn="ctr">
              <a:buNone/>
            </a:pPr>
            <a:r>
              <a:rPr lang="en-GB" sz="5000" dirty="0"/>
              <a:t>Friday 3rd July</a:t>
            </a:r>
          </a:p>
        </p:txBody>
      </p:sp>
    </p:spTree>
    <p:extLst>
      <p:ext uri="{BB962C8B-B14F-4D97-AF65-F5344CB8AC3E}">
        <p14:creationId xmlns:p14="http://schemas.microsoft.com/office/powerpoint/2010/main" val="21811332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Friday 3</a:t>
            </a:r>
            <a:r>
              <a:rPr lang="en-GB" baseline="30000" dirty="0"/>
              <a:t>rd</a:t>
            </a:r>
            <a:r>
              <a:rPr lang="en-GB" dirty="0"/>
              <a:t> July</a:t>
            </a:r>
          </a:p>
        </p:txBody>
      </p:sp>
      <p:sp>
        <p:nvSpPr>
          <p:cNvPr id="3" name="Content Placeholder 2"/>
          <p:cNvSpPr>
            <a:spLocks noGrp="1"/>
          </p:cNvSpPr>
          <p:nvPr>
            <p:ph idx="1"/>
          </p:nvPr>
        </p:nvSpPr>
        <p:spPr/>
        <p:txBody>
          <a:bodyPr>
            <a:normAutofit/>
          </a:bodyPr>
          <a:lstStyle/>
          <a:p>
            <a:pPr marL="0" indent="0" algn="ctr">
              <a:buNone/>
            </a:pPr>
            <a:r>
              <a:rPr lang="en-GB" b="1" dirty="0"/>
              <a:t>Spellings</a:t>
            </a:r>
          </a:p>
          <a:p>
            <a:pPr marL="0" indent="0">
              <a:buNone/>
            </a:pPr>
            <a:r>
              <a:rPr lang="en-GB" b="1" dirty="0"/>
              <a:t>Mrs Rollins’ 10 sentences are available to use. </a:t>
            </a:r>
          </a:p>
        </p:txBody>
      </p:sp>
    </p:spTree>
    <p:extLst>
      <p:ext uri="{BB962C8B-B14F-4D97-AF65-F5344CB8AC3E}">
        <p14:creationId xmlns:p14="http://schemas.microsoft.com/office/powerpoint/2010/main" val="42218014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0A7F3-D99C-4DD7-98D4-462DEECC8F64}"/>
              </a:ext>
            </a:extLst>
          </p:cNvPr>
          <p:cNvSpPr>
            <a:spLocks noGrp="1"/>
          </p:cNvSpPr>
          <p:nvPr>
            <p:ph type="title"/>
          </p:nvPr>
        </p:nvSpPr>
        <p:spPr/>
        <p:txBody>
          <a:bodyPr/>
          <a:lstStyle/>
          <a:p>
            <a:r>
              <a:rPr lang="en-GB" dirty="0"/>
              <a:t>SPaG.com </a:t>
            </a:r>
          </a:p>
        </p:txBody>
      </p:sp>
      <p:sp>
        <p:nvSpPr>
          <p:cNvPr id="3" name="Content Placeholder 2">
            <a:extLst>
              <a:ext uri="{FF2B5EF4-FFF2-40B4-BE49-F238E27FC236}">
                <a16:creationId xmlns:a16="http://schemas.microsoft.com/office/drawing/2014/main" id="{D60098EC-1EB2-40BF-855E-228FD6A4BB2D}"/>
              </a:ext>
            </a:extLst>
          </p:cNvPr>
          <p:cNvSpPr>
            <a:spLocks noGrp="1"/>
          </p:cNvSpPr>
          <p:nvPr>
            <p:ph idx="1"/>
          </p:nvPr>
        </p:nvSpPr>
        <p:spPr/>
        <p:txBody>
          <a:bodyPr/>
          <a:lstStyle/>
          <a:p>
            <a:pPr marL="0" indent="0">
              <a:buNone/>
            </a:pPr>
            <a:r>
              <a:rPr lang="en-GB"/>
              <a:t>The activities </a:t>
            </a:r>
            <a:r>
              <a:rPr lang="en-GB" dirty="0"/>
              <a:t>which were set last week are still available. They have been uploaded twice to give you a chance to beat your first score.  </a:t>
            </a:r>
          </a:p>
        </p:txBody>
      </p:sp>
    </p:spTree>
    <p:extLst>
      <p:ext uri="{BB962C8B-B14F-4D97-AF65-F5344CB8AC3E}">
        <p14:creationId xmlns:p14="http://schemas.microsoft.com/office/powerpoint/2010/main" val="1205882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7CEFF-7D9C-47C5-AEDD-9A79C237DC0E}"/>
              </a:ext>
            </a:extLst>
          </p:cNvPr>
          <p:cNvSpPr>
            <a:spLocks noGrp="1"/>
          </p:cNvSpPr>
          <p:nvPr>
            <p:ph type="title"/>
          </p:nvPr>
        </p:nvSpPr>
        <p:spPr/>
        <p:txBody>
          <a:bodyPr>
            <a:noAutofit/>
          </a:bodyPr>
          <a:lstStyle/>
          <a:p>
            <a:br>
              <a:rPr lang="en-GB" sz="6000" dirty="0"/>
            </a:br>
            <a:r>
              <a:rPr lang="en-GB" sz="6000" dirty="0"/>
              <a:t>Reading Comprehension </a:t>
            </a:r>
            <a:br>
              <a:rPr lang="en-GB" sz="6000" dirty="0"/>
            </a:br>
            <a:endParaRPr lang="en-GB" sz="6000" dirty="0"/>
          </a:p>
        </p:txBody>
      </p:sp>
      <p:sp>
        <p:nvSpPr>
          <p:cNvPr id="3" name="Content Placeholder 2">
            <a:extLst>
              <a:ext uri="{FF2B5EF4-FFF2-40B4-BE49-F238E27FC236}">
                <a16:creationId xmlns:a16="http://schemas.microsoft.com/office/drawing/2014/main" id="{3881EAAF-1BA4-4187-A52D-C014453F28EA}"/>
              </a:ext>
            </a:extLst>
          </p:cNvPr>
          <p:cNvSpPr>
            <a:spLocks noGrp="1"/>
          </p:cNvSpPr>
          <p:nvPr>
            <p:ph idx="1"/>
          </p:nvPr>
        </p:nvSpPr>
        <p:spPr/>
        <p:txBody>
          <a:bodyPr>
            <a:normAutofit/>
          </a:bodyPr>
          <a:lstStyle/>
          <a:p>
            <a:pPr marL="0" indent="0">
              <a:buNone/>
            </a:pPr>
            <a:r>
              <a:rPr lang="en-GB" dirty="0"/>
              <a:t>We have included a classic fiction reading comprehension called: </a:t>
            </a:r>
          </a:p>
          <a:p>
            <a:pPr marL="0" indent="0">
              <a:buNone/>
            </a:pPr>
            <a:endParaRPr lang="en-GB" dirty="0"/>
          </a:p>
          <a:p>
            <a:pPr marL="0" indent="0">
              <a:buNone/>
            </a:pPr>
            <a:r>
              <a:rPr lang="en-GB" sz="4000" dirty="0"/>
              <a:t>Tom finds happiness</a:t>
            </a:r>
          </a:p>
          <a:p>
            <a:pPr marL="0" indent="0">
              <a:buNone/>
            </a:pPr>
            <a:endParaRPr lang="en-GB" dirty="0">
              <a:solidFill>
                <a:srgbClr val="FF0000"/>
              </a:solidFill>
            </a:endParaRPr>
          </a:p>
          <a:p>
            <a:pPr marL="0" indent="0">
              <a:buNone/>
            </a:pPr>
            <a:endParaRPr lang="en-GB" dirty="0">
              <a:solidFill>
                <a:srgbClr val="FF0000"/>
              </a:solidFill>
            </a:endParaRPr>
          </a:p>
          <a:p>
            <a:pPr marL="0" indent="0">
              <a:buNone/>
            </a:pPr>
            <a:endParaRPr lang="en-GB" dirty="0"/>
          </a:p>
        </p:txBody>
      </p:sp>
    </p:spTree>
    <p:extLst>
      <p:ext uri="{BB962C8B-B14F-4D97-AF65-F5344CB8AC3E}">
        <p14:creationId xmlns:p14="http://schemas.microsoft.com/office/powerpoint/2010/main" val="497685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Stories With Humour Reading</a:t>
            </a:r>
          </a:p>
        </p:txBody>
      </p:sp>
      <p:sp>
        <p:nvSpPr>
          <p:cNvPr id="3" name="Content Placeholder 2"/>
          <p:cNvSpPr>
            <a:spLocks noGrp="1"/>
          </p:cNvSpPr>
          <p:nvPr>
            <p:ph idx="1"/>
          </p:nvPr>
        </p:nvSpPr>
        <p:spPr/>
        <p:txBody>
          <a:bodyPr>
            <a:normAutofit/>
          </a:bodyPr>
          <a:lstStyle/>
          <a:p>
            <a:pPr marL="0" indent="0">
              <a:buNone/>
            </a:pPr>
            <a:r>
              <a:rPr lang="en-GB" dirty="0"/>
              <a:t>We have finished Billionaire Boy but perhaps you might like to read or listen to another book by David Walliams. </a:t>
            </a:r>
          </a:p>
          <a:p>
            <a:pPr marL="0" indent="0">
              <a:buNone/>
            </a:pPr>
            <a:endParaRPr lang="en-GB" dirty="0"/>
          </a:p>
          <a:p>
            <a:pPr marL="0" indent="0">
              <a:buNone/>
            </a:pPr>
            <a:endParaRPr lang="en-GB" dirty="0">
              <a:solidFill>
                <a:srgbClr val="FF0000"/>
              </a:solidFill>
            </a:endParaRPr>
          </a:p>
          <a:p>
            <a:pPr marL="0" indent="0">
              <a:buNone/>
            </a:pPr>
            <a:endParaRPr lang="en-GB" dirty="0">
              <a:solidFill>
                <a:srgbClr val="FF0000"/>
              </a:solidFill>
            </a:endParaRPr>
          </a:p>
        </p:txBody>
      </p:sp>
    </p:spTree>
    <p:extLst>
      <p:ext uri="{BB962C8B-B14F-4D97-AF65-F5344CB8AC3E}">
        <p14:creationId xmlns:p14="http://schemas.microsoft.com/office/powerpoint/2010/main" val="19463775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fontScale="90000"/>
          </a:bodyPr>
          <a:lstStyle/>
          <a:p>
            <a:r>
              <a:rPr lang="en-GB" dirty="0"/>
              <a:t>Spellings </a:t>
            </a:r>
            <a:br>
              <a:rPr lang="en-GB" dirty="0"/>
            </a:br>
            <a:r>
              <a:rPr lang="en-GB" dirty="0"/>
              <a:t>for Friday 3</a:t>
            </a:r>
            <a:r>
              <a:rPr lang="en-GB" baseline="30000" dirty="0"/>
              <a:t>rd</a:t>
            </a:r>
            <a:r>
              <a:rPr lang="en-GB" dirty="0"/>
              <a:t> July </a:t>
            </a:r>
          </a:p>
        </p:txBody>
      </p:sp>
      <p:sp>
        <p:nvSpPr>
          <p:cNvPr id="5" name="TextBox 4"/>
          <p:cNvSpPr txBox="1"/>
          <p:nvPr/>
        </p:nvSpPr>
        <p:spPr>
          <a:xfrm>
            <a:off x="1786880" y="1728304"/>
            <a:ext cx="7128791" cy="4093428"/>
          </a:xfrm>
          <a:prstGeom prst="rect">
            <a:avLst/>
          </a:prstGeom>
          <a:noFill/>
        </p:spPr>
        <p:txBody>
          <a:bodyPr wrap="square" rtlCol="0">
            <a:spAutoFit/>
          </a:bodyPr>
          <a:lstStyle/>
          <a:p>
            <a:r>
              <a:rPr lang="en-GB" sz="2600" dirty="0"/>
              <a:t>This week, we are looking at adverbials of manner (how someone or something does something). </a:t>
            </a:r>
          </a:p>
          <a:p>
            <a:endParaRPr lang="en-GB" sz="2600" dirty="0"/>
          </a:p>
          <a:p>
            <a:r>
              <a:rPr lang="en-GB" sz="2600" dirty="0"/>
              <a:t>This week, there is a handwriting sheet, a word search and a poster to help you learn the words. </a:t>
            </a:r>
          </a:p>
          <a:p>
            <a:endParaRPr lang="en-GB" sz="2600" dirty="0"/>
          </a:p>
          <a:p>
            <a:r>
              <a:rPr lang="en-GB" sz="2600" b="1" dirty="0"/>
              <a:t>Make sure you know what each word means.</a:t>
            </a:r>
          </a:p>
          <a:p>
            <a:endParaRPr lang="en-GB" sz="2600" b="1" dirty="0"/>
          </a:p>
          <a:p>
            <a:r>
              <a:rPr lang="en-GB" sz="2600" b="1" dirty="0"/>
              <a:t>Think about how you could use some of them in your Billionaire Boy writing. </a:t>
            </a:r>
          </a:p>
        </p:txBody>
      </p:sp>
      <p:pic>
        <p:nvPicPr>
          <p:cNvPr id="7" name="Content Placeholder 6" descr="A screenshot of a cell phone&#10;&#10;Description automatically generated">
            <a:extLst>
              <a:ext uri="{FF2B5EF4-FFF2-40B4-BE49-F238E27FC236}">
                <a16:creationId xmlns:a16="http://schemas.microsoft.com/office/drawing/2014/main" id="{C5CE0757-37AE-4E73-87EA-F0C5CD32861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329" y="1700808"/>
            <a:ext cx="1294070" cy="4525963"/>
          </a:xfrm>
        </p:spPr>
      </p:pic>
    </p:spTree>
    <p:extLst>
      <p:ext uri="{BB962C8B-B14F-4D97-AF65-F5344CB8AC3E}">
        <p14:creationId xmlns:p14="http://schemas.microsoft.com/office/powerpoint/2010/main" val="2760391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Stories with Humour</a:t>
            </a:r>
          </a:p>
        </p:txBody>
      </p:sp>
      <p:sp>
        <p:nvSpPr>
          <p:cNvPr id="3" name="Content Placeholder 2"/>
          <p:cNvSpPr>
            <a:spLocks noGrp="1"/>
          </p:cNvSpPr>
          <p:nvPr>
            <p:ph idx="1"/>
          </p:nvPr>
        </p:nvSpPr>
        <p:spPr/>
        <p:txBody>
          <a:bodyPr>
            <a:normAutofit lnSpcReduction="10000"/>
          </a:bodyPr>
          <a:lstStyle/>
          <a:p>
            <a:pPr marL="0" indent="0">
              <a:buNone/>
            </a:pPr>
            <a:r>
              <a:rPr lang="en-GB" u="sng" dirty="0"/>
              <a:t>Weekly Overview </a:t>
            </a:r>
          </a:p>
          <a:p>
            <a:r>
              <a:rPr lang="en-GB" dirty="0"/>
              <a:t>We will write our story inspired by Billionaire Boy. </a:t>
            </a:r>
          </a:p>
          <a:p>
            <a:r>
              <a:rPr lang="en-GB" dirty="0"/>
              <a:t>We will edit and proofread our story. </a:t>
            </a:r>
          </a:p>
          <a:p>
            <a:r>
              <a:rPr lang="en-GB" dirty="0"/>
              <a:t>There is a </a:t>
            </a:r>
            <a:r>
              <a:rPr lang="en-GB" dirty="0" err="1"/>
              <a:t>SPaG</a:t>
            </a:r>
            <a:r>
              <a:rPr lang="en-GB" dirty="0"/>
              <a:t> mat to complete if you would like to give it a try. If you are having a meet the teacher Zoom on Tuesday morning, you may want to do this as your English task as it will be a shorter session. </a:t>
            </a:r>
          </a:p>
        </p:txBody>
      </p:sp>
    </p:spTree>
    <p:extLst>
      <p:ext uri="{BB962C8B-B14F-4D97-AF65-F5344CB8AC3E}">
        <p14:creationId xmlns:p14="http://schemas.microsoft.com/office/powerpoint/2010/main" val="1109905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532E0-B1AC-4E20-9DD4-04CB5E1164CE}"/>
              </a:ext>
            </a:extLst>
          </p:cNvPr>
          <p:cNvSpPr>
            <a:spLocks noGrp="1"/>
          </p:cNvSpPr>
          <p:nvPr>
            <p:ph type="ctrTitle"/>
          </p:nvPr>
        </p:nvSpPr>
        <p:spPr>
          <a:xfrm>
            <a:off x="685800" y="764704"/>
            <a:ext cx="7772400" cy="1470025"/>
          </a:xfrm>
        </p:spPr>
        <p:txBody>
          <a:bodyPr/>
          <a:lstStyle/>
          <a:p>
            <a:r>
              <a:rPr lang="en-GB" dirty="0"/>
              <a:t>Lesson 1 of 3: Stories with Humour </a:t>
            </a:r>
          </a:p>
        </p:txBody>
      </p:sp>
      <p:sp>
        <p:nvSpPr>
          <p:cNvPr id="3" name="Subtitle 2">
            <a:extLst>
              <a:ext uri="{FF2B5EF4-FFF2-40B4-BE49-F238E27FC236}">
                <a16:creationId xmlns:a16="http://schemas.microsoft.com/office/drawing/2014/main" id="{12C40EA5-F4C7-48A2-9615-5C48A65B2EE3}"/>
              </a:ext>
            </a:extLst>
          </p:cNvPr>
          <p:cNvSpPr>
            <a:spLocks noGrp="1"/>
          </p:cNvSpPr>
          <p:nvPr>
            <p:ph type="subTitle" idx="1"/>
          </p:nvPr>
        </p:nvSpPr>
        <p:spPr>
          <a:xfrm>
            <a:off x="1259632" y="2708920"/>
            <a:ext cx="6400800" cy="3096344"/>
          </a:xfrm>
        </p:spPr>
        <p:txBody>
          <a:bodyPr>
            <a:normAutofit/>
          </a:bodyPr>
          <a:lstStyle/>
          <a:p>
            <a:r>
              <a:rPr lang="en-GB" dirty="0">
                <a:solidFill>
                  <a:schemeClr val="tx1"/>
                </a:solidFill>
              </a:rPr>
              <a:t>L.O. To write a story inspired by Billionaire Boy</a:t>
            </a:r>
          </a:p>
        </p:txBody>
      </p:sp>
    </p:spTree>
    <p:extLst>
      <p:ext uri="{BB962C8B-B14F-4D97-AF65-F5344CB8AC3E}">
        <p14:creationId xmlns:p14="http://schemas.microsoft.com/office/powerpoint/2010/main" val="18401066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7001</TotalTime>
  <Words>1581</Words>
  <Application>Microsoft Office PowerPoint</Application>
  <PresentationFormat>On-screen Show (4:3)</PresentationFormat>
  <Paragraphs>149</Paragraphs>
  <Slides>33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Calibri</vt:lpstr>
      <vt:lpstr>Comic Sans MS</vt:lpstr>
      <vt:lpstr>Office Theme</vt:lpstr>
      <vt:lpstr>ENGLISH LESSONS MONDAY 29th JUNE TO FRIDAY 3rd JULY</vt:lpstr>
      <vt:lpstr>Stories with Humour</vt:lpstr>
      <vt:lpstr>SPaG Activity Mat </vt:lpstr>
      <vt:lpstr>SPaG.com </vt:lpstr>
      <vt:lpstr> Reading Comprehension  </vt:lpstr>
      <vt:lpstr>Stories With Humour Reading</vt:lpstr>
      <vt:lpstr>Spellings  for Friday 3rd July </vt:lpstr>
      <vt:lpstr>Stories with Humour</vt:lpstr>
      <vt:lpstr>Lesson 1 of 3: Stories with Humour </vt:lpstr>
      <vt:lpstr>  L.O. To write a story inspired by Billionaire Boy   </vt:lpstr>
      <vt:lpstr>L.O. To write a story inspired by Billionaire Boy </vt:lpstr>
      <vt:lpstr>L.O. To write a story inspired by Billionaire Boy </vt:lpstr>
      <vt:lpstr>L.O. To write a story inspired by Billionaire Boy </vt:lpstr>
      <vt:lpstr>L.O. To write a story inspired by Billionaire Boy </vt:lpstr>
      <vt:lpstr>L.O. To map out a story inspired by David Walliams </vt:lpstr>
      <vt:lpstr>PowerPoint Presentation</vt:lpstr>
      <vt:lpstr>Key ‘ingredients’ included in the example opening paragraph </vt:lpstr>
      <vt:lpstr>Success Criteria </vt:lpstr>
      <vt:lpstr>David Walliams Features Checklist </vt:lpstr>
      <vt:lpstr>Billionaire Boy Inspired Story </vt:lpstr>
      <vt:lpstr>Lesson 2 of 3: Stories with Humour </vt:lpstr>
      <vt:lpstr>Recap of I SAW A WABUB Conjunctions </vt:lpstr>
      <vt:lpstr>L.O. To write a story inspired by Billionaire Boy </vt:lpstr>
      <vt:lpstr>Lesson 3 of 3: Stories with Humour </vt:lpstr>
      <vt:lpstr>L.O. To edit and proofread a story </vt:lpstr>
      <vt:lpstr>David Walliams Story Endings </vt:lpstr>
      <vt:lpstr>David Walliams Story Endings </vt:lpstr>
      <vt:lpstr>Speech Punctuation Rules </vt:lpstr>
      <vt:lpstr>L.O. To edit and proofread a story</vt:lpstr>
      <vt:lpstr>Proud of your story? </vt:lpstr>
      <vt:lpstr>SPaG lesson  (which can be completed on any day but you may wish to do on Tuesday morning if you have a meet the teacher Zoom lesson that morning) Please complete the SPaG mat like we have been doing in our Zoom lesson. Choose the one star, two star or three star sheet (three being the most challenging). The answers are included for you to check. </vt:lpstr>
      <vt:lpstr>Spellings </vt:lpstr>
      <vt:lpstr>Friday 3rd July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jase</dc:creator>
  <cp:lastModifiedBy>katie tiernan</cp:lastModifiedBy>
  <cp:revision>409</cp:revision>
  <dcterms:created xsi:type="dcterms:W3CDTF">2020-04-22T19:30:28Z</dcterms:created>
  <dcterms:modified xsi:type="dcterms:W3CDTF">2020-06-26T11:38:41Z</dcterms:modified>
</cp:coreProperties>
</file>