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62" r:id="rId5"/>
    <p:sldId id="259" r:id="rId6"/>
    <p:sldId id="263" r:id="rId7"/>
    <p:sldId id="265" r:id="rId8"/>
    <p:sldId id="264" r:id="rId9"/>
    <p:sldId id="260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8C683-2653-42CA-A8A2-3C2F52A85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AAD7F6-F576-4604-A2AF-28684994BB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D3BCC-CF9E-4766-9B07-AE303963F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2C38-3A7C-4FE8-81D0-087C5F9A960D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5DEBD-BF6D-4628-94DE-193146BF7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35435-5B72-4F17-957C-9E719AB4F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02D6-69D7-414D-8983-E6BA82482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5270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8A945-186C-479B-A6EF-9C2BBC472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1D6F6-F118-44C4-97E1-7D70FD1A41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4930E1-2103-4126-AD18-BB9F5CEC4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2C38-3A7C-4FE8-81D0-087C5F9A960D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CFF864-5071-4DBF-AEB7-9AD935175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E65C64-A42C-401E-90D4-93FF58EF3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02D6-69D7-414D-8983-E6BA82482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179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44111D-E222-4FDE-A974-63E4A42DA5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46EB36-9119-45A1-B742-B0F7ECE26B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9FAAB-F5CA-4D2E-B611-818AE306E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2C38-3A7C-4FE8-81D0-087C5F9A960D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259C-5BEC-4131-832F-EFB0C3AA0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7A4F7-D0AC-4D0D-AB96-1C0E68803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02D6-69D7-414D-8983-E6BA82482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1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109EF-CCFE-4D9C-AF74-C5C32CD2B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28257-7EE8-4A57-8131-9373CC94E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D6B4C5-FDDE-4C5E-A8E7-02B4901ED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2C38-3A7C-4FE8-81D0-087C5F9A960D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6F0DB-967C-44FB-8933-4F35B22CB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C4BD87-D032-4043-B997-6073F4602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02D6-69D7-414D-8983-E6BA82482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47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F250B-680B-4D45-A9E9-087B983A1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E4811D-8E1F-42D0-8AB0-947137C20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40EFFE-25DE-4D9B-B0B2-FC3C7F8B6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2C38-3A7C-4FE8-81D0-087C5F9A960D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C2461-AADD-4A9C-90EA-0AAB4F763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38E4E6-268A-4076-91C6-C76BC91DA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02D6-69D7-414D-8983-E6BA82482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54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DF29A-B2C1-45F8-905C-E94F406C1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2ED17-19ED-4E92-9027-9BB92C2B71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7C3C19-4403-449C-BBC2-E4AE0668F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F90B1B-3B24-4DE3-AEEC-8D7771694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2C38-3A7C-4FE8-81D0-087C5F9A960D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CA5F78-B54A-465C-9CC9-B17257E0B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10C2BE-6033-4BDB-B783-B3F604F2D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02D6-69D7-414D-8983-E6BA82482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007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526FE-6627-43F9-93F3-58208D73B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767B00-B93B-4997-8556-1ACD1BF66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0918B-4D78-444F-9022-A55FAB2828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A503DE-0428-4293-B259-653D7A75D4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F589FD-E49F-406D-83E7-D5D80F4623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D4AB50-1640-48FB-A637-651C82C2E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2C38-3A7C-4FE8-81D0-087C5F9A960D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C52B65-62BB-45D1-999C-7BE72F211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245B5E-E5FA-4B98-B222-3C220E82A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02D6-69D7-414D-8983-E6BA82482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3324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EEE28-45B5-4D4B-B289-107BBF2AA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E5EDCB-A783-4B37-8FD6-706F57F4D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2C38-3A7C-4FE8-81D0-087C5F9A960D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74807B-6CDA-4BB2-BDFD-0A8E136D3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C5E5A5-30B3-4349-BE71-9B696B748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02D6-69D7-414D-8983-E6BA82482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15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7E6C58-0335-4B4C-B01E-069FFCA85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2C38-3A7C-4FE8-81D0-087C5F9A960D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370D72-6E2E-4C35-A6AF-A5F80BD34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01E0C1-3102-4CE9-BBD5-AFACC61D0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02D6-69D7-414D-8983-E6BA82482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752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C90DD-110C-4C1B-BAF0-9C6B61BBE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AEC54E-3575-4AC9-B9CD-CBB6908B25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C617B8-F268-4F18-A88A-466AB44622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1C04CF-1D61-4AC8-8D53-9A2F6465E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2C38-3A7C-4FE8-81D0-087C5F9A960D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DA47C0-3EFE-421B-936E-808D9CA29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46CFA6-2DF7-47E3-AD59-36FBA5F2C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02D6-69D7-414D-8983-E6BA82482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6140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E16D2-8AA9-44D6-93E2-3420AB7A6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1F85A5-1BD5-4DA6-A37E-61DA164C93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DC578F-CA91-4E74-B9AE-BD919D1042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C22008-29AA-4D68-86DE-8DD74C983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C2C38-3A7C-4FE8-81D0-087C5F9A960D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1ACAE9-59A3-4951-96E8-D68A06FAE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94D594-68B7-4243-ACDF-4B2DB0E4A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02D6-69D7-414D-8983-E6BA82482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1347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A1FE94-60B6-4001-80A2-D60D5C8C1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C8168C-A9D7-43D5-B46B-F631AA618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A2B77-34E0-493B-BEEF-6D518D22A7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C2C38-3A7C-4FE8-81D0-087C5F9A960D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A1F07E-1F3F-417B-B593-A483066CC5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4EA8E0-E0D4-465D-9E4B-FFF0937CFD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E02D6-69D7-414D-8983-E6BA824823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785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DFD8BF7-F7A0-410A-974F-D629E324CC5C}"/>
              </a:ext>
            </a:extLst>
          </p:cNvPr>
          <p:cNvSpPr txBox="1"/>
          <p:nvPr/>
        </p:nvSpPr>
        <p:spPr>
          <a:xfrm>
            <a:off x="1159821" y="1491175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F819A0-6031-4EFF-803F-24A9A414ADBE}"/>
              </a:ext>
            </a:extLst>
          </p:cNvPr>
          <p:cNvSpPr txBox="1"/>
          <p:nvPr/>
        </p:nvSpPr>
        <p:spPr>
          <a:xfrm>
            <a:off x="1159821" y="1952840"/>
            <a:ext cx="49007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Simplify the following fractions: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2578CA-AE9D-4515-B0FB-A7466C036112}"/>
              </a:ext>
            </a:extLst>
          </p:cNvPr>
          <p:cNvSpPr txBox="1"/>
          <p:nvPr/>
        </p:nvSpPr>
        <p:spPr>
          <a:xfrm>
            <a:off x="118241" y="4995108"/>
            <a:ext cx="119555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Hint: use your times tables.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Whatever you do to the numerator (top) you must do to the denominator (bottom)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A0B7BC-D07F-45DF-8234-C87F65E2B9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178" y="2763981"/>
            <a:ext cx="2666667" cy="12952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AA33EDE-670C-498B-9368-463C0FEDEDA0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27.04.20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subtraction</a:t>
            </a:r>
          </a:p>
        </p:txBody>
      </p:sp>
    </p:spTree>
    <p:extLst>
      <p:ext uri="{BB962C8B-B14F-4D97-AF65-F5344CB8AC3E}">
        <p14:creationId xmlns:p14="http://schemas.microsoft.com/office/powerpoint/2010/main" val="783802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020BC44-F7AC-4D14-A5C5-DD053D99B4F1}"/>
              </a:ext>
            </a:extLst>
          </p:cNvPr>
          <p:cNvSpPr txBox="1"/>
          <p:nvPr/>
        </p:nvSpPr>
        <p:spPr>
          <a:xfrm>
            <a:off x="185530" y="1258957"/>
            <a:ext cx="3623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Calculation: 7815 - 1425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2BC6BC-EA69-472F-8B3D-FF9E1C9F7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505" y="2209916"/>
            <a:ext cx="3454028" cy="262224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6276B3A-7A37-4954-92FF-1F7EB339E13A}"/>
              </a:ext>
            </a:extLst>
          </p:cNvPr>
          <p:cNvSpPr/>
          <p:nvPr/>
        </p:nvSpPr>
        <p:spPr>
          <a:xfrm>
            <a:off x="5576086" y="2209916"/>
            <a:ext cx="661591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Step 1: five 1s – five 1s = 0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Step 2: one 10 – two 10s. You can’t do this so need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to exchange one 100 for ten 10s. This gives us eleven 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10s – two 10s = nine 10s.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Step 3: Seven 100s – four 100s = three 100s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Step 4: Seven 1000s – one 1000 = six 1000s</a:t>
            </a:r>
            <a:endParaRPr lang="en-GB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5FE487-A47C-4146-8BC7-A948EE192AB2}"/>
              </a:ext>
            </a:extLst>
          </p:cNvPr>
          <p:cNvSpPr txBox="1"/>
          <p:nvPr/>
        </p:nvSpPr>
        <p:spPr>
          <a:xfrm>
            <a:off x="508000" y="5588000"/>
            <a:ext cx="5511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The plane is now travelling at 6390m.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9E5C40-91B2-4206-A715-977A9B243BB0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27.04.20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subtraction</a:t>
            </a:r>
          </a:p>
        </p:txBody>
      </p:sp>
    </p:spTree>
    <p:extLst>
      <p:ext uri="{BB962C8B-B14F-4D97-AF65-F5344CB8AC3E}">
        <p14:creationId xmlns:p14="http://schemas.microsoft.com/office/powerpoint/2010/main" val="130066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B6FB3F2-9753-48A6-9E46-442D465C9038}"/>
              </a:ext>
            </a:extLst>
          </p:cNvPr>
          <p:cNvSpPr txBox="1"/>
          <p:nvPr/>
        </p:nvSpPr>
        <p:spPr>
          <a:xfrm>
            <a:off x="112889" y="982133"/>
            <a:ext cx="109409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Spend 30-45 minutes working as far as you can through the following calculations. 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Use column subtraction.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 group: start at Q1</a:t>
            </a:r>
            <a:r>
              <a:rPr lang="en-GB" sz="2000" dirty="0">
                <a:latin typeface="Comic Sans MS" panose="030F0702030302020204" pitchFamily="66" charset="0"/>
              </a:rPr>
              <a:t>	</a:t>
            </a:r>
            <a:r>
              <a:rPr lang="en-GB" sz="2000" dirty="0">
                <a:solidFill>
                  <a:srgbClr val="FFC000"/>
                </a:solidFill>
                <a:latin typeface="Comic Sans MS" panose="030F0702030302020204" pitchFamily="66" charset="0"/>
              </a:rPr>
              <a:t>Yellow: Start at Q5</a:t>
            </a:r>
            <a:r>
              <a:rPr lang="en-GB" sz="2000" dirty="0">
                <a:latin typeface="Comic Sans MS" panose="030F0702030302020204" pitchFamily="66" charset="0"/>
              </a:rPr>
              <a:t>		</a:t>
            </a:r>
            <a:r>
              <a:rPr lang="en-GB" sz="2000" dirty="0">
                <a:solidFill>
                  <a:srgbClr val="00B050"/>
                </a:solidFill>
                <a:latin typeface="Comic Sans MS" panose="030F0702030302020204" pitchFamily="66" charset="0"/>
              </a:rPr>
              <a:t>Green</a:t>
            </a:r>
            <a:r>
              <a:rPr lang="en-GB" sz="2000" dirty="0">
                <a:solidFill>
                  <a:srgbClr val="7030A0"/>
                </a:solidFill>
                <a:latin typeface="Comic Sans MS" panose="030F0702030302020204" pitchFamily="66" charset="0"/>
              </a:rPr>
              <a:t>/Purple: Start at Q8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876E04-1E44-48A9-BD7D-AA5742DD9678}"/>
              </a:ext>
            </a:extLst>
          </p:cNvPr>
          <p:cNvSpPr/>
          <p:nvPr/>
        </p:nvSpPr>
        <p:spPr>
          <a:xfrm>
            <a:off x="2339551" y="2405425"/>
            <a:ext cx="689465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1. 4723 - 2518 		9. 7145 - 3312</a:t>
            </a:r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2. 8542 - 5136 		10. 6503 - 4357</a:t>
            </a:r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3. 9536 - 5252 		11. 8414 - 4376</a:t>
            </a:r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4. 7528 - 3254 		12. 5078 -3582</a:t>
            </a:r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5. 6267 - 3423 		13. 9136 - 3240</a:t>
            </a:r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6. 8564 - 4602 		14. 8235 - 4564</a:t>
            </a:r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7. 9425 - 5384 		15. 7423 - 5745</a:t>
            </a:r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8. 6273 - 4538 		16. 5132 - 3647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1A2418-3ED1-49BC-97F3-6F3E843C0346}"/>
              </a:ext>
            </a:extLst>
          </p:cNvPr>
          <p:cNvSpPr txBox="1"/>
          <p:nvPr/>
        </p:nvSpPr>
        <p:spPr>
          <a:xfrm>
            <a:off x="112889" y="6004269"/>
            <a:ext cx="113479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If you finish them before the time is up, download the word problems as your extension task.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CBB3DC-056E-470F-A77E-86E99D18DDB0}"/>
              </a:ext>
            </a:extLst>
          </p:cNvPr>
          <p:cNvSpPr txBox="1"/>
          <p:nvPr/>
        </p:nvSpPr>
        <p:spPr>
          <a:xfrm>
            <a:off x="112889" y="5528286"/>
            <a:ext cx="10940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Once the time is up, mark them using the answers on the next page.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DAF0DE-CB25-48A6-BA1F-E81B9B39DA91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27.04.20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subtraction</a:t>
            </a:r>
          </a:p>
        </p:txBody>
      </p:sp>
    </p:spTree>
    <p:extLst>
      <p:ext uri="{BB962C8B-B14F-4D97-AF65-F5344CB8AC3E}">
        <p14:creationId xmlns:p14="http://schemas.microsoft.com/office/powerpoint/2010/main" val="3036732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B6FB3F2-9753-48A6-9E46-442D465C9038}"/>
              </a:ext>
            </a:extLst>
          </p:cNvPr>
          <p:cNvSpPr txBox="1"/>
          <p:nvPr/>
        </p:nvSpPr>
        <p:spPr>
          <a:xfrm>
            <a:off x="483279" y="1105330"/>
            <a:ext cx="1652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highlight>
                  <a:srgbClr val="00FF00"/>
                </a:highlight>
                <a:latin typeface="Comic Sans MS" panose="030F0702030302020204" pitchFamily="66" charset="0"/>
              </a:rPr>
              <a:t>ANSWERS:</a:t>
            </a:r>
            <a:endParaRPr lang="en-GB" sz="2000" dirty="0">
              <a:solidFill>
                <a:srgbClr val="7030A0"/>
              </a:solidFill>
              <a:highlight>
                <a:srgbClr val="00FF00"/>
              </a:highlight>
              <a:latin typeface="Comic Sans MS" panose="030F0702030302020204" pitchFamily="66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876E04-1E44-48A9-BD7D-AA5742DD9678}"/>
              </a:ext>
            </a:extLst>
          </p:cNvPr>
          <p:cNvSpPr/>
          <p:nvPr/>
        </p:nvSpPr>
        <p:spPr>
          <a:xfrm>
            <a:off x="1272500" y="1749429"/>
            <a:ext cx="964699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1. 4723 – 2518 = 2205  		9. 7145 – 3312 = 3833</a:t>
            </a:r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2. 8542 - 5136 = 3,406		10. 6503 – 4357 = 2146</a:t>
            </a:r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3. 9536 - 5252 = 4284		11. 8414 – 4376 = 4038</a:t>
            </a:r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4. 7528 - 3254 = 4274		12. 5078 -3582 = 1496</a:t>
            </a:r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5. 6267 - 3423 = 2844		13. 9136 – 3240 = 5896</a:t>
            </a:r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6. 8564 - 4602 = 3962		14. 8235 – 4564 = 3671</a:t>
            </a:r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7. 9425 - 5384 = 4041		15. 7423 – 5745 = 1678</a:t>
            </a:r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8. 6273 - 4538 = 1735		16. 5132 – 3647 = 1485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C7BFD4-C88C-4C70-8055-00C5DADCDB4C}"/>
              </a:ext>
            </a:extLst>
          </p:cNvPr>
          <p:cNvSpPr txBox="1"/>
          <p:nvPr/>
        </p:nvSpPr>
        <p:spPr>
          <a:xfrm>
            <a:off x="442047" y="5357885"/>
            <a:ext cx="113079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If you have made mistakes, try to check where you have gone wrong.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Did you definitely subtract the digit on the bottom from the one on the top?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Are your mental calculations correct?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035DE9-919D-4C9C-B0FF-01AF693F1A47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27.04.20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subtraction</a:t>
            </a:r>
          </a:p>
        </p:txBody>
      </p:sp>
    </p:spTree>
    <p:extLst>
      <p:ext uri="{BB962C8B-B14F-4D97-AF65-F5344CB8AC3E}">
        <p14:creationId xmlns:p14="http://schemas.microsoft.com/office/powerpoint/2010/main" val="1523342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58449E5-363A-49F1-9D67-B8225A35E11B}"/>
              </a:ext>
            </a:extLst>
          </p:cNvPr>
          <p:cNvSpPr txBox="1"/>
          <p:nvPr/>
        </p:nvSpPr>
        <p:spPr>
          <a:xfrm>
            <a:off x="514819" y="1068231"/>
            <a:ext cx="1394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898EC8-DDFD-4DB4-BE25-4A78B794C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12" y="1716234"/>
            <a:ext cx="593225" cy="9539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F487FB-471E-4566-A4CF-459E1612CE73}"/>
              </a:ext>
            </a:extLst>
          </p:cNvPr>
          <p:cNvSpPr txBox="1"/>
          <p:nvPr/>
        </p:nvSpPr>
        <p:spPr>
          <a:xfrm>
            <a:off x="960818" y="1478909"/>
            <a:ext cx="29647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Both numbers are not even so we can’t divide by 2.</a:t>
            </a:r>
          </a:p>
          <a:p>
            <a:r>
              <a:rPr lang="en-GB" dirty="0"/>
              <a:t>Both are in the 3x table so we can divide the numerator and the denominator by 3.</a:t>
            </a:r>
          </a:p>
          <a:p>
            <a:r>
              <a:rPr lang="en-GB" dirty="0"/>
              <a:t>There is no common factor to divide them further.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23B294-E2A9-4246-B09D-085182EC4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594" y="4527401"/>
            <a:ext cx="593225" cy="9539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C02060-A6B9-4CB1-8644-B6940DA0FC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4525" y="4523478"/>
            <a:ext cx="598104" cy="961815"/>
          </a:xfrm>
          <a:prstGeom prst="rect">
            <a:avLst/>
          </a:prstGeom>
        </p:spPr>
      </p:pic>
      <p:sp>
        <p:nvSpPr>
          <p:cNvPr id="9" name="Arrow: Curved Down 8">
            <a:extLst>
              <a:ext uri="{FF2B5EF4-FFF2-40B4-BE49-F238E27FC236}">
                <a16:creationId xmlns:a16="http://schemas.microsoft.com/office/drawing/2014/main" id="{5544709C-849B-4EAE-8BBA-A2EC608A1373}"/>
              </a:ext>
            </a:extLst>
          </p:cNvPr>
          <p:cNvSpPr/>
          <p:nvPr/>
        </p:nvSpPr>
        <p:spPr>
          <a:xfrm>
            <a:off x="1062733" y="4086839"/>
            <a:ext cx="944304" cy="31578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Curved Up 9">
            <a:extLst>
              <a:ext uri="{FF2B5EF4-FFF2-40B4-BE49-F238E27FC236}">
                <a16:creationId xmlns:a16="http://schemas.microsoft.com/office/drawing/2014/main" id="{142EBBEA-C573-48B9-865B-6D9765F16DD8}"/>
              </a:ext>
            </a:extLst>
          </p:cNvPr>
          <p:cNvSpPr/>
          <p:nvPr/>
        </p:nvSpPr>
        <p:spPr>
          <a:xfrm>
            <a:off x="1062733" y="5657216"/>
            <a:ext cx="944304" cy="31578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AD4FDB-A869-4FAB-B43F-9E94F99BEF68}"/>
              </a:ext>
            </a:extLst>
          </p:cNvPr>
          <p:cNvSpPr txBox="1"/>
          <p:nvPr/>
        </p:nvSpPr>
        <p:spPr>
          <a:xfrm>
            <a:off x="1226819" y="3665099"/>
            <a:ext cx="61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÷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34DD5A-936E-40BA-85B7-A2CF73D34FDA}"/>
              </a:ext>
            </a:extLst>
          </p:cNvPr>
          <p:cNvSpPr txBox="1"/>
          <p:nvPr/>
        </p:nvSpPr>
        <p:spPr>
          <a:xfrm>
            <a:off x="1157058" y="6012627"/>
            <a:ext cx="61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÷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AB01B0-3F42-473E-A401-C45B31FEEFDA}"/>
              </a:ext>
            </a:extLst>
          </p:cNvPr>
          <p:cNvSpPr txBox="1"/>
          <p:nvPr/>
        </p:nvSpPr>
        <p:spPr>
          <a:xfrm>
            <a:off x="1387696" y="471235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=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6C4B7B-5220-409E-AB91-D49C0B37EA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0819" y="1740506"/>
            <a:ext cx="613858" cy="98714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C67D13B-DE34-443D-8451-9EE3B36913BB}"/>
              </a:ext>
            </a:extLst>
          </p:cNvPr>
          <p:cNvSpPr txBox="1"/>
          <p:nvPr/>
        </p:nvSpPr>
        <p:spPr>
          <a:xfrm>
            <a:off x="4907160" y="1428995"/>
            <a:ext cx="2964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Both numbers are not even so we can’t divide by 2.</a:t>
            </a:r>
          </a:p>
          <a:p>
            <a:r>
              <a:rPr lang="en-GB" dirty="0"/>
              <a:t>Both are in the 3x table so we can divide the numerator and the denominator by 3.</a:t>
            </a:r>
          </a:p>
          <a:p>
            <a:r>
              <a:rPr lang="en-GB" dirty="0"/>
              <a:t>There is no common factor to divide them further.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B38E7DE-BFAC-4427-8964-C47474E44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7669" y="4509411"/>
            <a:ext cx="598104" cy="961816"/>
          </a:xfrm>
          <a:prstGeom prst="rect">
            <a:avLst/>
          </a:prstGeom>
        </p:spPr>
      </p:pic>
      <p:sp>
        <p:nvSpPr>
          <p:cNvPr id="19" name="Arrow: Curved Down 18">
            <a:extLst>
              <a:ext uri="{FF2B5EF4-FFF2-40B4-BE49-F238E27FC236}">
                <a16:creationId xmlns:a16="http://schemas.microsoft.com/office/drawing/2014/main" id="{58A35A7E-B739-43C5-B78D-105CBD508455}"/>
              </a:ext>
            </a:extLst>
          </p:cNvPr>
          <p:cNvSpPr/>
          <p:nvPr/>
        </p:nvSpPr>
        <p:spPr>
          <a:xfrm>
            <a:off x="5304208" y="4076201"/>
            <a:ext cx="944304" cy="31578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Arrow: Curved Up 19">
            <a:extLst>
              <a:ext uri="{FF2B5EF4-FFF2-40B4-BE49-F238E27FC236}">
                <a16:creationId xmlns:a16="http://schemas.microsoft.com/office/drawing/2014/main" id="{D88D36CF-5A3F-4959-9629-E05E75CE861F}"/>
              </a:ext>
            </a:extLst>
          </p:cNvPr>
          <p:cNvSpPr/>
          <p:nvPr/>
        </p:nvSpPr>
        <p:spPr>
          <a:xfrm>
            <a:off x="5304208" y="5646578"/>
            <a:ext cx="944304" cy="31578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F5711F-E618-4CDC-BADA-6B666C5E1D3B}"/>
              </a:ext>
            </a:extLst>
          </p:cNvPr>
          <p:cNvSpPr txBox="1"/>
          <p:nvPr/>
        </p:nvSpPr>
        <p:spPr>
          <a:xfrm>
            <a:off x="5468294" y="3654461"/>
            <a:ext cx="61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÷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8C7560-874F-4AEF-9B49-CE582EE289E7}"/>
              </a:ext>
            </a:extLst>
          </p:cNvPr>
          <p:cNvSpPr txBox="1"/>
          <p:nvPr/>
        </p:nvSpPr>
        <p:spPr>
          <a:xfrm>
            <a:off x="5359683" y="5993048"/>
            <a:ext cx="61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÷ 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4C78A85-27DD-4B2E-9503-4EA065E069F4}"/>
              </a:ext>
            </a:extLst>
          </p:cNvPr>
          <p:cNvSpPr txBox="1"/>
          <p:nvPr/>
        </p:nvSpPr>
        <p:spPr>
          <a:xfrm>
            <a:off x="5629171" y="470171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=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8A8AA69-91A6-4A02-A026-847D5B6EA6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7725" y="4482821"/>
            <a:ext cx="619211" cy="99575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F0A0C1B-DB70-44EA-A3D3-443A3EA7AE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8968" y="1843898"/>
            <a:ext cx="515632" cy="94285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9D066A7-493B-439B-8CA1-F01887DA0D20}"/>
              </a:ext>
            </a:extLst>
          </p:cNvPr>
          <p:cNvSpPr txBox="1"/>
          <p:nvPr/>
        </p:nvSpPr>
        <p:spPr>
          <a:xfrm>
            <a:off x="8734599" y="1428995"/>
            <a:ext cx="33073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Both numbers are not even so we can’t divide by 2.</a:t>
            </a:r>
          </a:p>
          <a:p>
            <a:r>
              <a:rPr lang="en-GB" dirty="0"/>
              <a:t>Both numbers don’t divide by 3, 4, 5 or 6.</a:t>
            </a:r>
          </a:p>
          <a:p>
            <a:r>
              <a:rPr lang="en-GB" dirty="0"/>
              <a:t>The lowest common factor is 7, so we divide the numerator and denominator by 7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0A85F24-24D6-4A8A-83F4-C923D1238B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66623" y="4576548"/>
            <a:ext cx="523506" cy="957248"/>
          </a:xfrm>
          <a:prstGeom prst="rect">
            <a:avLst/>
          </a:prstGeom>
        </p:spPr>
      </p:pic>
      <p:sp>
        <p:nvSpPr>
          <p:cNvPr id="29" name="Arrow: Curved Down 28">
            <a:extLst>
              <a:ext uri="{FF2B5EF4-FFF2-40B4-BE49-F238E27FC236}">
                <a16:creationId xmlns:a16="http://schemas.microsoft.com/office/drawing/2014/main" id="{A2364971-6670-4408-9A93-3E5AD4AD3F33}"/>
              </a:ext>
            </a:extLst>
          </p:cNvPr>
          <p:cNvSpPr/>
          <p:nvPr/>
        </p:nvSpPr>
        <p:spPr>
          <a:xfrm>
            <a:off x="9607161" y="4175501"/>
            <a:ext cx="944304" cy="31578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87146A-A8F8-453A-BF42-CBE763E83F79}"/>
              </a:ext>
            </a:extLst>
          </p:cNvPr>
          <p:cNvSpPr txBox="1"/>
          <p:nvPr/>
        </p:nvSpPr>
        <p:spPr>
          <a:xfrm>
            <a:off x="9690129" y="3685517"/>
            <a:ext cx="61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÷ 7</a:t>
            </a:r>
          </a:p>
        </p:txBody>
      </p:sp>
      <p:sp>
        <p:nvSpPr>
          <p:cNvPr id="31" name="Arrow: Curved Up 30">
            <a:extLst>
              <a:ext uri="{FF2B5EF4-FFF2-40B4-BE49-F238E27FC236}">
                <a16:creationId xmlns:a16="http://schemas.microsoft.com/office/drawing/2014/main" id="{7E8E16D3-9343-4669-90A0-2E9EC47B9967}"/>
              </a:ext>
            </a:extLst>
          </p:cNvPr>
          <p:cNvSpPr/>
          <p:nvPr/>
        </p:nvSpPr>
        <p:spPr>
          <a:xfrm>
            <a:off x="9607161" y="5631452"/>
            <a:ext cx="944304" cy="31578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B97A0D1-1F09-4AE5-9774-6FF92B76879E}"/>
              </a:ext>
            </a:extLst>
          </p:cNvPr>
          <p:cNvSpPr txBox="1"/>
          <p:nvPr/>
        </p:nvSpPr>
        <p:spPr>
          <a:xfrm>
            <a:off x="9665396" y="6042287"/>
            <a:ext cx="61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÷ 7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83BECA0B-4BA4-422A-9565-567A3974BA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88271" y="4482821"/>
            <a:ext cx="552657" cy="117439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01DA2C94-BEF8-488B-99AC-D982BA029820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27.04.20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subtraction</a:t>
            </a:r>
          </a:p>
        </p:txBody>
      </p:sp>
    </p:spTree>
    <p:extLst>
      <p:ext uri="{BB962C8B-B14F-4D97-AF65-F5344CB8AC3E}">
        <p14:creationId xmlns:p14="http://schemas.microsoft.com/office/powerpoint/2010/main" val="4289776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F22CA-A7A6-47A4-BB58-D91B22AECD67}"/>
              </a:ext>
            </a:extLst>
          </p:cNvPr>
          <p:cNvSpPr/>
          <p:nvPr/>
        </p:nvSpPr>
        <p:spPr>
          <a:xfrm>
            <a:off x="189914" y="1701243"/>
            <a:ext cx="118121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A plane is flying at 9240 metres above sea-level. It descends 1425 metres. </a:t>
            </a:r>
          </a:p>
          <a:p>
            <a:pPr hangingPunct="0">
              <a:spcAft>
                <a:spcPts val="0"/>
              </a:spcAft>
            </a:pPr>
            <a:endParaRPr lang="en-GB" sz="2400" i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400" i="1" dirty="0">
                <a:latin typeface="Comic Sans MS" panose="030F0702030302020204" pitchFamily="66" charset="0"/>
                <a:ea typeface="Times New Roman" panose="02020603050405020304" pitchFamily="18" charset="0"/>
              </a:rPr>
              <a:t>How could we work out the plane’s new height? What type of calculation is needed? 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6305A0-446B-4BF1-9935-E22E1E9A35A5}"/>
              </a:ext>
            </a:extLst>
          </p:cNvPr>
          <p:cNvSpPr txBox="1"/>
          <p:nvPr/>
        </p:nvSpPr>
        <p:spPr>
          <a:xfrm>
            <a:off x="150054" y="6059658"/>
            <a:ext cx="53222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Hint: descend means to come down.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54E323-E54C-4F04-A9BD-A21E4050E6BB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27.04.20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subtraction</a:t>
            </a:r>
          </a:p>
        </p:txBody>
      </p:sp>
    </p:spTree>
    <p:extLst>
      <p:ext uri="{BB962C8B-B14F-4D97-AF65-F5344CB8AC3E}">
        <p14:creationId xmlns:p14="http://schemas.microsoft.com/office/powerpoint/2010/main" val="3954394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F22CA-A7A6-47A4-BB58-D91B22AECD67}"/>
              </a:ext>
            </a:extLst>
          </p:cNvPr>
          <p:cNvSpPr/>
          <p:nvPr/>
        </p:nvSpPr>
        <p:spPr>
          <a:xfrm>
            <a:off x="189914" y="2193612"/>
            <a:ext cx="118121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A plane is flying at </a:t>
            </a:r>
            <a:r>
              <a:rPr lang="en-GB" sz="2400" u="sng" dirty="0">
                <a:latin typeface="Comic Sans MS" panose="030F0702030302020204" pitchFamily="66" charset="0"/>
                <a:ea typeface="Times New Roman" panose="02020603050405020304" pitchFamily="18" charset="0"/>
              </a:rPr>
              <a:t>9240 metres </a:t>
            </a:r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above sea-level. It </a:t>
            </a:r>
            <a:r>
              <a:rPr lang="en-GB" sz="2400" u="sng" dirty="0">
                <a:latin typeface="Comic Sans MS" panose="030F0702030302020204" pitchFamily="66" charset="0"/>
                <a:ea typeface="Times New Roman" panose="02020603050405020304" pitchFamily="18" charset="0"/>
              </a:rPr>
              <a:t>descends 1425 metres</a:t>
            </a:r>
            <a:r>
              <a:rPr lang="en-GB" sz="2400" dirty="0">
                <a:latin typeface="Comic Sans MS" panose="030F0702030302020204" pitchFamily="66" charset="0"/>
                <a:ea typeface="Times New Roman" panose="02020603050405020304" pitchFamily="18" charset="0"/>
              </a:rPr>
              <a:t>. </a:t>
            </a:r>
          </a:p>
          <a:p>
            <a:pPr hangingPunct="0">
              <a:spcAft>
                <a:spcPts val="0"/>
              </a:spcAft>
            </a:pPr>
            <a:endParaRPr lang="en-GB" sz="2400" i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400" i="1" dirty="0">
                <a:latin typeface="Comic Sans MS" panose="030F0702030302020204" pitchFamily="66" charset="0"/>
                <a:ea typeface="Times New Roman" panose="02020603050405020304" pitchFamily="18" charset="0"/>
              </a:rPr>
              <a:t>How could we work out the plane’s new height? What type of calculation is needed? </a:t>
            </a: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087140-224A-4076-9CC3-2CACE13865A0}"/>
              </a:ext>
            </a:extLst>
          </p:cNvPr>
          <p:cNvSpPr txBox="1"/>
          <p:nvPr/>
        </p:nvSpPr>
        <p:spPr>
          <a:xfrm>
            <a:off x="189914" y="1186363"/>
            <a:ext cx="117230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00FF00"/>
                </a:highlight>
                <a:latin typeface="Comic Sans MS" panose="030F0702030302020204" pitchFamily="66" charset="0"/>
              </a:rPr>
              <a:t>Start by thinking about the important information – remember we can underline </a:t>
            </a:r>
          </a:p>
          <a:p>
            <a:r>
              <a:rPr lang="en-GB" sz="2400" dirty="0">
                <a:highlight>
                  <a:srgbClr val="00FF00"/>
                </a:highlight>
                <a:latin typeface="Comic Sans MS" panose="030F0702030302020204" pitchFamily="66" charset="0"/>
              </a:rPr>
              <a:t>This.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F558C8-762F-4E84-A8BD-129F56A58327}"/>
              </a:ext>
            </a:extLst>
          </p:cNvPr>
          <p:cNvSpPr txBox="1"/>
          <p:nvPr/>
        </p:nvSpPr>
        <p:spPr>
          <a:xfrm>
            <a:off x="189914" y="4000336"/>
            <a:ext cx="113936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highlight>
                  <a:srgbClr val="00FF00"/>
                </a:highlight>
                <a:latin typeface="Comic Sans MS" panose="030F0702030302020204" pitchFamily="66" charset="0"/>
              </a:rPr>
              <a:t>We need to find the </a:t>
            </a:r>
            <a:r>
              <a:rPr lang="en-GB" sz="2400" u="sng" dirty="0">
                <a:highlight>
                  <a:srgbClr val="00FF00"/>
                </a:highlight>
                <a:latin typeface="Comic Sans MS" panose="030F0702030302020204" pitchFamily="66" charset="0"/>
              </a:rPr>
              <a:t>difference</a:t>
            </a:r>
            <a:r>
              <a:rPr lang="en-GB" sz="2400" dirty="0">
                <a:highlight>
                  <a:srgbClr val="00FF00"/>
                </a:highlight>
                <a:latin typeface="Comic Sans MS" panose="030F0702030302020204" pitchFamily="66" charset="0"/>
              </a:rPr>
              <a:t> between the height the plane is at now and its new height.</a:t>
            </a:r>
          </a:p>
          <a:p>
            <a:endParaRPr lang="en-GB" sz="2400" dirty="0">
              <a:highlight>
                <a:srgbClr val="00FF00"/>
              </a:highlight>
              <a:latin typeface="Comic Sans MS" panose="030F0702030302020204" pitchFamily="66" charset="0"/>
            </a:endParaRPr>
          </a:p>
          <a:p>
            <a:r>
              <a:rPr lang="en-GB" sz="2400" dirty="0">
                <a:highlight>
                  <a:srgbClr val="00FF00"/>
                </a:highlight>
                <a:latin typeface="Comic Sans MS" panose="030F0702030302020204" pitchFamily="66" charset="0"/>
              </a:rPr>
              <a:t>Finding the difference must mean that this is a subtraction problem.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37DD2D-FE12-4534-BCD0-E624CB8D0B22}"/>
              </a:ext>
            </a:extLst>
          </p:cNvPr>
          <p:cNvSpPr txBox="1"/>
          <p:nvPr/>
        </p:nvSpPr>
        <p:spPr>
          <a:xfrm>
            <a:off x="189914" y="5922499"/>
            <a:ext cx="4908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So our calculation is 9240 - 1425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B6736D-D9A8-4D8F-85D9-51BDD9F0D3FE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27.04.20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subtraction</a:t>
            </a:r>
          </a:p>
        </p:txBody>
      </p:sp>
    </p:spTree>
    <p:extLst>
      <p:ext uri="{BB962C8B-B14F-4D97-AF65-F5344CB8AC3E}">
        <p14:creationId xmlns:p14="http://schemas.microsoft.com/office/powerpoint/2010/main" val="929593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E7CDB21-62A1-43C0-837E-C0674AF19440}"/>
              </a:ext>
            </a:extLst>
          </p:cNvPr>
          <p:cNvSpPr txBox="1"/>
          <p:nvPr/>
        </p:nvSpPr>
        <p:spPr>
          <a:xfrm>
            <a:off x="404385" y="1392702"/>
            <a:ext cx="107512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Today, our focus is on column subtraction. Remember: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en-GB" sz="2800" dirty="0">
                <a:latin typeface="Comic Sans MS" panose="030F0702030302020204" pitchFamily="66" charset="0"/>
              </a:rPr>
              <a:t>The largest number always goes on the top.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2. You must ensure that the columns are correctly aligned.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3. You always subtract the digit on the bottom from the one on the top. 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4. </a:t>
            </a:r>
            <a:r>
              <a:rPr lang="en-GB" sz="2800" u="sng" dirty="0">
                <a:latin typeface="Comic Sans MS" panose="030F0702030302020204" pitchFamily="66" charset="0"/>
              </a:rPr>
              <a:t>Always</a:t>
            </a:r>
            <a:r>
              <a:rPr lang="en-GB" sz="2800" dirty="0">
                <a:latin typeface="Comic Sans MS" panose="030F0702030302020204" pitchFamily="66" charset="0"/>
              </a:rPr>
              <a:t> start on the right hand-side (the smallest value column).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5. </a:t>
            </a:r>
            <a:r>
              <a:rPr lang="en-GB" sz="2800" u="sng" dirty="0">
                <a:latin typeface="Comic Sans MS" panose="030F0702030302020204" pitchFamily="66" charset="0"/>
              </a:rPr>
              <a:t>Always</a:t>
            </a:r>
            <a:r>
              <a:rPr lang="en-GB" sz="2800" dirty="0">
                <a:latin typeface="Comic Sans MS" panose="030F0702030302020204" pitchFamily="66" charset="0"/>
              </a:rPr>
              <a:t> double-check your mental calculations. Don’t let the little errors catch you out!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2C7E4B-C09E-4E58-BBFA-3C9C9F6A3DDC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27.04.20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subtraction</a:t>
            </a:r>
          </a:p>
        </p:txBody>
      </p:sp>
    </p:spTree>
    <p:extLst>
      <p:ext uri="{BB962C8B-B14F-4D97-AF65-F5344CB8AC3E}">
        <p14:creationId xmlns:p14="http://schemas.microsoft.com/office/powerpoint/2010/main" val="1115919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ECC875-7333-4618-88E1-D21B201E447B}"/>
              </a:ext>
            </a:extLst>
          </p:cNvPr>
          <p:cNvSpPr txBox="1"/>
          <p:nvPr/>
        </p:nvSpPr>
        <p:spPr>
          <a:xfrm>
            <a:off x="291843" y="1069144"/>
            <a:ext cx="1032926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Our calculation is 9240 - 1425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would set this out like this: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40C25-AA05-4522-BB0D-57706D035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7849" y="3881370"/>
            <a:ext cx="2759057" cy="17259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75F7CF-A081-4524-8580-745EA115D1D1}"/>
              </a:ext>
            </a:extLst>
          </p:cNvPr>
          <p:cNvSpPr txBox="1"/>
          <p:nvPr/>
        </p:nvSpPr>
        <p:spPr>
          <a:xfrm>
            <a:off x="6139674" y="4051424"/>
            <a:ext cx="3773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Largest number (9240) on top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9A6419-7B14-4491-85B1-7412DDD1EBC1}"/>
              </a:ext>
            </a:extLst>
          </p:cNvPr>
          <p:cNvSpPr txBox="1"/>
          <p:nvPr/>
        </p:nvSpPr>
        <p:spPr>
          <a:xfrm>
            <a:off x="3017451" y="2721114"/>
            <a:ext cx="39917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Columns aligned: 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thousands, hundreds, tens, ones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51EA2B7-BBB5-44D4-9DAA-23CF3841FB9F}"/>
              </a:ext>
            </a:extLst>
          </p:cNvPr>
          <p:cNvCxnSpPr/>
          <p:nvPr/>
        </p:nvCxnSpPr>
        <p:spPr>
          <a:xfrm flipH="1">
            <a:off x="4627377" y="3429000"/>
            <a:ext cx="99368" cy="41491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FE4B7F8-E38B-4C2B-9DB4-11D2CA588D3C}"/>
              </a:ext>
            </a:extLst>
          </p:cNvPr>
          <p:cNvCxnSpPr>
            <a:cxnSpLocks/>
          </p:cNvCxnSpPr>
          <p:nvPr/>
        </p:nvCxnSpPr>
        <p:spPr>
          <a:xfrm flipH="1">
            <a:off x="5157131" y="3344652"/>
            <a:ext cx="661182" cy="53671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35D52F5-61B4-494D-B562-E2B0807C4117}"/>
              </a:ext>
            </a:extLst>
          </p:cNvPr>
          <p:cNvCxnSpPr>
            <a:cxnSpLocks/>
          </p:cNvCxnSpPr>
          <p:nvPr/>
        </p:nvCxnSpPr>
        <p:spPr>
          <a:xfrm flipH="1">
            <a:off x="5697415" y="3386751"/>
            <a:ext cx="783400" cy="49461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688F555-7D39-4BE9-8C8B-DD92FFD8D12C}"/>
              </a:ext>
            </a:extLst>
          </p:cNvPr>
          <p:cNvCxnSpPr>
            <a:cxnSpLocks/>
          </p:cNvCxnSpPr>
          <p:nvPr/>
        </p:nvCxnSpPr>
        <p:spPr>
          <a:xfrm>
            <a:off x="3717796" y="3405552"/>
            <a:ext cx="301914" cy="43836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EBB07BA-53C0-42A2-8BD9-BD77896EA8E7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27.04.20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subtraction</a:t>
            </a:r>
          </a:p>
        </p:txBody>
      </p:sp>
    </p:spTree>
    <p:extLst>
      <p:ext uri="{BB962C8B-B14F-4D97-AF65-F5344CB8AC3E}">
        <p14:creationId xmlns:p14="http://schemas.microsoft.com/office/powerpoint/2010/main" val="1673818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240C25-AA05-4522-BB0D-57706D035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1197" y="1006724"/>
            <a:ext cx="2759057" cy="17259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AF300B-E74F-4D64-A122-BB80ADCEB793}"/>
              </a:ext>
            </a:extLst>
          </p:cNvPr>
          <p:cNvSpPr txBox="1"/>
          <p:nvPr/>
        </p:nvSpPr>
        <p:spPr>
          <a:xfrm>
            <a:off x="145980" y="1028364"/>
            <a:ext cx="844183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As we start on the righthand side and subtract the digit on the bottom from the digit on the top, our first step is 0 – 5.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However, we can’t subtract 5 from 0 so we need to exchange with the tens column.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We exchange one 10 for ten 1s. See below: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D88B6B-F709-4FFA-BAC7-CAABFA9DF27B}"/>
              </a:ext>
            </a:extLst>
          </p:cNvPr>
          <p:cNvSpPr txBox="1"/>
          <p:nvPr/>
        </p:nvSpPr>
        <p:spPr>
          <a:xfrm>
            <a:off x="2947251" y="6288257"/>
            <a:ext cx="3159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and we have 3 – 2 which is 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07B0A3-C6F4-4E6D-8024-046E4AEF4F6F}"/>
              </a:ext>
            </a:extLst>
          </p:cNvPr>
          <p:cNvSpPr/>
          <p:nvPr/>
        </p:nvSpPr>
        <p:spPr>
          <a:xfrm>
            <a:off x="5874595" y="4272296"/>
            <a:ext cx="35237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Now we have 10 – 5, which is 5 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9858339-21C2-4746-8F79-BF9805067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0408" y="3675379"/>
            <a:ext cx="3089275" cy="1932498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6495C20-9EB1-456D-88C1-B0B738347FAA}"/>
              </a:ext>
            </a:extLst>
          </p:cNvPr>
          <p:cNvCxnSpPr/>
          <p:nvPr/>
        </p:nvCxnSpPr>
        <p:spPr>
          <a:xfrm flipH="1">
            <a:off x="4979963" y="4740812"/>
            <a:ext cx="1127127" cy="53457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DD66EAE-FABA-41E6-A521-A62AE2A0B9BF}"/>
              </a:ext>
            </a:extLst>
          </p:cNvPr>
          <p:cNvCxnSpPr/>
          <p:nvPr/>
        </p:nvCxnSpPr>
        <p:spPr>
          <a:xfrm flipV="1">
            <a:off x="4037428" y="5607877"/>
            <a:ext cx="140677" cy="55377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86FE5F3-F81E-4223-8892-BEB88D5602C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27.04.20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subtraction</a:t>
            </a:r>
          </a:p>
        </p:txBody>
      </p:sp>
    </p:spTree>
    <p:extLst>
      <p:ext uri="{BB962C8B-B14F-4D97-AF65-F5344CB8AC3E}">
        <p14:creationId xmlns:p14="http://schemas.microsoft.com/office/powerpoint/2010/main" val="3698607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BAF300B-E74F-4D64-A122-BB80ADCEB793}"/>
              </a:ext>
            </a:extLst>
          </p:cNvPr>
          <p:cNvSpPr txBox="1"/>
          <p:nvPr/>
        </p:nvSpPr>
        <p:spPr>
          <a:xfrm>
            <a:off x="137083" y="1051220"/>
            <a:ext cx="119178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Our next step is 2 hundreds – 4 hundreds but we can’t do this as 2 is smaller than 4 so we need to exchange one 1000 for ten 100s.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233C7B1-609A-4B42-B172-B4CB24B57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1903" y="2714588"/>
            <a:ext cx="2929500" cy="2042941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10E2936A-280A-4A33-ABF0-5074949A3181}"/>
              </a:ext>
            </a:extLst>
          </p:cNvPr>
          <p:cNvSpPr/>
          <p:nvPr/>
        </p:nvSpPr>
        <p:spPr>
          <a:xfrm>
            <a:off x="821841" y="2072096"/>
            <a:ext cx="42707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Now we have twelve 100s – four 100s </a:t>
            </a:r>
          </a:p>
          <a:p>
            <a:r>
              <a:rPr lang="en-GB" dirty="0">
                <a:latin typeface="Comic Sans MS" panose="030F0702030302020204" pitchFamily="66" charset="0"/>
              </a:rPr>
              <a:t>which is eight 100s </a:t>
            </a:r>
            <a:endParaRPr lang="en-GB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634BB70-4B93-4C37-9B40-E633C2FC57AB}"/>
              </a:ext>
            </a:extLst>
          </p:cNvPr>
          <p:cNvCxnSpPr>
            <a:cxnSpLocks/>
          </p:cNvCxnSpPr>
          <p:nvPr/>
        </p:nvCxnSpPr>
        <p:spPr>
          <a:xfrm>
            <a:off x="3193774" y="2597426"/>
            <a:ext cx="2084736" cy="30298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E1B5A39-3693-4B39-A601-7A2D10A0E731}"/>
              </a:ext>
            </a:extLst>
          </p:cNvPr>
          <p:cNvCxnSpPr>
            <a:cxnSpLocks/>
          </p:cNvCxnSpPr>
          <p:nvPr/>
        </p:nvCxnSpPr>
        <p:spPr>
          <a:xfrm flipV="1">
            <a:off x="2849217" y="3278006"/>
            <a:ext cx="1908124" cy="67958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FC5BFF36-10C0-404C-80D8-8F2F126B2EB8}"/>
              </a:ext>
            </a:extLst>
          </p:cNvPr>
          <p:cNvSpPr/>
          <p:nvPr/>
        </p:nvSpPr>
        <p:spPr>
          <a:xfrm>
            <a:off x="300672" y="4135882"/>
            <a:ext cx="3396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Eight 1000s – one thousand = seven thousands </a:t>
            </a:r>
            <a:endParaRPr lang="en-GB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2C1BBE-E063-4729-90A9-B722A36CB230}"/>
              </a:ext>
            </a:extLst>
          </p:cNvPr>
          <p:cNvSpPr txBox="1"/>
          <p:nvPr/>
        </p:nvSpPr>
        <p:spPr>
          <a:xfrm>
            <a:off x="407850" y="5482445"/>
            <a:ext cx="6720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Answer: The plane is now travelling at 7815m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8EE0F4-673B-4CC3-86EC-AB65D54EC4B2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27.04.20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subtraction</a:t>
            </a:r>
          </a:p>
        </p:txBody>
      </p:sp>
    </p:spTree>
    <p:extLst>
      <p:ext uri="{BB962C8B-B14F-4D97-AF65-F5344CB8AC3E}">
        <p14:creationId xmlns:p14="http://schemas.microsoft.com/office/powerpoint/2010/main" val="889138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020BC44-F7AC-4D14-A5C5-DD053D99B4F1}"/>
              </a:ext>
            </a:extLst>
          </p:cNvPr>
          <p:cNvSpPr txBox="1"/>
          <p:nvPr/>
        </p:nvSpPr>
        <p:spPr>
          <a:xfrm>
            <a:off x="185530" y="1258957"/>
            <a:ext cx="1155957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The plane is travelling 7815m and it descends a further 1425m. What height is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it flying at now?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Calculation: 7815 - 1425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Try to answer this independently before moving on to the next slide to see the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Answer.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F05183-97D2-4719-9B36-A7BA7C5C62B8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27.04.20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subtraction</a:t>
            </a:r>
          </a:p>
        </p:txBody>
      </p:sp>
    </p:spTree>
    <p:extLst>
      <p:ext uri="{BB962C8B-B14F-4D97-AF65-F5344CB8AC3E}">
        <p14:creationId xmlns:p14="http://schemas.microsoft.com/office/powerpoint/2010/main" val="3077618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1094</Words>
  <Application>Microsoft Office PowerPoint</Application>
  <PresentationFormat>Widescreen</PresentationFormat>
  <Paragraphs>126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27</cp:revision>
  <dcterms:created xsi:type="dcterms:W3CDTF">2020-04-20T09:34:20Z</dcterms:created>
  <dcterms:modified xsi:type="dcterms:W3CDTF">2020-04-23T08:49:18Z</dcterms:modified>
</cp:coreProperties>
</file>