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18"/>
  </p:notesMasterIdLst>
  <p:handoutMasterIdLst>
    <p:handoutMasterId r:id="rId19"/>
  </p:handoutMasterIdLst>
  <p:sldIdLst>
    <p:sldId id="258" r:id="rId2"/>
    <p:sldId id="263" r:id="rId3"/>
    <p:sldId id="264" r:id="rId4"/>
    <p:sldId id="279" r:id="rId5"/>
    <p:sldId id="280" r:id="rId6"/>
    <p:sldId id="281" r:id="rId7"/>
    <p:sldId id="282" r:id="rId8"/>
    <p:sldId id="283" r:id="rId9"/>
    <p:sldId id="284" r:id="rId10"/>
    <p:sldId id="285" r:id="rId11"/>
    <p:sldId id="286" r:id="rId12"/>
    <p:sldId id="288" r:id="rId13"/>
    <p:sldId id="289" r:id="rId14"/>
    <p:sldId id="290" r:id="rId15"/>
    <p:sldId id="291" r:id="rId16"/>
    <p:sldId id="292" r:id="rId17"/>
  </p:sldIdLst>
  <p:sldSz cx="9144000" cy="6858000" type="screen4x3"/>
  <p:notesSz cx="6858000" cy="9144000"/>
  <p:embeddedFontLst>
    <p:embeddedFont>
      <p:font typeface="Calibri" panose="020F0502020204030204" pitchFamily="34" charset="0"/>
      <p:regular r:id="rId20"/>
      <p:bold r:id="rId21"/>
      <p:italic r:id="rId22"/>
      <p:boldItalic r:id="rId23"/>
    </p:embeddedFont>
    <p:embeddedFont>
      <p:font typeface="Twinkl" panose="020B0604020202020204" pitchFamily="2" charset="0"/>
      <p:regular r:id="rId24"/>
      <p:bold r:id="rId25"/>
    </p:embeddedFont>
    <p:embeddedFont>
      <p:font typeface="Twinkl SemiBold" pitchFamily="2" charset="0"/>
      <p:bold r:id="rId2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4" pos="363" userDrawn="1">
          <p15:clr>
            <a:srgbClr val="A4A3A4"/>
          </p15:clr>
        </p15:guide>
        <p15:guide id="5" orient="horz" pos="3974" userDrawn="1">
          <p15:clr>
            <a:srgbClr val="A4A3A4"/>
          </p15:clr>
        </p15:guide>
        <p15:guide id="6" pos="5420" userDrawn="1">
          <p15:clr>
            <a:srgbClr val="A4A3A4"/>
          </p15:clr>
        </p15:guide>
        <p15:guide id="7" orient="horz" pos="346" userDrawn="1">
          <p15:clr>
            <a:srgbClr val="A4A3A4"/>
          </p15:clr>
        </p15:guide>
        <p15:guide id="8" pos="476" userDrawn="1">
          <p15:clr>
            <a:srgbClr val="A4A3A4"/>
          </p15:clr>
        </p15:guide>
        <p15:guide id="9" orient="horz" pos="482" userDrawn="1">
          <p15:clr>
            <a:srgbClr val="A4A3A4"/>
          </p15:clr>
        </p15:guide>
        <p15:guide id="10" orient="horz" pos="3838" userDrawn="1">
          <p15:clr>
            <a:srgbClr val="A4A3A4"/>
          </p15:clr>
        </p15:guide>
        <p15:guide id="11" pos="528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DB1E3"/>
    <a:srgbClr val="C4186E"/>
    <a:srgbClr val="1C1C1C"/>
    <a:srgbClr val="000000"/>
    <a:srgbClr val="A21770"/>
    <a:srgbClr val="3787B5"/>
    <a:srgbClr val="EB6099"/>
    <a:srgbClr val="32B3A2"/>
    <a:srgbClr val="18A0DB"/>
    <a:srgbClr val="DE1E5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34" autoAdjust="0"/>
    <p:restoredTop sz="94660"/>
  </p:normalViewPr>
  <p:slideViewPr>
    <p:cSldViewPr snapToGrid="0" showGuides="1">
      <p:cViewPr varScale="1">
        <p:scale>
          <a:sx n="72" d="100"/>
          <a:sy n="72" d="100"/>
        </p:scale>
        <p:origin x="1308" y="66"/>
      </p:cViewPr>
      <p:guideLst>
        <p:guide orient="horz" pos="2160"/>
        <p:guide pos="2880"/>
        <p:guide pos="363"/>
        <p:guide orient="horz" pos="3974"/>
        <p:guide pos="5420"/>
        <p:guide orient="horz" pos="346"/>
        <p:guide pos="476"/>
        <p:guide orient="horz" pos="482"/>
        <p:guide orient="horz" pos="3838"/>
        <p:guide pos="5284"/>
      </p:guideLst>
    </p:cSldViewPr>
  </p:slideViewPr>
  <p:notesTextViewPr>
    <p:cViewPr>
      <p:scale>
        <a:sx n="3" d="2"/>
        <a:sy n="3" d="2"/>
      </p:scale>
      <p:origin x="0" y="0"/>
    </p:cViewPr>
  </p:notesTextViewPr>
  <p:notesViewPr>
    <p:cSldViewPr snapToGrid="0" showGuides="1">
      <p:cViewPr varScale="1">
        <p:scale>
          <a:sx n="77" d="100"/>
          <a:sy n="77" d="100"/>
        </p:scale>
        <p:origin x="2646"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26"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font" Target="fonts/font2.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B34F151-63AC-41CE-96F5-7702E930870C}" type="datetimeFigureOut">
              <a:rPr lang="en-GB" smtClean="0"/>
              <a:pPr/>
              <a:t>29/05/2020</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676B846-B279-40AC-BFF5-DBC4013370C2}" type="slidenum">
              <a:rPr lang="en-GB" smtClean="0"/>
              <a:pPr/>
              <a:t>‹#›</a:t>
            </a:fld>
            <a:endParaRPr lang="en-GB"/>
          </a:p>
        </p:txBody>
      </p:sp>
    </p:spTree>
    <p:extLst>
      <p:ext uri="{BB962C8B-B14F-4D97-AF65-F5344CB8AC3E}">
        <p14:creationId xmlns:p14="http://schemas.microsoft.com/office/powerpoint/2010/main" val="26453970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02C5D1-7818-41B5-ABAD-5E4B38A5388F}" type="datetimeFigureOut">
              <a:rPr lang="en-GB" smtClean="0"/>
              <a:pPr/>
              <a:t>29/05/2020</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521341-850D-40E1-BB3D-87946DC9B06D}" type="slidenum">
              <a:rPr lang="en-GB" smtClean="0"/>
              <a:pPr/>
              <a:t>‹#›</a:t>
            </a:fld>
            <a:endParaRPr lang="en-GB"/>
          </a:p>
        </p:txBody>
      </p:sp>
    </p:spTree>
    <p:extLst>
      <p:ext uri="{BB962C8B-B14F-4D97-AF65-F5344CB8AC3E}">
        <p14:creationId xmlns:p14="http://schemas.microsoft.com/office/powerpoint/2010/main" val="847048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522767" y="6196125"/>
            <a:ext cx="576495" cy="580719"/>
          </a:xfrm>
          <a:prstGeom prst="rect">
            <a:avLst/>
          </a:prstGeom>
        </p:spPr>
      </p:pic>
    </p:spTree>
    <p:extLst>
      <p:ext uri="{BB962C8B-B14F-4D97-AF65-F5344CB8AC3E}">
        <p14:creationId xmlns:p14="http://schemas.microsoft.com/office/powerpoint/2010/main" val="5370407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with Box">
    <p:spTree>
      <p:nvGrpSpPr>
        <p:cNvPr id="1" name=""/>
        <p:cNvGrpSpPr/>
        <p:nvPr/>
      </p:nvGrpSpPr>
      <p:grpSpPr>
        <a:xfrm>
          <a:off x="0" y="0"/>
          <a:ext cx="0" cy="0"/>
          <a:chOff x="0" y="0"/>
          <a:chExt cx="0" cy="0"/>
        </a:xfrm>
      </p:grpSpPr>
      <p:sp>
        <p:nvSpPr>
          <p:cNvPr id="4" name="Rounded Rectangle 3"/>
          <p:cNvSpPr/>
          <p:nvPr userDrawn="1"/>
        </p:nvSpPr>
        <p:spPr bwMode="auto">
          <a:xfrm>
            <a:off x="457198" y="438151"/>
            <a:ext cx="8220075" cy="5957887"/>
          </a:xfrm>
          <a:prstGeom prst="roundRect">
            <a:avLst>
              <a:gd name="adj" fmla="val 2649"/>
            </a:avLst>
          </a:prstGeom>
          <a:solidFill>
            <a:schemeClr val="bg1"/>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pic>
        <p:nvPicPr>
          <p:cNvPr id="3" name="Picture 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072497" y="5734211"/>
            <a:ext cx="576495" cy="580719"/>
          </a:xfrm>
          <a:prstGeom prst="rect">
            <a:avLst/>
          </a:prstGeom>
        </p:spPr>
      </p:pic>
    </p:spTree>
    <p:extLst>
      <p:ext uri="{BB962C8B-B14F-4D97-AF65-F5344CB8AC3E}">
        <p14:creationId xmlns:p14="http://schemas.microsoft.com/office/powerpoint/2010/main" val="34298710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Rounded Rectangle 4"/>
          <p:cNvSpPr/>
          <p:nvPr userDrawn="1"/>
        </p:nvSpPr>
        <p:spPr bwMode="auto">
          <a:xfrm>
            <a:off x="457198" y="438151"/>
            <a:ext cx="8220075" cy="5957887"/>
          </a:xfrm>
          <a:prstGeom prst="roundRect">
            <a:avLst>
              <a:gd name="adj" fmla="val 2649"/>
            </a:avLst>
          </a:prstGeom>
          <a:solidFill>
            <a:schemeClr val="bg1"/>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8" name="Title 5"/>
          <p:cNvSpPr>
            <a:spLocks noGrp="1"/>
          </p:cNvSpPr>
          <p:nvPr>
            <p:ph type="title"/>
          </p:nvPr>
        </p:nvSpPr>
        <p:spPr>
          <a:xfrm>
            <a:off x="457198" y="478895"/>
            <a:ext cx="8220075" cy="994306"/>
          </a:xfrm>
        </p:spPr>
        <p:txBody>
          <a:bodyPr>
            <a:noAutofit/>
          </a:bodyPr>
          <a:lstStyle>
            <a:lvl1pPr>
              <a:defRPr>
                <a:latin typeface="Twinkl SemiBold" pitchFamily="2" charset="0"/>
              </a:defRPr>
            </a:lvl1pPr>
          </a:lstStyle>
          <a:p>
            <a:r>
              <a:rPr lang="en-US"/>
              <a:t>Click to edit Master title style</a:t>
            </a:r>
            <a:endParaRPr lang="en-GB" dirty="0"/>
          </a:p>
        </p:txBody>
      </p:sp>
    </p:spTree>
    <p:extLst>
      <p:ext uri="{BB962C8B-B14F-4D97-AF65-F5344CB8AC3E}">
        <p14:creationId xmlns:p14="http://schemas.microsoft.com/office/powerpoint/2010/main" val="2610794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ims Slide">
    <p:spTree>
      <p:nvGrpSpPr>
        <p:cNvPr id="1" name=""/>
        <p:cNvGrpSpPr/>
        <p:nvPr/>
      </p:nvGrpSpPr>
      <p:grpSpPr>
        <a:xfrm>
          <a:off x="0" y="0"/>
          <a:ext cx="0" cy="0"/>
          <a:chOff x="0" y="0"/>
          <a:chExt cx="0" cy="0"/>
        </a:xfrm>
      </p:grpSpPr>
      <p:sp>
        <p:nvSpPr>
          <p:cNvPr id="7" name="Rounded Rectangle 6"/>
          <p:cNvSpPr/>
          <p:nvPr userDrawn="1"/>
        </p:nvSpPr>
        <p:spPr bwMode="auto">
          <a:xfrm>
            <a:off x="503239" y="2930434"/>
            <a:ext cx="8137524" cy="3414803"/>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8" name="Rounded Rectangle 7"/>
          <p:cNvSpPr/>
          <p:nvPr userDrawn="1"/>
        </p:nvSpPr>
        <p:spPr bwMode="auto">
          <a:xfrm>
            <a:off x="503239" y="512763"/>
            <a:ext cx="8137524" cy="2193019"/>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9" name="Title 1"/>
          <p:cNvSpPr txBox="1">
            <a:spLocks/>
          </p:cNvSpPr>
          <p:nvPr userDrawn="1"/>
        </p:nvSpPr>
        <p:spPr>
          <a:xfrm>
            <a:off x="628650" y="3071286"/>
            <a:ext cx="7886700" cy="540000"/>
          </a:xfrm>
          <a:prstGeom prst="rect">
            <a:avLst/>
          </a:prstGeom>
        </p:spPr>
        <p:txBody>
          <a:bodyPr lIns="0" tIns="0" rIns="0" bIns="0" anchor="ctr" anchorCtr="1">
            <a:noAutofit/>
          </a:bodyPr>
          <a:lstStyle>
            <a:lvl1pPr algn="l" defTabSz="914400" rtl="0" eaLnBrk="1" latinLnBrk="0" hangingPunct="1">
              <a:lnSpc>
                <a:spcPct val="90000"/>
              </a:lnSpc>
              <a:spcBef>
                <a:spcPct val="0"/>
              </a:spcBef>
              <a:buNone/>
              <a:defRPr sz="4000" b="1" kern="1200">
                <a:solidFill>
                  <a:schemeClr val="tx1"/>
                </a:solidFill>
                <a:latin typeface="Sassoon Infant Md" panose="02000603050000020003" pitchFamily="50" charset="0"/>
                <a:ea typeface="+mj-ea"/>
                <a:cs typeface="+mj-cs"/>
              </a:defRPr>
            </a:lvl1pPr>
          </a:lstStyle>
          <a:p>
            <a:r>
              <a:rPr lang="en-US" sz="3600" dirty="0">
                <a:latin typeface="Twinkl" pitchFamily="50" charset="0"/>
              </a:rPr>
              <a:t>Success Criteria</a:t>
            </a:r>
          </a:p>
        </p:txBody>
      </p:sp>
      <p:sp>
        <p:nvSpPr>
          <p:cNvPr id="10" name="Title 1"/>
          <p:cNvSpPr txBox="1">
            <a:spLocks/>
          </p:cNvSpPr>
          <p:nvPr userDrawn="1"/>
        </p:nvSpPr>
        <p:spPr>
          <a:xfrm>
            <a:off x="628648" y="734785"/>
            <a:ext cx="7886700" cy="540000"/>
          </a:xfrm>
          <a:prstGeom prst="rect">
            <a:avLst/>
          </a:prstGeom>
        </p:spPr>
        <p:txBody>
          <a:bodyPr lIns="0" tIns="0" rIns="0" bIns="0" anchor="ctr" anchorCtr="1">
            <a:noAutofit/>
          </a:bodyPr>
          <a:lstStyle>
            <a:lvl1pPr algn="l" defTabSz="914400" rtl="0" eaLnBrk="1" latinLnBrk="0" hangingPunct="1">
              <a:lnSpc>
                <a:spcPct val="90000"/>
              </a:lnSpc>
              <a:spcBef>
                <a:spcPct val="0"/>
              </a:spcBef>
              <a:buNone/>
              <a:defRPr sz="4000" b="1" kern="1200">
                <a:solidFill>
                  <a:schemeClr val="tx1"/>
                </a:solidFill>
                <a:latin typeface="Sassoon Infant Md" panose="02000603050000020003" pitchFamily="50" charset="0"/>
                <a:ea typeface="+mj-ea"/>
                <a:cs typeface="+mj-cs"/>
              </a:defRPr>
            </a:lvl1pPr>
          </a:lstStyle>
          <a:p>
            <a:r>
              <a:rPr lang="en-US" sz="3600" dirty="0">
                <a:latin typeface="Twinkl" pitchFamily="50" charset="0"/>
              </a:rPr>
              <a:t>Aim</a:t>
            </a:r>
          </a:p>
        </p:txBody>
      </p:sp>
      <p:sp>
        <p:nvSpPr>
          <p:cNvPr id="11" name="Content Placeholder 15"/>
          <p:cNvSpPr>
            <a:spLocks noGrp="1"/>
          </p:cNvSpPr>
          <p:nvPr>
            <p:ph idx="1"/>
          </p:nvPr>
        </p:nvSpPr>
        <p:spPr>
          <a:xfrm>
            <a:off x="628650" y="1127760"/>
            <a:ext cx="7886700" cy="1409700"/>
          </a:xfrm>
        </p:spPr>
        <p:txBody>
          <a:bodyPr>
            <a:normAutofit fontScale="92500" lnSpcReduction="10000"/>
          </a:bodyPr>
          <a:lstStyle>
            <a:lvl1pPr>
              <a:defRPr>
                <a:latin typeface="Twinkl" pitchFamily="50" charset="0"/>
              </a:defRPr>
            </a:lvl1pPr>
            <a:lvl2pPr>
              <a:defRPr/>
            </a:lvl2pPr>
          </a:lstStyle>
          <a:p>
            <a:pPr lvl="0"/>
            <a:r>
              <a:rPr lang="en-US"/>
              <a:t>Edit Master text styles</a:t>
            </a:r>
          </a:p>
          <a:p>
            <a:pPr lvl="1"/>
            <a:r>
              <a:rPr lang="en-US"/>
              <a:t>Second level</a:t>
            </a:r>
          </a:p>
          <a:p>
            <a:pPr lvl="2"/>
            <a:r>
              <a:rPr lang="en-US"/>
              <a:t>Third level</a:t>
            </a:r>
          </a:p>
        </p:txBody>
      </p:sp>
      <p:sp>
        <p:nvSpPr>
          <p:cNvPr id="12" name="Content Placeholder 15"/>
          <p:cNvSpPr txBox="1">
            <a:spLocks/>
          </p:cNvSpPr>
          <p:nvPr userDrawn="1"/>
        </p:nvSpPr>
        <p:spPr>
          <a:xfrm>
            <a:off x="628650" y="3466803"/>
            <a:ext cx="7886700" cy="1409700"/>
          </a:xfrm>
          <a:prstGeom prst="rect">
            <a:avLst/>
          </a:prstGeom>
          <a:noFill/>
          <a:ln w="25400">
            <a:noFill/>
          </a:ln>
        </p:spPr>
        <p:txBody>
          <a:bodyPr vert="horz" lIns="180000" tIns="252000" rIns="252000" bIns="18000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Sassoon Infant Rg" panose="02000503030000020003"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Sassoon Infant Rg" panose="02000503030000020003"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latin typeface="Twinkl" pitchFamily="50" charset="0"/>
              </a:rPr>
              <a:t>Statement 1 Lorem ipsum </a:t>
            </a:r>
            <a:r>
              <a:rPr lang="en-GB" dirty="0" err="1">
                <a:latin typeface="Twinkl" pitchFamily="50" charset="0"/>
              </a:rPr>
              <a:t>dolor</a:t>
            </a:r>
            <a:r>
              <a:rPr lang="en-GB" dirty="0">
                <a:latin typeface="Twinkl" pitchFamily="50" charset="0"/>
              </a:rPr>
              <a:t> sit </a:t>
            </a:r>
            <a:r>
              <a:rPr lang="en-GB" dirty="0" err="1">
                <a:latin typeface="Twinkl" pitchFamily="50" charset="0"/>
              </a:rPr>
              <a:t>amet</a:t>
            </a:r>
            <a:r>
              <a:rPr lang="en-GB" dirty="0">
                <a:latin typeface="Twinkl" pitchFamily="50" charset="0"/>
              </a:rPr>
              <a:t>, </a:t>
            </a:r>
            <a:r>
              <a:rPr lang="en-GB" dirty="0" err="1">
                <a:latin typeface="Twinkl" pitchFamily="50" charset="0"/>
              </a:rPr>
              <a:t>consectetur</a:t>
            </a:r>
            <a:r>
              <a:rPr lang="en-GB" dirty="0">
                <a:latin typeface="Twinkl" pitchFamily="50" charset="0"/>
              </a:rPr>
              <a:t> </a:t>
            </a:r>
            <a:r>
              <a:rPr lang="en-GB" dirty="0" err="1">
                <a:latin typeface="Twinkl" pitchFamily="50" charset="0"/>
              </a:rPr>
              <a:t>adipiscing</a:t>
            </a:r>
            <a:r>
              <a:rPr lang="en-GB" dirty="0">
                <a:latin typeface="Twinkl" pitchFamily="50" charset="0"/>
              </a:rPr>
              <a:t> </a:t>
            </a:r>
            <a:r>
              <a:rPr lang="en-GB" dirty="0" err="1">
                <a:latin typeface="Twinkl" pitchFamily="50" charset="0"/>
              </a:rPr>
              <a:t>elit</a:t>
            </a:r>
            <a:r>
              <a:rPr lang="en-GB" dirty="0">
                <a:latin typeface="Twinkl" pitchFamily="50" charset="0"/>
              </a:rPr>
              <a:t>.</a:t>
            </a:r>
          </a:p>
          <a:p>
            <a:r>
              <a:rPr lang="en-GB" dirty="0">
                <a:latin typeface="Twinkl" pitchFamily="50" charset="0"/>
              </a:rPr>
              <a:t>Statement 2</a:t>
            </a:r>
          </a:p>
          <a:p>
            <a:pPr lvl="1"/>
            <a:r>
              <a:rPr lang="en-GB" dirty="0">
                <a:latin typeface="Twinkl" pitchFamily="50" charset="0"/>
              </a:rPr>
              <a:t>Sub statement</a:t>
            </a:r>
          </a:p>
        </p:txBody>
      </p:sp>
    </p:spTree>
    <p:extLst>
      <p:ext uri="{BB962C8B-B14F-4D97-AF65-F5344CB8AC3E}">
        <p14:creationId xmlns:p14="http://schemas.microsoft.com/office/powerpoint/2010/main" val="22575232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End Slide">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522767" y="6196125"/>
            <a:ext cx="576495" cy="580719"/>
          </a:xfrm>
          <a:prstGeom prst="rect">
            <a:avLst/>
          </a:prstGeom>
        </p:spPr>
      </p:pic>
    </p:spTree>
    <p:extLst>
      <p:ext uri="{BB962C8B-B14F-4D97-AF65-F5344CB8AC3E}">
        <p14:creationId xmlns:p14="http://schemas.microsoft.com/office/powerpoint/2010/main" val="16819737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11" name="Rounded Rectangle 10"/>
          <p:cNvSpPr/>
          <p:nvPr userDrawn="1"/>
        </p:nvSpPr>
        <p:spPr bwMode="auto">
          <a:xfrm>
            <a:off x="457199" y="438151"/>
            <a:ext cx="8220075" cy="5957887"/>
          </a:xfrm>
          <a:prstGeom prst="roundRect">
            <a:avLst>
              <a:gd name="adj" fmla="val 2649"/>
            </a:avLst>
          </a:prstGeom>
          <a:solidFill>
            <a:schemeClr val="bg1"/>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2" charset="0"/>
              </a:rPr>
              <a:t> </a:t>
            </a:r>
          </a:p>
        </p:txBody>
      </p:sp>
      <p:sp>
        <p:nvSpPr>
          <p:cNvPr id="2" name="Title 1"/>
          <p:cNvSpPr>
            <a:spLocks noGrp="1"/>
          </p:cNvSpPr>
          <p:nvPr>
            <p:ph type="ctrTitle"/>
          </p:nvPr>
        </p:nvSpPr>
        <p:spPr>
          <a:xfrm>
            <a:off x="466725" y="1122363"/>
            <a:ext cx="8201025" cy="2387600"/>
          </a:xfrm>
        </p:spPr>
        <p:txBody>
          <a:bodyPr anchor="ctr" anchorCtr="1">
            <a:normAutofit/>
          </a:bodyPr>
          <a:lstStyle>
            <a:lvl1pPr algn="ctr">
              <a:defRPr sz="4000">
                <a:latin typeface="Twinkl" pitchFamily="2" charset="0"/>
              </a:defRPr>
            </a:lvl1pPr>
          </a:lstStyle>
          <a:p>
            <a:r>
              <a:rPr lang="en-US"/>
              <a:t>Click to edit Master title style</a:t>
            </a:r>
            <a:endParaRPr lang="en-US" dirty="0"/>
          </a:p>
        </p:txBody>
      </p:sp>
    </p:spTree>
    <p:extLst>
      <p:ext uri="{BB962C8B-B14F-4D97-AF65-F5344CB8AC3E}">
        <p14:creationId xmlns:p14="http://schemas.microsoft.com/office/powerpoint/2010/main" val="8727859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8A0DB"/>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89745" y="695325"/>
            <a:ext cx="8164510" cy="1150938"/>
          </a:xfrm>
          <a:prstGeom prst="roundRect">
            <a:avLst>
              <a:gd name="adj" fmla="val 9641"/>
            </a:avLst>
          </a:prstGeom>
          <a:noFill/>
          <a:ln w="25400">
            <a:noFill/>
          </a:ln>
        </p:spPr>
        <p:txBody>
          <a:bodyPr vert="horz" lIns="252000" tIns="252000" rIns="252000" bIns="252000" rtlCol="0" anchor="ctr" anchorCtr="1">
            <a:normAutofit/>
          </a:bodyPr>
          <a:lstStyle/>
          <a:p>
            <a:r>
              <a:rPr lang="en-US"/>
              <a:t>Click to edit Master title style</a:t>
            </a:r>
            <a:endParaRPr lang="en-US" dirty="0"/>
          </a:p>
        </p:txBody>
      </p:sp>
      <p:sp>
        <p:nvSpPr>
          <p:cNvPr id="3" name="Text Placeholder 2"/>
          <p:cNvSpPr>
            <a:spLocks noGrp="1"/>
          </p:cNvSpPr>
          <p:nvPr>
            <p:ph type="body" idx="1"/>
          </p:nvPr>
        </p:nvSpPr>
        <p:spPr>
          <a:xfrm>
            <a:off x="489745" y="1957386"/>
            <a:ext cx="8164510" cy="4387851"/>
          </a:xfrm>
          <a:prstGeom prst="roundRect">
            <a:avLst>
              <a:gd name="adj" fmla="val 2585"/>
            </a:avLst>
          </a:prstGeom>
          <a:noFill/>
          <a:ln w="25400">
            <a:noFill/>
          </a:ln>
        </p:spPr>
        <p:txBody>
          <a:bodyPr vert="horz" lIns="252000" tIns="252000" rIns="252000" bIns="25200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5" name="Picture 4">
            <a:extLst>
              <a:ext uri="{FF2B5EF4-FFF2-40B4-BE49-F238E27FC236}">
                <a16:creationId xmlns:a16="http://schemas.microsoft.com/office/drawing/2014/main" id="{4A68809D-1F46-4E7E-9FF5-10E264B2A95A}"/>
              </a:ext>
            </a:extLst>
          </p:cNvPr>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389201"/>
      </p:ext>
    </p:extLst>
  </p:cSld>
  <p:clrMap bg1="lt1" tx1="dk1" bg2="lt2" tx2="dk2" accent1="accent1" accent2="accent2" accent3="accent3" accent4="accent4" accent5="accent5" accent6="accent6" hlink="hlink" folHlink="folHlink"/>
  <p:sldLayoutIdLst>
    <p:sldLayoutId id="2147483661" r:id="rId1"/>
    <p:sldLayoutId id="2147483667" r:id="rId2"/>
    <p:sldLayoutId id="2147483662" r:id="rId3"/>
    <p:sldLayoutId id="2147483663" r:id="rId4"/>
    <p:sldLayoutId id="2147483666" r:id="rId5"/>
    <p:sldLayoutId id="2147483671" r:id="rId6"/>
  </p:sldLayoutIdLst>
  <p:txStyles>
    <p:titleStyle>
      <a:lvl1pPr algn="l" defTabSz="914400" rtl="0" eaLnBrk="1" latinLnBrk="0" hangingPunct="1">
        <a:lnSpc>
          <a:spcPct val="90000"/>
        </a:lnSpc>
        <a:spcBef>
          <a:spcPct val="0"/>
        </a:spcBef>
        <a:buNone/>
        <a:defRPr sz="4000" b="1" kern="1200">
          <a:solidFill>
            <a:srgbClr val="1C1C1C"/>
          </a:solidFill>
          <a:latin typeface="Twinkl" pitchFamily="50"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88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image" Target="../media/image15.jpeg"/><Relationship Id="rId1" Type="http://schemas.openxmlformats.org/officeDocument/2006/relationships/slideLayout" Target="../slideLayouts/slideLayout3.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3.xml"/><Relationship Id="rId5" Type="http://schemas.openxmlformats.org/officeDocument/2006/relationships/image" Target="../media/image26.png"/><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18862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18A0DB"/>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E24FD063-366B-44DE-91C4-168ACD1D10C4}"/>
              </a:ext>
            </a:extLst>
          </p:cNvPr>
          <p:cNvSpPr/>
          <p:nvPr/>
        </p:nvSpPr>
        <p:spPr>
          <a:xfrm>
            <a:off x="445273" y="1586819"/>
            <a:ext cx="8239951" cy="886037"/>
          </a:xfrm>
          <a:prstGeom prst="rect">
            <a:avLst/>
          </a:prstGeom>
          <a:solidFill>
            <a:srgbClr val="C418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itle 20"/>
          <p:cNvSpPr>
            <a:spLocks noGrp="1"/>
          </p:cNvSpPr>
          <p:nvPr>
            <p:ph type="title"/>
          </p:nvPr>
        </p:nvSpPr>
        <p:spPr/>
        <p:txBody>
          <a:bodyPr/>
          <a:lstStyle/>
          <a:p>
            <a:r>
              <a:rPr lang="en-GB" altLang="en-US" sz="3600" dirty="0"/>
              <a:t>Investigating Dangers</a:t>
            </a:r>
            <a:endParaRPr lang="en-GB" sz="3600" dirty="0"/>
          </a:p>
        </p:txBody>
      </p:sp>
      <p:sp>
        <p:nvSpPr>
          <p:cNvPr id="10" name="Content Placeholder 15">
            <a:extLst>
              <a:ext uri="{FF2B5EF4-FFF2-40B4-BE49-F238E27FC236}">
                <a16:creationId xmlns:a16="http://schemas.microsoft.com/office/drawing/2014/main" id="{E33C0622-E0C6-471D-9390-B84AB01F2FF2}"/>
              </a:ext>
            </a:extLst>
          </p:cNvPr>
          <p:cNvSpPr txBox="1">
            <a:spLocks/>
          </p:cNvSpPr>
          <p:nvPr/>
        </p:nvSpPr>
        <p:spPr>
          <a:xfrm>
            <a:off x="628650" y="1759442"/>
            <a:ext cx="7886700" cy="554383"/>
          </a:xfrm>
          <a:prstGeom prst="roundRect">
            <a:avLst>
              <a:gd name="adj" fmla="val 2585"/>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buNone/>
            </a:pPr>
            <a:r>
              <a:rPr lang="en-GB" altLang="en-US" dirty="0">
                <a:solidFill>
                  <a:schemeClr val="bg1"/>
                </a:solidFill>
              </a:rPr>
              <a:t>You are going to investigate the effects of deforestation.</a:t>
            </a:r>
          </a:p>
          <a:p>
            <a:pPr marL="0" indent="0" algn="ctr">
              <a:lnSpc>
                <a:spcPct val="120000"/>
              </a:lnSpc>
              <a:buNone/>
            </a:pPr>
            <a:endParaRPr lang="en-GB" altLang="en-US" sz="7200" dirty="0">
              <a:solidFill>
                <a:schemeClr val="bg1"/>
              </a:solidFill>
            </a:endParaRPr>
          </a:p>
        </p:txBody>
      </p:sp>
      <p:pic>
        <p:nvPicPr>
          <p:cNvPr id="5" name="Group Work">
            <a:extLst>
              <a:ext uri="{FF2B5EF4-FFF2-40B4-BE49-F238E27FC236}">
                <a16:creationId xmlns:a16="http://schemas.microsoft.com/office/drawing/2014/main" id="{5E682709-0150-45F3-8847-351478FBE40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668000" y="600857"/>
            <a:ext cx="864000" cy="864000"/>
          </a:xfrm>
          <a:prstGeom prst="rect">
            <a:avLst/>
          </a:prstGeom>
        </p:spPr>
      </p:pic>
      <p:pic>
        <p:nvPicPr>
          <p:cNvPr id="8" name="Picture 7">
            <a:extLst>
              <a:ext uri="{FF2B5EF4-FFF2-40B4-BE49-F238E27FC236}">
                <a16:creationId xmlns:a16="http://schemas.microsoft.com/office/drawing/2014/main" id="{3797CF58-D3EB-4BE0-9160-8E078FAC172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flipH="1">
            <a:off x="3578086" y="2309567"/>
            <a:ext cx="4859913" cy="3632384"/>
          </a:xfrm>
          <a:prstGeom prst="rect">
            <a:avLst/>
          </a:prstGeom>
        </p:spPr>
      </p:pic>
      <p:sp>
        <p:nvSpPr>
          <p:cNvPr id="11" name="Content Placeholder 15">
            <a:extLst>
              <a:ext uri="{FF2B5EF4-FFF2-40B4-BE49-F238E27FC236}">
                <a16:creationId xmlns:a16="http://schemas.microsoft.com/office/drawing/2014/main" id="{E29C8485-FE91-4AF2-B2D5-EA96F028135D}"/>
              </a:ext>
            </a:extLst>
          </p:cNvPr>
          <p:cNvSpPr txBox="1">
            <a:spLocks/>
          </p:cNvSpPr>
          <p:nvPr/>
        </p:nvSpPr>
        <p:spPr>
          <a:xfrm>
            <a:off x="739969" y="2645479"/>
            <a:ext cx="3076658" cy="2446794"/>
          </a:xfrm>
          <a:prstGeom prst="roundRect">
            <a:avLst>
              <a:gd name="adj" fmla="val 2585"/>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GB" altLang="en-US" dirty="0"/>
              <a:t>You will set up your investigation by following the instructions on your Investigating Deforestation Activity Sheet.</a:t>
            </a:r>
          </a:p>
          <a:p>
            <a:pPr marL="0" indent="0">
              <a:lnSpc>
                <a:spcPct val="120000"/>
              </a:lnSpc>
              <a:buNone/>
            </a:pPr>
            <a:endParaRPr lang="en-GB" altLang="en-US" sz="7200" dirty="0"/>
          </a:p>
        </p:txBody>
      </p:sp>
    </p:spTree>
    <p:extLst>
      <p:ext uri="{BB962C8B-B14F-4D97-AF65-F5344CB8AC3E}">
        <p14:creationId xmlns:p14="http://schemas.microsoft.com/office/powerpoint/2010/main" val="22100924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18A0DB"/>
        </a:solidFill>
        <a:effectLst/>
      </p:bgPr>
    </p:bg>
    <p:spTree>
      <p:nvGrpSpPr>
        <p:cNvPr id="1" name=""/>
        <p:cNvGrpSpPr/>
        <p:nvPr/>
      </p:nvGrpSpPr>
      <p:grpSpPr>
        <a:xfrm>
          <a:off x="0" y="0"/>
          <a:ext cx="0" cy="0"/>
          <a:chOff x="0" y="0"/>
          <a:chExt cx="0" cy="0"/>
        </a:xfrm>
      </p:grpSpPr>
      <p:sp>
        <p:nvSpPr>
          <p:cNvPr id="4" name="Rectangle: Top Corners Rounded 3">
            <a:extLst>
              <a:ext uri="{FF2B5EF4-FFF2-40B4-BE49-F238E27FC236}">
                <a16:creationId xmlns:a16="http://schemas.microsoft.com/office/drawing/2014/main" id="{569BC7F4-8F79-40D9-89A2-0AA0C81E552C}"/>
              </a:ext>
            </a:extLst>
          </p:cNvPr>
          <p:cNvSpPr/>
          <p:nvPr/>
        </p:nvSpPr>
        <p:spPr>
          <a:xfrm rot="10800000">
            <a:off x="442913" y="5065123"/>
            <a:ext cx="8256162" cy="1345394"/>
          </a:xfrm>
          <a:custGeom>
            <a:avLst/>
            <a:gdLst>
              <a:gd name="connsiteX0" fmla="*/ 115594 w 8249481"/>
              <a:gd name="connsiteY0" fmla="*/ 0 h 1838908"/>
              <a:gd name="connsiteX1" fmla="*/ 8133887 w 8249481"/>
              <a:gd name="connsiteY1" fmla="*/ 0 h 1838908"/>
              <a:gd name="connsiteX2" fmla="*/ 8249481 w 8249481"/>
              <a:gd name="connsiteY2" fmla="*/ 115594 h 1838908"/>
              <a:gd name="connsiteX3" fmla="*/ 8249481 w 8249481"/>
              <a:gd name="connsiteY3" fmla="*/ 1838908 h 1838908"/>
              <a:gd name="connsiteX4" fmla="*/ 8249481 w 8249481"/>
              <a:gd name="connsiteY4" fmla="*/ 1838908 h 1838908"/>
              <a:gd name="connsiteX5" fmla="*/ 0 w 8249481"/>
              <a:gd name="connsiteY5" fmla="*/ 1838908 h 1838908"/>
              <a:gd name="connsiteX6" fmla="*/ 0 w 8249481"/>
              <a:gd name="connsiteY6" fmla="*/ 1838908 h 1838908"/>
              <a:gd name="connsiteX7" fmla="*/ 0 w 8249481"/>
              <a:gd name="connsiteY7" fmla="*/ 115594 h 1838908"/>
              <a:gd name="connsiteX8" fmla="*/ 115594 w 8249481"/>
              <a:gd name="connsiteY8" fmla="*/ 0 h 1838908"/>
              <a:gd name="connsiteX0" fmla="*/ 115594 w 8249481"/>
              <a:gd name="connsiteY0" fmla="*/ 0 h 1838908"/>
              <a:gd name="connsiteX1" fmla="*/ 8133887 w 8249481"/>
              <a:gd name="connsiteY1" fmla="*/ 0 h 1838908"/>
              <a:gd name="connsiteX2" fmla="*/ 8249481 w 8249481"/>
              <a:gd name="connsiteY2" fmla="*/ 115594 h 1838908"/>
              <a:gd name="connsiteX3" fmla="*/ 8249481 w 8249481"/>
              <a:gd name="connsiteY3" fmla="*/ 1838908 h 1838908"/>
              <a:gd name="connsiteX4" fmla="*/ 8042747 w 8249481"/>
              <a:gd name="connsiteY4" fmla="*/ 948362 h 1838908"/>
              <a:gd name="connsiteX5" fmla="*/ 0 w 8249481"/>
              <a:gd name="connsiteY5" fmla="*/ 1838908 h 1838908"/>
              <a:gd name="connsiteX6" fmla="*/ 0 w 8249481"/>
              <a:gd name="connsiteY6" fmla="*/ 1838908 h 1838908"/>
              <a:gd name="connsiteX7" fmla="*/ 0 w 8249481"/>
              <a:gd name="connsiteY7" fmla="*/ 115594 h 1838908"/>
              <a:gd name="connsiteX8" fmla="*/ 115594 w 8249481"/>
              <a:gd name="connsiteY8" fmla="*/ 0 h 1838908"/>
              <a:gd name="connsiteX0" fmla="*/ 115594 w 8249481"/>
              <a:gd name="connsiteY0" fmla="*/ 0 h 1838908"/>
              <a:gd name="connsiteX1" fmla="*/ 8133887 w 8249481"/>
              <a:gd name="connsiteY1" fmla="*/ 0 h 1838908"/>
              <a:gd name="connsiteX2" fmla="*/ 8249481 w 8249481"/>
              <a:gd name="connsiteY2" fmla="*/ 115594 h 1838908"/>
              <a:gd name="connsiteX3" fmla="*/ 8249481 w 8249481"/>
              <a:gd name="connsiteY3" fmla="*/ 876800 h 1838908"/>
              <a:gd name="connsiteX4" fmla="*/ 8042747 w 8249481"/>
              <a:gd name="connsiteY4" fmla="*/ 948362 h 1838908"/>
              <a:gd name="connsiteX5" fmla="*/ 0 w 8249481"/>
              <a:gd name="connsiteY5" fmla="*/ 1838908 h 1838908"/>
              <a:gd name="connsiteX6" fmla="*/ 0 w 8249481"/>
              <a:gd name="connsiteY6" fmla="*/ 1838908 h 1838908"/>
              <a:gd name="connsiteX7" fmla="*/ 0 w 8249481"/>
              <a:gd name="connsiteY7" fmla="*/ 115594 h 1838908"/>
              <a:gd name="connsiteX8" fmla="*/ 115594 w 8249481"/>
              <a:gd name="connsiteY8" fmla="*/ 0 h 1838908"/>
              <a:gd name="connsiteX0" fmla="*/ 115594 w 8249481"/>
              <a:gd name="connsiteY0" fmla="*/ 0 h 1838908"/>
              <a:gd name="connsiteX1" fmla="*/ 8133887 w 8249481"/>
              <a:gd name="connsiteY1" fmla="*/ 0 h 1838908"/>
              <a:gd name="connsiteX2" fmla="*/ 8249481 w 8249481"/>
              <a:gd name="connsiteY2" fmla="*/ 115594 h 1838908"/>
              <a:gd name="connsiteX3" fmla="*/ 8249481 w 8249481"/>
              <a:gd name="connsiteY3" fmla="*/ 876800 h 1838908"/>
              <a:gd name="connsiteX4" fmla="*/ 4257926 w 8249481"/>
              <a:gd name="connsiteY4" fmla="*/ 1377732 h 1838908"/>
              <a:gd name="connsiteX5" fmla="*/ 0 w 8249481"/>
              <a:gd name="connsiteY5" fmla="*/ 1838908 h 1838908"/>
              <a:gd name="connsiteX6" fmla="*/ 0 w 8249481"/>
              <a:gd name="connsiteY6" fmla="*/ 1838908 h 1838908"/>
              <a:gd name="connsiteX7" fmla="*/ 0 w 8249481"/>
              <a:gd name="connsiteY7" fmla="*/ 115594 h 1838908"/>
              <a:gd name="connsiteX8" fmla="*/ 115594 w 8249481"/>
              <a:gd name="connsiteY8" fmla="*/ 0 h 1838908"/>
              <a:gd name="connsiteX0" fmla="*/ 115594 w 8249481"/>
              <a:gd name="connsiteY0" fmla="*/ 0 h 1838908"/>
              <a:gd name="connsiteX1" fmla="*/ 8133887 w 8249481"/>
              <a:gd name="connsiteY1" fmla="*/ 0 h 1838908"/>
              <a:gd name="connsiteX2" fmla="*/ 8249481 w 8249481"/>
              <a:gd name="connsiteY2" fmla="*/ 115594 h 1838908"/>
              <a:gd name="connsiteX3" fmla="*/ 8249481 w 8249481"/>
              <a:gd name="connsiteY3" fmla="*/ 876800 h 1838908"/>
              <a:gd name="connsiteX4" fmla="*/ 4854273 w 8249481"/>
              <a:gd name="connsiteY4" fmla="*/ 1131241 h 1838908"/>
              <a:gd name="connsiteX5" fmla="*/ 0 w 8249481"/>
              <a:gd name="connsiteY5" fmla="*/ 1838908 h 1838908"/>
              <a:gd name="connsiteX6" fmla="*/ 0 w 8249481"/>
              <a:gd name="connsiteY6" fmla="*/ 1838908 h 1838908"/>
              <a:gd name="connsiteX7" fmla="*/ 0 w 8249481"/>
              <a:gd name="connsiteY7" fmla="*/ 115594 h 1838908"/>
              <a:gd name="connsiteX8" fmla="*/ 115594 w 8249481"/>
              <a:gd name="connsiteY8" fmla="*/ 0 h 1838908"/>
              <a:gd name="connsiteX0" fmla="*/ 115594 w 8257432"/>
              <a:gd name="connsiteY0" fmla="*/ 0 h 1838908"/>
              <a:gd name="connsiteX1" fmla="*/ 8133887 w 8257432"/>
              <a:gd name="connsiteY1" fmla="*/ 0 h 1838908"/>
              <a:gd name="connsiteX2" fmla="*/ 8249481 w 8257432"/>
              <a:gd name="connsiteY2" fmla="*/ 115594 h 1838908"/>
              <a:gd name="connsiteX3" fmla="*/ 8257432 w 8257432"/>
              <a:gd name="connsiteY3" fmla="*/ 638261 h 1838908"/>
              <a:gd name="connsiteX4" fmla="*/ 4854273 w 8257432"/>
              <a:gd name="connsiteY4" fmla="*/ 1131241 h 1838908"/>
              <a:gd name="connsiteX5" fmla="*/ 0 w 8257432"/>
              <a:gd name="connsiteY5" fmla="*/ 1838908 h 1838908"/>
              <a:gd name="connsiteX6" fmla="*/ 0 w 8257432"/>
              <a:gd name="connsiteY6" fmla="*/ 1838908 h 1838908"/>
              <a:gd name="connsiteX7" fmla="*/ 0 w 8257432"/>
              <a:gd name="connsiteY7" fmla="*/ 115594 h 1838908"/>
              <a:gd name="connsiteX8" fmla="*/ 115594 w 8257432"/>
              <a:gd name="connsiteY8" fmla="*/ 0 h 1838908"/>
              <a:gd name="connsiteX0" fmla="*/ 123546 w 8265384"/>
              <a:gd name="connsiteY0" fmla="*/ 0 h 1838908"/>
              <a:gd name="connsiteX1" fmla="*/ 8141839 w 8265384"/>
              <a:gd name="connsiteY1" fmla="*/ 0 h 1838908"/>
              <a:gd name="connsiteX2" fmla="*/ 8257433 w 8265384"/>
              <a:gd name="connsiteY2" fmla="*/ 115594 h 1838908"/>
              <a:gd name="connsiteX3" fmla="*/ 8265384 w 8265384"/>
              <a:gd name="connsiteY3" fmla="*/ 638261 h 1838908"/>
              <a:gd name="connsiteX4" fmla="*/ 4862225 w 8265384"/>
              <a:gd name="connsiteY4" fmla="*/ 1131241 h 1838908"/>
              <a:gd name="connsiteX5" fmla="*/ 7952 w 8265384"/>
              <a:gd name="connsiteY5" fmla="*/ 1838908 h 1838908"/>
              <a:gd name="connsiteX6" fmla="*/ 0 w 8265384"/>
              <a:gd name="connsiteY6" fmla="*/ 1560612 h 1838908"/>
              <a:gd name="connsiteX7" fmla="*/ 7952 w 8265384"/>
              <a:gd name="connsiteY7" fmla="*/ 115594 h 1838908"/>
              <a:gd name="connsiteX8" fmla="*/ 123546 w 8265384"/>
              <a:gd name="connsiteY8" fmla="*/ 0 h 1838908"/>
              <a:gd name="connsiteX0" fmla="*/ 123546 w 8265384"/>
              <a:gd name="connsiteY0" fmla="*/ 0 h 1560612"/>
              <a:gd name="connsiteX1" fmla="*/ 8141839 w 8265384"/>
              <a:gd name="connsiteY1" fmla="*/ 0 h 1560612"/>
              <a:gd name="connsiteX2" fmla="*/ 8257433 w 8265384"/>
              <a:gd name="connsiteY2" fmla="*/ 115594 h 1560612"/>
              <a:gd name="connsiteX3" fmla="*/ 8265384 w 8265384"/>
              <a:gd name="connsiteY3" fmla="*/ 638261 h 1560612"/>
              <a:gd name="connsiteX4" fmla="*/ 4862225 w 8265384"/>
              <a:gd name="connsiteY4" fmla="*/ 1131241 h 1560612"/>
              <a:gd name="connsiteX5" fmla="*/ 7952 w 8265384"/>
              <a:gd name="connsiteY5" fmla="*/ 1433391 h 1560612"/>
              <a:gd name="connsiteX6" fmla="*/ 0 w 8265384"/>
              <a:gd name="connsiteY6" fmla="*/ 1560612 h 1560612"/>
              <a:gd name="connsiteX7" fmla="*/ 7952 w 8265384"/>
              <a:gd name="connsiteY7" fmla="*/ 115594 h 1560612"/>
              <a:gd name="connsiteX8" fmla="*/ 123546 w 8265384"/>
              <a:gd name="connsiteY8" fmla="*/ 0 h 1560612"/>
              <a:gd name="connsiteX0" fmla="*/ 123546 w 8265384"/>
              <a:gd name="connsiteY0" fmla="*/ 0 h 1560612"/>
              <a:gd name="connsiteX1" fmla="*/ 8141839 w 8265384"/>
              <a:gd name="connsiteY1" fmla="*/ 0 h 1560612"/>
              <a:gd name="connsiteX2" fmla="*/ 8257433 w 8265384"/>
              <a:gd name="connsiteY2" fmla="*/ 115594 h 1560612"/>
              <a:gd name="connsiteX3" fmla="*/ 8265384 w 8265384"/>
              <a:gd name="connsiteY3" fmla="*/ 916557 h 1560612"/>
              <a:gd name="connsiteX4" fmla="*/ 4862225 w 8265384"/>
              <a:gd name="connsiteY4" fmla="*/ 1131241 h 1560612"/>
              <a:gd name="connsiteX5" fmla="*/ 7952 w 8265384"/>
              <a:gd name="connsiteY5" fmla="*/ 1433391 h 1560612"/>
              <a:gd name="connsiteX6" fmla="*/ 0 w 8265384"/>
              <a:gd name="connsiteY6" fmla="*/ 1560612 h 1560612"/>
              <a:gd name="connsiteX7" fmla="*/ 7952 w 8265384"/>
              <a:gd name="connsiteY7" fmla="*/ 115594 h 1560612"/>
              <a:gd name="connsiteX8" fmla="*/ 123546 w 8265384"/>
              <a:gd name="connsiteY8" fmla="*/ 0 h 1560612"/>
              <a:gd name="connsiteX0" fmla="*/ 123546 w 8257785"/>
              <a:gd name="connsiteY0" fmla="*/ 0 h 1560612"/>
              <a:gd name="connsiteX1" fmla="*/ 8141839 w 8257785"/>
              <a:gd name="connsiteY1" fmla="*/ 0 h 1560612"/>
              <a:gd name="connsiteX2" fmla="*/ 8257433 w 8257785"/>
              <a:gd name="connsiteY2" fmla="*/ 115594 h 1560612"/>
              <a:gd name="connsiteX3" fmla="*/ 8249481 w 8257785"/>
              <a:gd name="connsiteY3" fmla="*/ 916557 h 1560612"/>
              <a:gd name="connsiteX4" fmla="*/ 4862225 w 8257785"/>
              <a:gd name="connsiteY4" fmla="*/ 1131241 h 1560612"/>
              <a:gd name="connsiteX5" fmla="*/ 7952 w 8257785"/>
              <a:gd name="connsiteY5" fmla="*/ 1433391 h 1560612"/>
              <a:gd name="connsiteX6" fmla="*/ 0 w 8257785"/>
              <a:gd name="connsiteY6" fmla="*/ 1560612 h 1560612"/>
              <a:gd name="connsiteX7" fmla="*/ 7952 w 8257785"/>
              <a:gd name="connsiteY7" fmla="*/ 115594 h 1560612"/>
              <a:gd name="connsiteX8" fmla="*/ 123546 w 8257785"/>
              <a:gd name="connsiteY8" fmla="*/ 0 h 1560612"/>
              <a:gd name="connsiteX0" fmla="*/ 123546 w 8258197"/>
              <a:gd name="connsiteY0" fmla="*/ 0 h 1560612"/>
              <a:gd name="connsiteX1" fmla="*/ 8141839 w 8258197"/>
              <a:gd name="connsiteY1" fmla="*/ 0 h 1560612"/>
              <a:gd name="connsiteX2" fmla="*/ 8257433 w 8258197"/>
              <a:gd name="connsiteY2" fmla="*/ 115594 h 1560612"/>
              <a:gd name="connsiteX3" fmla="*/ 8257432 w 8258197"/>
              <a:gd name="connsiteY3" fmla="*/ 916557 h 1560612"/>
              <a:gd name="connsiteX4" fmla="*/ 4862225 w 8258197"/>
              <a:gd name="connsiteY4" fmla="*/ 1131241 h 1560612"/>
              <a:gd name="connsiteX5" fmla="*/ 7952 w 8258197"/>
              <a:gd name="connsiteY5" fmla="*/ 1433391 h 1560612"/>
              <a:gd name="connsiteX6" fmla="*/ 0 w 8258197"/>
              <a:gd name="connsiteY6" fmla="*/ 1560612 h 1560612"/>
              <a:gd name="connsiteX7" fmla="*/ 7952 w 8258197"/>
              <a:gd name="connsiteY7" fmla="*/ 115594 h 1560612"/>
              <a:gd name="connsiteX8" fmla="*/ 123546 w 8258197"/>
              <a:gd name="connsiteY8" fmla="*/ 0 h 1560612"/>
              <a:gd name="connsiteX0" fmla="*/ 115947 w 8250598"/>
              <a:gd name="connsiteY0" fmla="*/ 0 h 1433391"/>
              <a:gd name="connsiteX1" fmla="*/ 8134240 w 8250598"/>
              <a:gd name="connsiteY1" fmla="*/ 0 h 1433391"/>
              <a:gd name="connsiteX2" fmla="*/ 8249834 w 8250598"/>
              <a:gd name="connsiteY2" fmla="*/ 115594 h 1433391"/>
              <a:gd name="connsiteX3" fmla="*/ 8249833 w 8250598"/>
              <a:gd name="connsiteY3" fmla="*/ 916557 h 1433391"/>
              <a:gd name="connsiteX4" fmla="*/ 4854626 w 8250598"/>
              <a:gd name="connsiteY4" fmla="*/ 1131241 h 1433391"/>
              <a:gd name="connsiteX5" fmla="*/ 353 w 8250598"/>
              <a:gd name="connsiteY5" fmla="*/ 1433391 h 1433391"/>
              <a:gd name="connsiteX6" fmla="*/ 8304 w 8250598"/>
              <a:gd name="connsiteY6" fmla="*/ 1416598 h 1433391"/>
              <a:gd name="connsiteX7" fmla="*/ 353 w 8250598"/>
              <a:gd name="connsiteY7" fmla="*/ 115594 h 1433391"/>
              <a:gd name="connsiteX8" fmla="*/ 115947 w 8250598"/>
              <a:gd name="connsiteY8" fmla="*/ 0 h 1433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50598" h="1433391">
                <a:moveTo>
                  <a:pt x="115947" y="0"/>
                </a:moveTo>
                <a:lnTo>
                  <a:pt x="8134240" y="0"/>
                </a:lnTo>
                <a:cubicBezTo>
                  <a:pt x="8198081" y="0"/>
                  <a:pt x="8249834" y="51753"/>
                  <a:pt x="8249834" y="115594"/>
                </a:cubicBezTo>
                <a:cubicBezTo>
                  <a:pt x="8252484" y="382582"/>
                  <a:pt x="8247183" y="649569"/>
                  <a:pt x="8249833" y="916557"/>
                </a:cubicBezTo>
                <a:lnTo>
                  <a:pt x="4854626" y="1131241"/>
                </a:lnTo>
                <a:lnTo>
                  <a:pt x="353" y="1433391"/>
                </a:lnTo>
                <a:lnTo>
                  <a:pt x="8304" y="1416598"/>
                </a:lnTo>
                <a:cubicBezTo>
                  <a:pt x="10955" y="934925"/>
                  <a:pt x="-2298" y="597267"/>
                  <a:pt x="353" y="115594"/>
                </a:cubicBezTo>
                <a:cubicBezTo>
                  <a:pt x="353" y="51753"/>
                  <a:pt x="52106" y="0"/>
                  <a:pt x="115947" y="0"/>
                </a:cubicBez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Title 20"/>
          <p:cNvSpPr>
            <a:spLocks noGrp="1"/>
          </p:cNvSpPr>
          <p:nvPr>
            <p:ph type="title"/>
          </p:nvPr>
        </p:nvSpPr>
        <p:spPr/>
        <p:txBody>
          <a:bodyPr/>
          <a:lstStyle/>
          <a:p>
            <a:r>
              <a:rPr lang="en-GB" altLang="en-US" sz="3600" dirty="0"/>
              <a:t>Explaining Dangers</a:t>
            </a:r>
            <a:endParaRPr lang="en-GB" sz="3600" dirty="0"/>
          </a:p>
        </p:txBody>
      </p:sp>
      <p:sp>
        <p:nvSpPr>
          <p:cNvPr id="10" name="Content Placeholder 15">
            <a:extLst>
              <a:ext uri="{FF2B5EF4-FFF2-40B4-BE49-F238E27FC236}">
                <a16:creationId xmlns:a16="http://schemas.microsoft.com/office/drawing/2014/main" id="{E33C0622-E0C6-471D-9390-B84AB01F2FF2}"/>
              </a:ext>
            </a:extLst>
          </p:cNvPr>
          <p:cNvSpPr txBox="1">
            <a:spLocks/>
          </p:cNvSpPr>
          <p:nvPr/>
        </p:nvSpPr>
        <p:spPr>
          <a:xfrm>
            <a:off x="633417" y="2411725"/>
            <a:ext cx="3824492" cy="4243788"/>
          </a:xfrm>
          <a:prstGeom prst="roundRect">
            <a:avLst>
              <a:gd name="adj" fmla="val 2585"/>
            </a:avLst>
          </a:prstGeom>
        </p:spPr>
        <p:txBody>
          <a:bodyPr>
            <a:normAutofit fontScale="2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n-GB" altLang="en-US" sz="7200" dirty="0"/>
              <a:t>The water in the bucket from Bottle B is slightly dirtier. The layer of twigs and leaves helps to keep most of the soil in place.</a:t>
            </a:r>
          </a:p>
          <a:p>
            <a:pPr>
              <a:lnSpc>
                <a:spcPct val="120000"/>
              </a:lnSpc>
            </a:pPr>
            <a:r>
              <a:rPr lang="en-GB" altLang="en-US" sz="7200" dirty="0"/>
              <a:t>The water in the bucket from Bottle C is very dirty and full of soil. There is nothing to hold it in place so it drains away easily.</a:t>
            </a:r>
          </a:p>
          <a:p>
            <a:pPr marL="0" indent="0">
              <a:buNone/>
            </a:pPr>
            <a:r>
              <a:rPr lang="en-GB" altLang="en-US" dirty="0"/>
              <a:t>.</a:t>
            </a:r>
          </a:p>
        </p:txBody>
      </p:sp>
      <p:pic>
        <p:nvPicPr>
          <p:cNvPr id="3" name="Picture 2">
            <a:extLst>
              <a:ext uri="{FF2B5EF4-FFF2-40B4-BE49-F238E27FC236}">
                <a16:creationId xmlns:a16="http://schemas.microsoft.com/office/drawing/2014/main" id="{57BA2059-9505-4A3B-9F73-626B2BF6A63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flipH="1">
            <a:off x="4273592" y="2525840"/>
            <a:ext cx="4131263" cy="3087780"/>
          </a:xfrm>
          <a:prstGeom prst="rect">
            <a:avLst/>
          </a:prstGeom>
        </p:spPr>
      </p:pic>
      <p:sp>
        <p:nvSpPr>
          <p:cNvPr id="9" name="Content Placeholder 15">
            <a:extLst>
              <a:ext uri="{FF2B5EF4-FFF2-40B4-BE49-F238E27FC236}">
                <a16:creationId xmlns:a16="http://schemas.microsoft.com/office/drawing/2014/main" id="{D45596FA-3A9A-43F2-B363-72C3D26AC5AD}"/>
              </a:ext>
            </a:extLst>
          </p:cNvPr>
          <p:cNvSpPr txBox="1">
            <a:spLocks/>
          </p:cNvSpPr>
          <p:nvPr/>
        </p:nvSpPr>
        <p:spPr>
          <a:xfrm>
            <a:off x="699500" y="1608100"/>
            <a:ext cx="7705355" cy="994306"/>
          </a:xfrm>
          <a:prstGeom prst="roundRect">
            <a:avLst>
              <a:gd name="adj" fmla="val 2585"/>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n-GB" altLang="en-US" dirty="0"/>
              <a:t>The water in the bucket from Bottle A is clear. The plants and their roots hold the soil in place so it does not drain away.</a:t>
            </a:r>
          </a:p>
          <a:p>
            <a:pPr marL="0" indent="0">
              <a:buNone/>
            </a:pPr>
            <a:endParaRPr lang="en-GB" altLang="en-US" dirty="0"/>
          </a:p>
        </p:txBody>
      </p:sp>
    </p:spTree>
    <p:extLst>
      <p:ext uri="{BB962C8B-B14F-4D97-AF65-F5344CB8AC3E}">
        <p14:creationId xmlns:p14="http://schemas.microsoft.com/office/powerpoint/2010/main" val="28687050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18A0DB"/>
        </a:solidFill>
        <a:effectLst/>
      </p:bgPr>
    </p:bg>
    <p:spTree>
      <p:nvGrpSpPr>
        <p:cNvPr id="1" name=""/>
        <p:cNvGrpSpPr/>
        <p:nvPr/>
      </p:nvGrpSpPr>
      <p:grpSpPr>
        <a:xfrm>
          <a:off x="0" y="0"/>
          <a:ext cx="0" cy="0"/>
          <a:chOff x="0" y="0"/>
          <a:chExt cx="0" cy="0"/>
        </a:xfrm>
      </p:grpSpPr>
      <p:sp>
        <p:nvSpPr>
          <p:cNvPr id="21" name="Title 20"/>
          <p:cNvSpPr>
            <a:spLocks noGrp="1"/>
          </p:cNvSpPr>
          <p:nvPr>
            <p:ph type="title"/>
          </p:nvPr>
        </p:nvSpPr>
        <p:spPr/>
        <p:txBody>
          <a:bodyPr/>
          <a:lstStyle/>
          <a:p>
            <a:r>
              <a:rPr lang="en-GB" altLang="en-US" sz="3600" dirty="0"/>
              <a:t>Explaining Dangers</a:t>
            </a:r>
            <a:endParaRPr lang="en-GB" sz="3600" dirty="0"/>
          </a:p>
        </p:txBody>
      </p:sp>
      <p:sp>
        <p:nvSpPr>
          <p:cNvPr id="10" name="Content Placeholder 15">
            <a:extLst>
              <a:ext uri="{FF2B5EF4-FFF2-40B4-BE49-F238E27FC236}">
                <a16:creationId xmlns:a16="http://schemas.microsoft.com/office/drawing/2014/main" id="{E33C0622-E0C6-471D-9390-B84AB01F2FF2}"/>
              </a:ext>
            </a:extLst>
          </p:cNvPr>
          <p:cNvSpPr txBox="1">
            <a:spLocks/>
          </p:cNvSpPr>
          <p:nvPr/>
        </p:nvSpPr>
        <p:spPr>
          <a:xfrm>
            <a:off x="716115" y="1377786"/>
            <a:ext cx="7640706" cy="2219593"/>
          </a:xfrm>
          <a:prstGeom prst="roundRect">
            <a:avLst>
              <a:gd name="adj" fmla="val 2585"/>
            </a:avLst>
          </a:prstGeom>
        </p:spPr>
        <p:txBody>
          <a:bodyPr>
            <a:normAutofit fontScale="2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GB" altLang="en-US" sz="7200" dirty="0"/>
              <a:t>When the trees of Madagascar's forests are cut down and burnt, this causes the soil to drain away into rivers and lakes when it rains. This is called soil erosion. Nutrients in the soil are washed away too, so any soil left behind is very poor and plants and trees will not grow back.</a:t>
            </a:r>
          </a:p>
          <a:p>
            <a:pPr marL="0" indent="0">
              <a:lnSpc>
                <a:spcPct val="120000"/>
              </a:lnSpc>
              <a:buNone/>
            </a:pPr>
            <a:r>
              <a:rPr lang="en-GB" altLang="en-US" sz="7200" dirty="0"/>
              <a:t>This is leading to something called desertification in Madagascar. This means that the areas of the rainforest that are deforested will not grow back, and are turning into deserts.</a:t>
            </a:r>
          </a:p>
        </p:txBody>
      </p:sp>
      <p:sp>
        <p:nvSpPr>
          <p:cNvPr id="7" name="Rectangle 6">
            <a:extLst>
              <a:ext uri="{FF2B5EF4-FFF2-40B4-BE49-F238E27FC236}">
                <a16:creationId xmlns:a16="http://schemas.microsoft.com/office/drawing/2014/main" id="{130849BE-DFE9-47BD-89AD-80F314AE4A40}"/>
              </a:ext>
            </a:extLst>
          </p:cNvPr>
          <p:cNvSpPr/>
          <p:nvPr/>
        </p:nvSpPr>
        <p:spPr>
          <a:xfrm>
            <a:off x="716115" y="4673162"/>
            <a:ext cx="4833895" cy="1396536"/>
          </a:xfrm>
          <a:prstGeom prst="rect">
            <a:avLst/>
          </a:prstGeom>
        </p:spPr>
        <p:txBody>
          <a:bodyPr wrap="square">
            <a:spAutoFit/>
          </a:bodyPr>
          <a:lstStyle/>
          <a:p>
            <a:pPr>
              <a:lnSpc>
                <a:spcPct val="120000"/>
              </a:lnSpc>
            </a:pPr>
            <a:r>
              <a:rPr lang="en-GB" altLang="en-US" dirty="0"/>
              <a:t>Around 20 species of animals in Madagascar, including lemurs, are critically endangered. This means that these species are in imminent danger of extinction.</a:t>
            </a:r>
          </a:p>
        </p:txBody>
      </p:sp>
      <p:sp>
        <p:nvSpPr>
          <p:cNvPr id="8" name="Speech Bubble: Rectangle with Corners Rounded 7">
            <a:extLst>
              <a:ext uri="{FF2B5EF4-FFF2-40B4-BE49-F238E27FC236}">
                <a16:creationId xmlns:a16="http://schemas.microsoft.com/office/drawing/2014/main" id="{15B1E722-9F9D-42EF-BF3C-E66ACA0B5238}"/>
              </a:ext>
            </a:extLst>
          </p:cNvPr>
          <p:cNvSpPr/>
          <p:nvPr/>
        </p:nvSpPr>
        <p:spPr>
          <a:xfrm flipH="1">
            <a:off x="6432604" y="3597379"/>
            <a:ext cx="1637969" cy="552181"/>
          </a:xfrm>
          <a:prstGeom prst="wedgeRoundRectCallout">
            <a:avLst>
              <a:gd name="adj1" fmla="val -29717"/>
              <a:gd name="adj2" fmla="val 88282"/>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1"/>
                </a:solidFill>
              </a:rPr>
              <a:t>I’m hungry.</a:t>
            </a:r>
          </a:p>
        </p:txBody>
      </p:sp>
      <p:sp>
        <p:nvSpPr>
          <p:cNvPr id="11" name="Rectangle 10">
            <a:extLst>
              <a:ext uri="{FF2B5EF4-FFF2-40B4-BE49-F238E27FC236}">
                <a16:creationId xmlns:a16="http://schemas.microsoft.com/office/drawing/2014/main" id="{043A1B07-D652-48F5-8245-C4ED4AEBDC1D}"/>
              </a:ext>
            </a:extLst>
          </p:cNvPr>
          <p:cNvSpPr/>
          <p:nvPr/>
        </p:nvSpPr>
        <p:spPr>
          <a:xfrm>
            <a:off x="716115" y="3558444"/>
            <a:ext cx="5947078" cy="1064137"/>
          </a:xfrm>
          <a:prstGeom prst="rect">
            <a:avLst/>
          </a:prstGeom>
        </p:spPr>
        <p:txBody>
          <a:bodyPr wrap="square">
            <a:spAutoFit/>
          </a:bodyPr>
          <a:lstStyle/>
          <a:p>
            <a:pPr>
              <a:lnSpc>
                <a:spcPct val="120000"/>
              </a:lnSpc>
            </a:pPr>
            <a:r>
              <a:rPr lang="en-GB" altLang="en-US" dirty="0"/>
              <a:t>The animals and plants that live in the forests of Madagascar will have no habitat and no food to eat. They are in danger of dying out.</a:t>
            </a:r>
          </a:p>
        </p:txBody>
      </p:sp>
      <p:sp>
        <p:nvSpPr>
          <p:cNvPr id="12" name="Rectangle: Single Corner Rounded 11">
            <a:extLst>
              <a:ext uri="{FF2B5EF4-FFF2-40B4-BE49-F238E27FC236}">
                <a16:creationId xmlns:a16="http://schemas.microsoft.com/office/drawing/2014/main" id="{10D334A9-A0CB-48CB-9718-ECB3B148561F}"/>
              </a:ext>
            </a:extLst>
          </p:cNvPr>
          <p:cNvSpPr/>
          <p:nvPr/>
        </p:nvSpPr>
        <p:spPr>
          <a:xfrm rot="10800000" flipH="1">
            <a:off x="5923723" y="4768976"/>
            <a:ext cx="2766758" cy="1640172"/>
          </a:xfrm>
          <a:custGeom>
            <a:avLst/>
            <a:gdLst>
              <a:gd name="connsiteX0" fmla="*/ 0 w 2766758"/>
              <a:gd name="connsiteY0" fmla="*/ 0 h 1640172"/>
              <a:gd name="connsiteX1" fmla="*/ 2600576 w 2766758"/>
              <a:gd name="connsiteY1" fmla="*/ 0 h 1640172"/>
              <a:gd name="connsiteX2" fmla="*/ 2766758 w 2766758"/>
              <a:gd name="connsiteY2" fmla="*/ 166182 h 1640172"/>
              <a:gd name="connsiteX3" fmla="*/ 2766758 w 2766758"/>
              <a:gd name="connsiteY3" fmla="*/ 1640172 h 1640172"/>
              <a:gd name="connsiteX4" fmla="*/ 0 w 2766758"/>
              <a:gd name="connsiteY4" fmla="*/ 1640172 h 1640172"/>
              <a:gd name="connsiteX5" fmla="*/ 0 w 2766758"/>
              <a:gd name="connsiteY5" fmla="*/ 0 h 1640172"/>
              <a:gd name="connsiteX0" fmla="*/ 0 w 2766758"/>
              <a:gd name="connsiteY0" fmla="*/ 0 h 1640172"/>
              <a:gd name="connsiteX1" fmla="*/ 2600576 w 2766758"/>
              <a:gd name="connsiteY1" fmla="*/ 0 h 1640172"/>
              <a:gd name="connsiteX2" fmla="*/ 2766758 w 2766758"/>
              <a:gd name="connsiteY2" fmla="*/ 166182 h 1640172"/>
              <a:gd name="connsiteX3" fmla="*/ 2766758 w 2766758"/>
              <a:gd name="connsiteY3" fmla="*/ 1640172 h 1640172"/>
              <a:gd name="connsiteX4" fmla="*/ 1781093 w 2766758"/>
              <a:gd name="connsiteY4" fmla="*/ 988165 h 1640172"/>
              <a:gd name="connsiteX5" fmla="*/ 0 w 2766758"/>
              <a:gd name="connsiteY5" fmla="*/ 0 h 1640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66758" h="1640172">
                <a:moveTo>
                  <a:pt x="0" y="0"/>
                </a:moveTo>
                <a:lnTo>
                  <a:pt x="2600576" y="0"/>
                </a:lnTo>
                <a:cubicBezTo>
                  <a:pt x="2692356" y="0"/>
                  <a:pt x="2766758" y="74402"/>
                  <a:pt x="2766758" y="166182"/>
                </a:cubicBezTo>
                <a:lnTo>
                  <a:pt x="2766758" y="1640172"/>
                </a:lnTo>
                <a:lnTo>
                  <a:pt x="1781093" y="988165"/>
                </a:lnTo>
                <a:lnTo>
                  <a:pt x="0" y="0"/>
                </a:lnTo>
                <a:close/>
              </a:path>
            </a:pathLst>
          </a:custGeom>
          <a:solidFill>
            <a:srgbClr val="C418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a:extLst>
              <a:ext uri="{FF2B5EF4-FFF2-40B4-BE49-F238E27FC236}">
                <a16:creationId xmlns:a16="http://schemas.microsoft.com/office/drawing/2014/main" id="{B43A6D93-EBB8-4D2E-8D6D-534E588A405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808749" y="4300872"/>
            <a:ext cx="3708298" cy="2219593"/>
          </a:xfrm>
          <a:prstGeom prst="rect">
            <a:avLst/>
          </a:prstGeom>
        </p:spPr>
      </p:pic>
    </p:spTree>
    <p:extLst>
      <p:ext uri="{BB962C8B-B14F-4D97-AF65-F5344CB8AC3E}">
        <p14:creationId xmlns:p14="http://schemas.microsoft.com/office/powerpoint/2010/main" val="617631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18A0DB"/>
        </a:solidFill>
        <a:effectLst/>
      </p:bgPr>
    </p:bg>
    <p:spTree>
      <p:nvGrpSpPr>
        <p:cNvPr id="1" name=""/>
        <p:cNvGrpSpPr/>
        <p:nvPr/>
      </p:nvGrpSpPr>
      <p:grpSpPr>
        <a:xfrm>
          <a:off x="0" y="0"/>
          <a:ext cx="0" cy="0"/>
          <a:chOff x="0" y="0"/>
          <a:chExt cx="0" cy="0"/>
        </a:xfrm>
      </p:grpSpPr>
      <p:sp>
        <p:nvSpPr>
          <p:cNvPr id="8" name="Rectangle: Single Corner Rounded 11">
            <a:extLst>
              <a:ext uri="{FF2B5EF4-FFF2-40B4-BE49-F238E27FC236}">
                <a16:creationId xmlns:a16="http://schemas.microsoft.com/office/drawing/2014/main" id="{033E86F9-CCFE-43C3-B69D-9792C7FFDAB3}"/>
              </a:ext>
            </a:extLst>
          </p:cNvPr>
          <p:cNvSpPr/>
          <p:nvPr/>
        </p:nvSpPr>
        <p:spPr>
          <a:xfrm rot="10800000" flipH="1">
            <a:off x="5923723" y="4768976"/>
            <a:ext cx="2766758" cy="1640172"/>
          </a:xfrm>
          <a:custGeom>
            <a:avLst/>
            <a:gdLst>
              <a:gd name="connsiteX0" fmla="*/ 0 w 2766758"/>
              <a:gd name="connsiteY0" fmla="*/ 0 h 1640172"/>
              <a:gd name="connsiteX1" fmla="*/ 2600576 w 2766758"/>
              <a:gd name="connsiteY1" fmla="*/ 0 h 1640172"/>
              <a:gd name="connsiteX2" fmla="*/ 2766758 w 2766758"/>
              <a:gd name="connsiteY2" fmla="*/ 166182 h 1640172"/>
              <a:gd name="connsiteX3" fmla="*/ 2766758 w 2766758"/>
              <a:gd name="connsiteY3" fmla="*/ 1640172 h 1640172"/>
              <a:gd name="connsiteX4" fmla="*/ 0 w 2766758"/>
              <a:gd name="connsiteY4" fmla="*/ 1640172 h 1640172"/>
              <a:gd name="connsiteX5" fmla="*/ 0 w 2766758"/>
              <a:gd name="connsiteY5" fmla="*/ 0 h 1640172"/>
              <a:gd name="connsiteX0" fmla="*/ 0 w 2766758"/>
              <a:gd name="connsiteY0" fmla="*/ 0 h 1640172"/>
              <a:gd name="connsiteX1" fmla="*/ 2600576 w 2766758"/>
              <a:gd name="connsiteY1" fmla="*/ 0 h 1640172"/>
              <a:gd name="connsiteX2" fmla="*/ 2766758 w 2766758"/>
              <a:gd name="connsiteY2" fmla="*/ 166182 h 1640172"/>
              <a:gd name="connsiteX3" fmla="*/ 2766758 w 2766758"/>
              <a:gd name="connsiteY3" fmla="*/ 1640172 h 1640172"/>
              <a:gd name="connsiteX4" fmla="*/ 1781093 w 2766758"/>
              <a:gd name="connsiteY4" fmla="*/ 988165 h 1640172"/>
              <a:gd name="connsiteX5" fmla="*/ 0 w 2766758"/>
              <a:gd name="connsiteY5" fmla="*/ 0 h 1640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66758" h="1640172">
                <a:moveTo>
                  <a:pt x="0" y="0"/>
                </a:moveTo>
                <a:lnTo>
                  <a:pt x="2600576" y="0"/>
                </a:lnTo>
                <a:cubicBezTo>
                  <a:pt x="2692356" y="0"/>
                  <a:pt x="2766758" y="74402"/>
                  <a:pt x="2766758" y="166182"/>
                </a:cubicBezTo>
                <a:lnTo>
                  <a:pt x="2766758" y="1640172"/>
                </a:lnTo>
                <a:lnTo>
                  <a:pt x="1781093" y="988165"/>
                </a:ln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itle 20"/>
          <p:cNvSpPr>
            <a:spLocks noGrp="1"/>
          </p:cNvSpPr>
          <p:nvPr>
            <p:ph type="title"/>
          </p:nvPr>
        </p:nvSpPr>
        <p:spPr/>
        <p:txBody>
          <a:bodyPr/>
          <a:lstStyle/>
          <a:p>
            <a:r>
              <a:rPr lang="en-GB" altLang="en-US" sz="3600" dirty="0"/>
              <a:t>Gerald Durrell and Conservation</a:t>
            </a:r>
            <a:endParaRPr lang="en-GB" sz="3600" dirty="0"/>
          </a:p>
        </p:txBody>
      </p:sp>
      <p:sp>
        <p:nvSpPr>
          <p:cNvPr id="10" name="Content Placeholder 15">
            <a:extLst>
              <a:ext uri="{FF2B5EF4-FFF2-40B4-BE49-F238E27FC236}">
                <a16:creationId xmlns:a16="http://schemas.microsoft.com/office/drawing/2014/main" id="{E33C0622-E0C6-471D-9390-B84AB01F2FF2}"/>
              </a:ext>
            </a:extLst>
          </p:cNvPr>
          <p:cNvSpPr txBox="1">
            <a:spLocks/>
          </p:cNvSpPr>
          <p:nvPr/>
        </p:nvSpPr>
        <p:spPr>
          <a:xfrm>
            <a:off x="716115" y="1377787"/>
            <a:ext cx="7688414" cy="2597866"/>
          </a:xfrm>
          <a:prstGeom prst="roundRect">
            <a:avLst>
              <a:gd name="adj" fmla="val 2585"/>
            </a:avLst>
          </a:prstGeom>
        </p:spPr>
        <p:txBody>
          <a:bodyPr>
            <a:normAutofit fontScale="2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n-GB" altLang="en-US" sz="7200" dirty="0"/>
              <a:t>Gerald Durrell was born in India in 1925, and was an English conservationist.</a:t>
            </a:r>
          </a:p>
          <a:p>
            <a:pPr>
              <a:lnSpc>
                <a:spcPct val="120000"/>
              </a:lnSpc>
            </a:pPr>
            <a:r>
              <a:rPr lang="en-GB" altLang="en-US" sz="7200" dirty="0"/>
              <a:t>He worked hard to conserve the endangered species of Madagascar.</a:t>
            </a:r>
          </a:p>
          <a:p>
            <a:pPr>
              <a:lnSpc>
                <a:spcPct val="120000"/>
              </a:lnSpc>
            </a:pPr>
            <a:r>
              <a:rPr lang="en-GB" altLang="en-US" sz="7200" dirty="0"/>
              <a:t>Gerald Durrell founded the Durrell Wildlife Trust and the Jersey Zoo, which is now called the Durrell Wildlife Park.</a:t>
            </a:r>
          </a:p>
          <a:p>
            <a:pPr>
              <a:lnSpc>
                <a:spcPct val="120000"/>
              </a:lnSpc>
            </a:pPr>
            <a:r>
              <a:rPr lang="en-GB" altLang="en-US" sz="7200" dirty="0"/>
              <a:t>He set up his own zoo in 1959 especially to look after endangered animals from around the world.</a:t>
            </a:r>
          </a:p>
          <a:p>
            <a:pPr marL="0" indent="0">
              <a:lnSpc>
                <a:spcPct val="120000"/>
              </a:lnSpc>
              <a:buNone/>
            </a:pPr>
            <a:r>
              <a:rPr lang="en-GB" altLang="en-US" dirty="0"/>
              <a:t>.</a:t>
            </a:r>
          </a:p>
        </p:txBody>
      </p:sp>
      <p:sp>
        <p:nvSpPr>
          <p:cNvPr id="4" name="Content Placeholder 15">
            <a:extLst>
              <a:ext uri="{FF2B5EF4-FFF2-40B4-BE49-F238E27FC236}">
                <a16:creationId xmlns:a16="http://schemas.microsoft.com/office/drawing/2014/main" id="{9B709BA4-9B3B-4A37-A88B-51541E214CE0}"/>
              </a:ext>
            </a:extLst>
          </p:cNvPr>
          <p:cNvSpPr txBox="1">
            <a:spLocks/>
          </p:cNvSpPr>
          <p:nvPr/>
        </p:nvSpPr>
        <p:spPr>
          <a:xfrm>
            <a:off x="716115" y="3912045"/>
            <a:ext cx="4293207" cy="2597866"/>
          </a:xfrm>
          <a:prstGeom prst="roundRect">
            <a:avLst>
              <a:gd name="adj" fmla="val 2585"/>
            </a:avLst>
          </a:prstGeom>
        </p:spPr>
        <p:txBody>
          <a:bodyPr>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n-GB" altLang="en-US" sz="3300" dirty="0"/>
              <a:t>He made several expeditions all over the world to find endangered animals and bring them back to his Wildlife Park in Jersey, where he cared for them and set up breeding programmes so that these species could successfully have young.</a:t>
            </a:r>
          </a:p>
          <a:p>
            <a:pPr marL="0" indent="0">
              <a:lnSpc>
                <a:spcPct val="120000"/>
              </a:lnSpc>
              <a:buNone/>
            </a:pPr>
            <a:r>
              <a:rPr lang="en-GB" altLang="en-US" dirty="0"/>
              <a:t>.</a:t>
            </a:r>
          </a:p>
        </p:txBody>
      </p:sp>
      <p:pic>
        <p:nvPicPr>
          <p:cNvPr id="5" name="Picture 4">
            <a:extLst>
              <a:ext uri="{FF2B5EF4-FFF2-40B4-BE49-F238E27FC236}">
                <a16:creationId xmlns:a16="http://schemas.microsoft.com/office/drawing/2014/main" id="{60D346EE-D5F5-4693-8D99-37DFEE766CC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064981" y="3725095"/>
            <a:ext cx="3628859" cy="2685813"/>
          </a:xfrm>
          <a:prstGeom prst="rect">
            <a:avLst/>
          </a:prstGeom>
        </p:spPr>
      </p:pic>
    </p:spTree>
    <p:extLst>
      <p:ext uri="{BB962C8B-B14F-4D97-AF65-F5344CB8AC3E}">
        <p14:creationId xmlns:p14="http://schemas.microsoft.com/office/powerpoint/2010/main" val="2289934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18A0DB"/>
        </a:solidFill>
        <a:effectLst/>
      </p:bgPr>
    </p:bg>
    <p:spTree>
      <p:nvGrpSpPr>
        <p:cNvPr id="1" name=""/>
        <p:cNvGrpSpPr/>
        <p:nvPr/>
      </p:nvGrpSpPr>
      <p:grpSpPr>
        <a:xfrm>
          <a:off x="0" y="0"/>
          <a:ext cx="0" cy="0"/>
          <a:chOff x="0" y="0"/>
          <a:chExt cx="0" cy="0"/>
        </a:xfrm>
      </p:grpSpPr>
      <p:sp>
        <p:nvSpPr>
          <p:cNvPr id="8" name="Rectangle: Top Corners Rounded 3">
            <a:extLst>
              <a:ext uri="{FF2B5EF4-FFF2-40B4-BE49-F238E27FC236}">
                <a16:creationId xmlns:a16="http://schemas.microsoft.com/office/drawing/2014/main" id="{927758E7-F9F2-4D5D-A532-69DBB8C348CA}"/>
              </a:ext>
            </a:extLst>
          </p:cNvPr>
          <p:cNvSpPr/>
          <p:nvPr/>
        </p:nvSpPr>
        <p:spPr>
          <a:xfrm rot="10800000">
            <a:off x="438148" y="5033960"/>
            <a:ext cx="8234365" cy="1376551"/>
          </a:xfrm>
          <a:custGeom>
            <a:avLst/>
            <a:gdLst>
              <a:gd name="connsiteX0" fmla="*/ 115594 w 8249481"/>
              <a:gd name="connsiteY0" fmla="*/ 0 h 1838908"/>
              <a:gd name="connsiteX1" fmla="*/ 8133887 w 8249481"/>
              <a:gd name="connsiteY1" fmla="*/ 0 h 1838908"/>
              <a:gd name="connsiteX2" fmla="*/ 8249481 w 8249481"/>
              <a:gd name="connsiteY2" fmla="*/ 115594 h 1838908"/>
              <a:gd name="connsiteX3" fmla="*/ 8249481 w 8249481"/>
              <a:gd name="connsiteY3" fmla="*/ 1838908 h 1838908"/>
              <a:gd name="connsiteX4" fmla="*/ 8249481 w 8249481"/>
              <a:gd name="connsiteY4" fmla="*/ 1838908 h 1838908"/>
              <a:gd name="connsiteX5" fmla="*/ 0 w 8249481"/>
              <a:gd name="connsiteY5" fmla="*/ 1838908 h 1838908"/>
              <a:gd name="connsiteX6" fmla="*/ 0 w 8249481"/>
              <a:gd name="connsiteY6" fmla="*/ 1838908 h 1838908"/>
              <a:gd name="connsiteX7" fmla="*/ 0 w 8249481"/>
              <a:gd name="connsiteY7" fmla="*/ 115594 h 1838908"/>
              <a:gd name="connsiteX8" fmla="*/ 115594 w 8249481"/>
              <a:gd name="connsiteY8" fmla="*/ 0 h 1838908"/>
              <a:gd name="connsiteX0" fmla="*/ 115594 w 8249481"/>
              <a:gd name="connsiteY0" fmla="*/ 0 h 1838908"/>
              <a:gd name="connsiteX1" fmla="*/ 8133887 w 8249481"/>
              <a:gd name="connsiteY1" fmla="*/ 0 h 1838908"/>
              <a:gd name="connsiteX2" fmla="*/ 8249481 w 8249481"/>
              <a:gd name="connsiteY2" fmla="*/ 115594 h 1838908"/>
              <a:gd name="connsiteX3" fmla="*/ 8249481 w 8249481"/>
              <a:gd name="connsiteY3" fmla="*/ 1838908 h 1838908"/>
              <a:gd name="connsiteX4" fmla="*/ 8042747 w 8249481"/>
              <a:gd name="connsiteY4" fmla="*/ 948362 h 1838908"/>
              <a:gd name="connsiteX5" fmla="*/ 0 w 8249481"/>
              <a:gd name="connsiteY5" fmla="*/ 1838908 h 1838908"/>
              <a:gd name="connsiteX6" fmla="*/ 0 w 8249481"/>
              <a:gd name="connsiteY6" fmla="*/ 1838908 h 1838908"/>
              <a:gd name="connsiteX7" fmla="*/ 0 w 8249481"/>
              <a:gd name="connsiteY7" fmla="*/ 115594 h 1838908"/>
              <a:gd name="connsiteX8" fmla="*/ 115594 w 8249481"/>
              <a:gd name="connsiteY8" fmla="*/ 0 h 1838908"/>
              <a:gd name="connsiteX0" fmla="*/ 115594 w 8249481"/>
              <a:gd name="connsiteY0" fmla="*/ 0 h 1838908"/>
              <a:gd name="connsiteX1" fmla="*/ 8133887 w 8249481"/>
              <a:gd name="connsiteY1" fmla="*/ 0 h 1838908"/>
              <a:gd name="connsiteX2" fmla="*/ 8249481 w 8249481"/>
              <a:gd name="connsiteY2" fmla="*/ 115594 h 1838908"/>
              <a:gd name="connsiteX3" fmla="*/ 8249481 w 8249481"/>
              <a:gd name="connsiteY3" fmla="*/ 876800 h 1838908"/>
              <a:gd name="connsiteX4" fmla="*/ 8042747 w 8249481"/>
              <a:gd name="connsiteY4" fmla="*/ 948362 h 1838908"/>
              <a:gd name="connsiteX5" fmla="*/ 0 w 8249481"/>
              <a:gd name="connsiteY5" fmla="*/ 1838908 h 1838908"/>
              <a:gd name="connsiteX6" fmla="*/ 0 w 8249481"/>
              <a:gd name="connsiteY6" fmla="*/ 1838908 h 1838908"/>
              <a:gd name="connsiteX7" fmla="*/ 0 w 8249481"/>
              <a:gd name="connsiteY7" fmla="*/ 115594 h 1838908"/>
              <a:gd name="connsiteX8" fmla="*/ 115594 w 8249481"/>
              <a:gd name="connsiteY8" fmla="*/ 0 h 1838908"/>
              <a:gd name="connsiteX0" fmla="*/ 115594 w 8249481"/>
              <a:gd name="connsiteY0" fmla="*/ 0 h 1838908"/>
              <a:gd name="connsiteX1" fmla="*/ 8133887 w 8249481"/>
              <a:gd name="connsiteY1" fmla="*/ 0 h 1838908"/>
              <a:gd name="connsiteX2" fmla="*/ 8249481 w 8249481"/>
              <a:gd name="connsiteY2" fmla="*/ 115594 h 1838908"/>
              <a:gd name="connsiteX3" fmla="*/ 8249481 w 8249481"/>
              <a:gd name="connsiteY3" fmla="*/ 876800 h 1838908"/>
              <a:gd name="connsiteX4" fmla="*/ 4257926 w 8249481"/>
              <a:gd name="connsiteY4" fmla="*/ 1377732 h 1838908"/>
              <a:gd name="connsiteX5" fmla="*/ 0 w 8249481"/>
              <a:gd name="connsiteY5" fmla="*/ 1838908 h 1838908"/>
              <a:gd name="connsiteX6" fmla="*/ 0 w 8249481"/>
              <a:gd name="connsiteY6" fmla="*/ 1838908 h 1838908"/>
              <a:gd name="connsiteX7" fmla="*/ 0 w 8249481"/>
              <a:gd name="connsiteY7" fmla="*/ 115594 h 1838908"/>
              <a:gd name="connsiteX8" fmla="*/ 115594 w 8249481"/>
              <a:gd name="connsiteY8" fmla="*/ 0 h 1838908"/>
              <a:gd name="connsiteX0" fmla="*/ 115594 w 8249481"/>
              <a:gd name="connsiteY0" fmla="*/ 0 h 1838908"/>
              <a:gd name="connsiteX1" fmla="*/ 8133887 w 8249481"/>
              <a:gd name="connsiteY1" fmla="*/ 0 h 1838908"/>
              <a:gd name="connsiteX2" fmla="*/ 8249481 w 8249481"/>
              <a:gd name="connsiteY2" fmla="*/ 115594 h 1838908"/>
              <a:gd name="connsiteX3" fmla="*/ 8249481 w 8249481"/>
              <a:gd name="connsiteY3" fmla="*/ 876800 h 1838908"/>
              <a:gd name="connsiteX4" fmla="*/ 4854273 w 8249481"/>
              <a:gd name="connsiteY4" fmla="*/ 1131241 h 1838908"/>
              <a:gd name="connsiteX5" fmla="*/ 0 w 8249481"/>
              <a:gd name="connsiteY5" fmla="*/ 1838908 h 1838908"/>
              <a:gd name="connsiteX6" fmla="*/ 0 w 8249481"/>
              <a:gd name="connsiteY6" fmla="*/ 1838908 h 1838908"/>
              <a:gd name="connsiteX7" fmla="*/ 0 w 8249481"/>
              <a:gd name="connsiteY7" fmla="*/ 115594 h 1838908"/>
              <a:gd name="connsiteX8" fmla="*/ 115594 w 8249481"/>
              <a:gd name="connsiteY8" fmla="*/ 0 h 1838908"/>
              <a:gd name="connsiteX0" fmla="*/ 115594 w 8257432"/>
              <a:gd name="connsiteY0" fmla="*/ 0 h 1838908"/>
              <a:gd name="connsiteX1" fmla="*/ 8133887 w 8257432"/>
              <a:gd name="connsiteY1" fmla="*/ 0 h 1838908"/>
              <a:gd name="connsiteX2" fmla="*/ 8249481 w 8257432"/>
              <a:gd name="connsiteY2" fmla="*/ 115594 h 1838908"/>
              <a:gd name="connsiteX3" fmla="*/ 8257432 w 8257432"/>
              <a:gd name="connsiteY3" fmla="*/ 638261 h 1838908"/>
              <a:gd name="connsiteX4" fmla="*/ 4854273 w 8257432"/>
              <a:gd name="connsiteY4" fmla="*/ 1131241 h 1838908"/>
              <a:gd name="connsiteX5" fmla="*/ 0 w 8257432"/>
              <a:gd name="connsiteY5" fmla="*/ 1838908 h 1838908"/>
              <a:gd name="connsiteX6" fmla="*/ 0 w 8257432"/>
              <a:gd name="connsiteY6" fmla="*/ 1838908 h 1838908"/>
              <a:gd name="connsiteX7" fmla="*/ 0 w 8257432"/>
              <a:gd name="connsiteY7" fmla="*/ 115594 h 1838908"/>
              <a:gd name="connsiteX8" fmla="*/ 115594 w 8257432"/>
              <a:gd name="connsiteY8" fmla="*/ 0 h 1838908"/>
              <a:gd name="connsiteX0" fmla="*/ 123546 w 8265384"/>
              <a:gd name="connsiteY0" fmla="*/ 0 h 1838908"/>
              <a:gd name="connsiteX1" fmla="*/ 8141839 w 8265384"/>
              <a:gd name="connsiteY1" fmla="*/ 0 h 1838908"/>
              <a:gd name="connsiteX2" fmla="*/ 8257433 w 8265384"/>
              <a:gd name="connsiteY2" fmla="*/ 115594 h 1838908"/>
              <a:gd name="connsiteX3" fmla="*/ 8265384 w 8265384"/>
              <a:gd name="connsiteY3" fmla="*/ 638261 h 1838908"/>
              <a:gd name="connsiteX4" fmla="*/ 4862225 w 8265384"/>
              <a:gd name="connsiteY4" fmla="*/ 1131241 h 1838908"/>
              <a:gd name="connsiteX5" fmla="*/ 7952 w 8265384"/>
              <a:gd name="connsiteY5" fmla="*/ 1838908 h 1838908"/>
              <a:gd name="connsiteX6" fmla="*/ 0 w 8265384"/>
              <a:gd name="connsiteY6" fmla="*/ 1560612 h 1838908"/>
              <a:gd name="connsiteX7" fmla="*/ 7952 w 8265384"/>
              <a:gd name="connsiteY7" fmla="*/ 115594 h 1838908"/>
              <a:gd name="connsiteX8" fmla="*/ 123546 w 8265384"/>
              <a:gd name="connsiteY8" fmla="*/ 0 h 1838908"/>
              <a:gd name="connsiteX0" fmla="*/ 123546 w 8265384"/>
              <a:gd name="connsiteY0" fmla="*/ 0 h 1560612"/>
              <a:gd name="connsiteX1" fmla="*/ 8141839 w 8265384"/>
              <a:gd name="connsiteY1" fmla="*/ 0 h 1560612"/>
              <a:gd name="connsiteX2" fmla="*/ 8257433 w 8265384"/>
              <a:gd name="connsiteY2" fmla="*/ 115594 h 1560612"/>
              <a:gd name="connsiteX3" fmla="*/ 8265384 w 8265384"/>
              <a:gd name="connsiteY3" fmla="*/ 638261 h 1560612"/>
              <a:gd name="connsiteX4" fmla="*/ 4862225 w 8265384"/>
              <a:gd name="connsiteY4" fmla="*/ 1131241 h 1560612"/>
              <a:gd name="connsiteX5" fmla="*/ 7952 w 8265384"/>
              <a:gd name="connsiteY5" fmla="*/ 1433391 h 1560612"/>
              <a:gd name="connsiteX6" fmla="*/ 0 w 8265384"/>
              <a:gd name="connsiteY6" fmla="*/ 1560612 h 1560612"/>
              <a:gd name="connsiteX7" fmla="*/ 7952 w 8265384"/>
              <a:gd name="connsiteY7" fmla="*/ 115594 h 1560612"/>
              <a:gd name="connsiteX8" fmla="*/ 123546 w 8265384"/>
              <a:gd name="connsiteY8" fmla="*/ 0 h 1560612"/>
              <a:gd name="connsiteX0" fmla="*/ 123546 w 8265384"/>
              <a:gd name="connsiteY0" fmla="*/ 0 h 1560612"/>
              <a:gd name="connsiteX1" fmla="*/ 8141839 w 8265384"/>
              <a:gd name="connsiteY1" fmla="*/ 0 h 1560612"/>
              <a:gd name="connsiteX2" fmla="*/ 8257433 w 8265384"/>
              <a:gd name="connsiteY2" fmla="*/ 115594 h 1560612"/>
              <a:gd name="connsiteX3" fmla="*/ 8265384 w 8265384"/>
              <a:gd name="connsiteY3" fmla="*/ 916557 h 1560612"/>
              <a:gd name="connsiteX4" fmla="*/ 4862225 w 8265384"/>
              <a:gd name="connsiteY4" fmla="*/ 1131241 h 1560612"/>
              <a:gd name="connsiteX5" fmla="*/ 7952 w 8265384"/>
              <a:gd name="connsiteY5" fmla="*/ 1433391 h 1560612"/>
              <a:gd name="connsiteX6" fmla="*/ 0 w 8265384"/>
              <a:gd name="connsiteY6" fmla="*/ 1560612 h 1560612"/>
              <a:gd name="connsiteX7" fmla="*/ 7952 w 8265384"/>
              <a:gd name="connsiteY7" fmla="*/ 115594 h 1560612"/>
              <a:gd name="connsiteX8" fmla="*/ 123546 w 8265384"/>
              <a:gd name="connsiteY8" fmla="*/ 0 h 1560612"/>
              <a:gd name="connsiteX0" fmla="*/ 123546 w 8257785"/>
              <a:gd name="connsiteY0" fmla="*/ 0 h 1560612"/>
              <a:gd name="connsiteX1" fmla="*/ 8141839 w 8257785"/>
              <a:gd name="connsiteY1" fmla="*/ 0 h 1560612"/>
              <a:gd name="connsiteX2" fmla="*/ 8257433 w 8257785"/>
              <a:gd name="connsiteY2" fmla="*/ 115594 h 1560612"/>
              <a:gd name="connsiteX3" fmla="*/ 8249481 w 8257785"/>
              <a:gd name="connsiteY3" fmla="*/ 916557 h 1560612"/>
              <a:gd name="connsiteX4" fmla="*/ 4862225 w 8257785"/>
              <a:gd name="connsiteY4" fmla="*/ 1131241 h 1560612"/>
              <a:gd name="connsiteX5" fmla="*/ 7952 w 8257785"/>
              <a:gd name="connsiteY5" fmla="*/ 1433391 h 1560612"/>
              <a:gd name="connsiteX6" fmla="*/ 0 w 8257785"/>
              <a:gd name="connsiteY6" fmla="*/ 1560612 h 1560612"/>
              <a:gd name="connsiteX7" fmla="*/ 7952 w 8257785"/>
              <a:gd name="connsiteY7" fmla="*/ 115594 h 1560612"/>
              <a:gd name="connsiteX8" fmla="*/ 123546 w 8257785"/>
              <a:gd name="connsiteY8" fmla="*/ 0 h 1560612"/>
              <a:gd name="connsiteX0" fmla="*/ 123546 w 8258197"/>
              <a:gd name="connsiteY0" fmla="*/ 0 h 1560612"/>
              <a:gd name="connsiteX1" fmla="*/ 8141839 w 8258197"/>
              <a:gd name="connsiteY1" fmla="*/ 0 h 1560612"/>
              <a:gd name="connsiteX2" fmla="*/ 8257433 w 8258197"/>
              <a:gd name="connsiteY2" fmla="*/ 115594 h 1560612"/>
              <a:gd name="connsiteX3" fmla="*/ 8257432 w 8258197"/>
              <a:gd name="connsiteY3" fmla="*/ 916557 h 1560612"/>
              <a:gd name="connsiteX4" fmla="*/ 4862225 w 8258197"/>
              <a:gd name="connsiteY4" fmla="*/ 1131241 h 1560612"/>
              <a:gd name="connsiteX5" fmla="*/ 7952 w 8258197"/>
              <a:gd name="connsiteY5" fmla="*/ 1433391 h 1560612"/>
              <a:gd name="connsiteX6" fmla="*/ 0 w 8258197"/>
              <a:gd name="connsiteY6" fmla="*/ 1560612 h 1560612"/>
              <a:gd name="connsiteX7" fmla="*/ 7952 w 8258197"/>
              <a:gd name="connsiteY7" fmla="*/ 115594 h 1560612"/>
              <a:gd name="connsiteX8" fmla="*/ 123546 w 8258197"/>
              <a:gd name="connsiteY8" fmla="*/ 0 h 1560612"/>
              <a:gd name="connsiteX0" fmla="*/ 123546 w 8265383"/>
              <a:gd name="connsiteY0" fmla="*/ 0 h 1588785"/>
              <a:gd name="connsiteX1" fmla="*/ 8141839 w 8265383"/>
              <a:gd name="connsiteY1" fmla="*/ 0 h 1588785"/>
              <a:gd name="connsiteX2" fmla="*/ 8257433 w 8265383"/>
              <a:gd name="connsiteY2" fmla="*/ 115594 h 1588785"/>
              <a:gd name="connsiteX3" fmla="*/ 8265383 w 8265383"/>
              <a:gd name="connsiteY3" fmla="*/ 1588785 h 1588785"/>
              <a:gd name="connsiteX4" fmla="*/ 4862225 w 8265383"/>
              <a:gd name="connsiteY4" fmla="*/ 1131241 h 1588785"/>
              <a:gd name="connsiteX5" fmla="*/ 7952 w 8265383"/>
              <a:gd name="connsiteY5" fmla="*/ 1433391 h 1588785"/>
              <a:gd name="connsiteX6" fmla="*/ 0 w 8265383"/>
              <a:gd name="connsiteY6" fmla="*/ 1560612 h 1588785"/>
              <a:gd name="connsiteX7" fmla="*/ 7952 w 8265383"/>
              <a:gd name="connsiteY7" fmla="*/ 115594 h 1588785"/>
              <a:gd name="connsiteX8" fmla="*/ 123546 w 8265383"/>
              <a:gd name="connsiteY8" fmla="*/ 0 h 1588785"/>
              <a:gd name="connsiteX0" fmla="*/ 123546 w 8265383"/>
              <a:gd name="connsiteY0" fmla="*/ 0 h 1924899"/>
              <a:gd name="connsiteX1" fmla="*/ 8141839 w 8265383"/>
              <a:gd name="connsiteY1" fmla="*/ 0 h 1924899"/>
              <a:gd name="connsiteX2" fmla="*/ 8257433 w 8265383"/>
              <a:gd name="connsiteY2" fmla="*/ 115594 h 1924899"/>
              <a:gd name="connsiteX3" fmla="*/ 8265383 w 8265383"/>
              <a:gd name="connsiteY3" fmla="*/ 1924899 h 1924899"/>
              <a:gd name="connsiteX4" fmla="*/ 4862225 w 8265383"/>
              <a:gd name="connsiteY4" fmla="*/ 1131241 h 1924899"/>
              <a:gd name="connsiteX5" fmla="*/ 7952 w 8265383"/>
              <a:gd name="connsiteY5" fmla="*/ 1433391 h 1924899"/>
              <a:gd name="connsiteX6" fmla="*/ 0 w 8265383"/>
              <a:gd name="connsiteY6" fmla="*/ 1560612 h 1924899"/>
              <a:gd name="connsiteX7" fmla="*/ 7952 w 8265383"/>
              <a:gd name="connsiteY7" fmla="*/ 115594 h 1924899"/>
              <a:gd name="connsiteX8" fmla="*/ 123546 w 8265383"/>
              <a:gd name="connsiteY8" fmla="*/ 0 h 1924899"/>
              <a:gd name="connsiteX0" fmla="*/ 123546 w 8265383"/>
              <a:gd name="connsiteY0" fmla="*/ 0 h 1924899"/>
              <a:gd name="connsiteX1" fmla="*/ 8141839 w 8265383"/>
              <a:gd name="connsiteY1" fmla="*/ 0 h 1924899"/>
              <a:gd name="connsiteX2" fmla="*/ 8257433 w 8265383"/>
              <a:gd name="connsiteY2" fmla="*/ 115594 h 1924899"/>
              <a:gd name="connsiteX3" fmla="*/ 8265383 w 8265383"/>
              <a:gd name="connsiteY3" fmla="*/ 1924899 h 1924899"/>
              <a:gd name="connsiteX4" fmla="*/ 2142879 w 8265383"/>
              <a:gd name="connsiteY4" fmla="*/ 1243280 h 1924899"/>
              <a:gd name="connsiteX5" fmla="*/ 7952 w 8265383"/>
              <a:gd name="connsiteY5" fmla="*/ 1433391 h 1924899"/>
              <a:gd name="connsiteX6" fmla="*/ 0 w 8265383"/>
              <a:gd name="connsiteY6" fmla="*/ 1560612 h 1924899"/>
              <a:gd name="connsiteX7" fmla="*/ 7952 w 8265383"/>
              <a:gd name="connsiteY7" fmla="*/ 115594 h 1924899"/>
              <a:gd name="connsiteX8" fmla="*/ 123546 w 8265383"/>
              <a:gd name="connsiteY8" fmla="*/ 0 h 1924899"/>
              <a:gd name="connsiteX0" fmla="*/ 123546 w 8265383"/>
              <a:gd name="connsiteY0" fmla="*/ 0 h 1924899"/>
              <a:gd name="connsiteX1" fmla="*/ 8141839 w 8265383"/>
              <a:gd name="connsiteY1" fmla="*/ 0 h 1924899"/>
              <a:gd name="connsiteX2" fmla="*/ 8257433 w 8265383"/>
              <a:gd name="connsiteY2" fmla="*/ 115594 h 1924899"/>
              <a:gd name="connsiteX3" fmla="*/ 8265383 w 8265383"/>
              <a:gd name="connsiteY3" fmla="*/ 1924899 h 1924899"/>
              <a:gd name="connsiteX4" fmla="*/ 2142879 w 8265383"/>
              <a:gd name="connsiteY4" fmla="*/ 1243280 h 1924899"/>
              <a:gd name="connsiteX5" fmla="*/ 31806 w 8265383"/>
              <a:gd name="connsiteY5" fmla="*/ 1025979 h 1924899"/>
              <a:gd name="connsiteX6" fmla="*/ 0 w 8265383"/>
              <a:gd name="connsiteY6" fmla="*/ 1560612 h 1924899"/>
              <a:gd name="connsiteX7" fmla="*/ 7952 w 8265383"/>
              <a:gd name="connsiteY7" fmla="*/ 115594 h 1924899"/>
              <a:gd name="connsiteX8" fmla="*/ 123546 w 8265383"/>
              <a:gd name="connsiteY8" fmla="*/ 0 h 1924899"/>
              <a:gd name="connsiteX0" fmla="*/ 123546 w 8258197"/>
              <a:gd name="connsiteY0" fmla="*/ 0 h 1924899"/>
              <a:gd name="connsiteX1" fmla="*/ 8141839 w 8258197"/>
              <a:gd name="connsiteY1" fmla="*/ 0 h 1924899"/>
              <a:gd name="connsiteX2" fmla="*/ 8257433 w 8258197"/>
              <a:gd name="connsiteY2" fmla="*/ 115594 h 1924899"/>
              <a:gd name="connsiteX3" fmla="*/ 8257431 w 8258197"/>
              <a:gd name="connsiteY3" fmla="*/ 1924899 h 1924899"/>
              <a:gd name="connsiteX4" fmla="*/ 2142879 w 8258197"/>
              <a:gd name="connsiteY4" fmla="*/ 1243280 h 1924899"/>
              <a:gd name="connsiteX5" fmla="*/ 31806 w 8258197"/>
              <a:gd name="connsiteY5" fmla="*/ 1025979 h 1924899"/>
              <a:gd name="connsiteX6" fmla="*/ 0 w 8258197"/>
              <a:gd name="connsiteY6" fmla="*/ 1560612 h 1924899"/>
              <a:gd name="connsiteX7" fmla="*/ 7952 w 8258197"/>
              <a:gd name="connsiteY7" fmla="*/ 115594 h 1924899"/>
              <a:gd name="connsiteX8" fmla="*/ 123546 w 8258197"/>
              <a:gd name="connsiteY8" fmla="*/ 0 h 192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58197" h="1924899">
                <a:moveTo>
                  <a:pt x="123546" y="0"/>
                </a:moveTo>
                <a:lnTo>
                  <a:pt x="8141839" y="0"/>
                </a:lnTo>
                <a:cubicBezTo>
                  <a:pt x="8205680" y="0"/>
                  <a:pt x="8257433" y="51753"/>
                  <a:pt x="8257433" y="115594"/>
                </a:cubicBezTo>
                <a:cubicBezTo>
                  <a:pt x="8260083" y="382582"/>
                  <a:pt x="8254781" y="1657911"/>
                  <a:pt x="8257431" y="1924899"/>
                </a:cubicBezTo>
                <a:lnTo>
                  <a:pt x="2142879" y="1243280"/>
                </a:lnTo>
                <a:lnTo>
                  <a:pt x="31806" y="1025979"/>
                </a:lnTo>
                <a:lnTo>
                  <a:pt x="0" y="1560612"/>
                </a:lnTo>
                <a:cubicBezTo>
                  <a:pt x="2651" y="1078939"/>
                  <a:pt x="5301" y="597267"/>
                  <a:pt x="7952" y="115594"/>
                </a:cubicBezTo>
                <a:cubicBezTo>
                  <a:pt x="7952" y="51753"/>
                  <a:pt x="59705" y="0"/>
                  <a:pt x="123546" y="0"/>
                </a:cubicBezTo>
                <a:close/>
              </a:path>
            </a:pathLst>
          </a:custGeom>
          <a:solidFill>
            <a:srgbClr val="4DB1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Title 20"/>
          <p:cNvSpPr>
            <a:spLocks noGrp="1"/>
          </p:cNvSpPr>
          <p:nvPr>
            <p:ph type="title"/>
          </p:nvPr>
        </p:nvSpPr>
        <p:spPr/>
        <p:txBody>
          <a:bodyPr/>
          <a:lstStyle/>
          <a:p>
            <a:r>
              <a:rPr lang="en-GB" altLang="en-US" sz="3600" dirty="0"/>
              <a:t>Gerald Durrell and Conservation</a:t>
            </a:r>
            <a:endParaRPr lang="en-GB" sz="3600" dirty="0"/>
          </a:p>
        </p:txBody>
      </p:sp>
      <p:sp>
        <p:nvSpPr>
          <p:cNvPr id="10" name="Content Placeholder 15">
            <a:extLst>
              <a:ext uri="{FF2B5EF4-FFF2-40B4-BE49-F238E27FC236}">
                <a16:creationId xmlns:a16="http://schemas.microsoft.com/office/drawing/2014/main" id="{E33C0622-E0C6-471D-9390-B84AB01F2FF2}"/>
              </a:ext>
            </a:extLst>
          </p:cNvPr>
          <p:cNvSpPr txBox="1">
            <a:spLocks/>
          </p:cNvSpPr>
          <p:nvPr/>
        </p:nvSpPr>
        <p:spPr>
          <a:xfrm>
            <a:off x="716115" y="1377786"/>
            <a:ext cx="7640706" cy="928092"/>
          </a:xfrm>
          <a:prstGeom prst="roundRect">
            <a:avLst>
              <a:gd name="adj" fmla="val 2585"/>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altLang="en-US" dirty="0"/>
              <a:t>Once Gerald had a base for his animals and his work, he founded the Durrell Wildlife Conservation Trust to run international conservation programmes.</a:t>
            </a:r>
          </a:p>
        </p:txBody>
      </p:sp>
      <p:pic>
        <p:nvPicPr>
          <p:cNvPr id="3" name="Picture 2">
            <a:extLst>
              <a:ext uri="{FF2B5EF4-FFF2-40B4-BE49-F238E27FC236}">
                <a16:creationId xmlns:a16="http://schemas.microsoft.com/office/drawing/2014/main" id="{370FEC6E-0C08-489B-9B40-A9BE2280D02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0800000" flipV="1">
            <a:off x="3601941" y="2576650"/>
            <a:ext cx="5091234" cy="3834260"/>
          </a:xfrm>
          <a:prstGeom prst="round2SameRect">
            <a:avLst>
              <a:gd name="adj1" fmla="val 16667"/>
              <a:gd name="adj2" fmla="val 3924"/>
            </a:avLst>
          </a:prstGeom>
        </p:spPr>
      </p:pic>
      <p:sp>
        <p:nvSpPr>
          <p:cNvPr id="6" name="Content Placeholder 15">
            <a:extLst>
              <a:ext uri="{FF2B5EF4-FFF2-40B4-BE49-F238E27FC236}">
                <a16:creationId xmlns:a16="http://schemas.microsoft.com/office/drawing/2014/main" id="{C3D0D697-0C3D-4C7E-B6B9-A3C8EEB48053}"/>
              </a:ext>
            </a:extLst>
          </p:cNvPr>
          <p:cNvSpPr txBox="1">
            <a:spLocks/>
          </p:cNvSpPr>
          <p:nvPr/>
        </p:nvSpPr>
        <p:spPr>
          <a:xfrm>
            <a:off x="716115" y="2294174"/>
            <a:ext cx="5231461" cy="1134826"/>
          </a:xfrm>
          <a:prstGeom prst="roundRect">
            <a:avLst>
              <a:gd name="adj" fmla="val 2585"/>
            </a:avLst>
          </a:prstGeom>
        </p:spPr>
        <p:txBody>
          <a:bodyPr>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altLang="en-US" dirty="0"/>
              <a:t>He also opened a training centre at the Wildlife Park, to teach scientists about conservation. Over a thousand biologists and conservationists have attended training at the Durrell Training Institute.</a:t>
            </a:r>
          </a:p>
        </p:txBody>
      </p:sp>
      <p:sp>
        <p:nvSpPr>
          <p:cNvPr id="7" name="Content Placeholder 15">
            <a:extLst>
              <a:ext uri="{FF2B5EF4-FFF2-40B4-BE49-F238E27FC236}">
                <a16:creationId xmlns:a16="http://schemas.microsoft.com/office/drawing/2014/main" id="{B9D756D6-7299-47E8-BC99-3650CEAF27DA}"/>
              </a:ext>
            </a:extLst>
          </p:cNvPr>
          <p:cNvSpPr txBox="1">
            <a:spLocks/>
          </p:cNvSpPr>
          <p:nvPr/>
        </p:nvSpPr>
        <p:spPr>
          <a:xfrm>
            <a:off x="716116" y="3452392"/>
            <a:ext cx="2957388" cy="1134826"/>
          </a:xfrm>
          <a:prstGeom prst="roundRect">
            <a:avLst>
              <a:gd name="adj" fmla="val 2585"/>
            </a:avLst>
          </a:prstGeom>
        </p:spPr>
        <p:txBody>
          <a:bodyPr>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altLang="en-US" dirty="0"/>
              <a:t>In 1990, the Durrell Wildlife Trust established their conservation programme in Madagascar.</a:t>
            </a:r>
          </a:p>
        </p:txBody>
      </p:sp>
    </p:spTree>
    <p:extLst>
      <p:ext uri="{BB962C8B-B14F-4D97-AF65-F5344CB8AC3E}">
        <p14:creationId xmlns:p14="http://schemas.microsoft.com/office/powerpoint/2010/main" val="36679259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18A0DB"/>
        </a:solidFill>
        <a:effectLst/>
      </p:bgPr>
    </p:bg>
    <p:spTree>
      <p:nvGrpSpPr>
        <p:cNvPr id="1" name=""/>
        <p:cNvGrpSpPr/>
        <p:nvPr/>
      </p:nvGrpSpPr>
      <p:grpSpPr>
        <a:xfrm>
          <a:off x="0" y="0"/>
          <a:ext cx="0" cy="0"/>
          <a:chOff x="0" y="0"/>
          <a:chExt cx="0" cy="0"/>
        </a:xfrm>
      </p:grpSpPr>
      <p:sp>
        <p:nvSpPr>
          <p:cNvPr id="21" name="Title 20"/>
          <p:cNvSpPr>
            <a:spLocks noGrp="1"/>
          </p:cNvSpPr>
          <p:nvPr>
            <p:ph type="title"/>
          </p:nvPr>
        </p:nvSpPr>
        <p:spPr>
          <a:xfrm>
            <a:off x="457198" y="478894"/>
            <a:ext cx="8220075" cy="1433443"/>
          </a:xfrm>
        </p:spPr>
        <p:txBody>
          <a:bodyPr/>
          <a:lstStyle/>
          <a:p>
            <a:pPr algn="ctr"/>
            <a:r>
              <a:rPr lang="en-GB" altLang="en-US" sz="3600" dirty="0"/>
              <a:t>Gerald Durrell</a:t>
            </a:r>
            <a:br>
              <a:rPr lang="en-GB" altLang="en-US" sz="3600" dirty="0"/>
            </a:br>
            <a:r>
              <a:rPr lang="en-GB" altLang="en-US" sz="3600" dirty="0"/>
              <a:t>and Conservation</a:t>
            </a:r>
            <a:endParaRPr lang="en-GB" sz="3600" dirty="0"/>
          </a:p>
        </p:txBody>
      </p:sp>
      <p:sp>
        <p:nvSpPr>
          <p:cNvPr id="10" name="Content Placeholder 15">
            <a:extLst>
              <a:ext uri="{FF2B5EF4-FFF2-40B4-BE49-F238E27FC236}">
                <a16:creationId xmlns:a16="http://schemas.microsoft.com/office/drawing/2014/main" id="{E33C0622-E0C6-471D-9390-B84AB01F2FF2}"/>
              </a:ext>
            </a:extLst>
          </p:cNvPr>
          <p:cNvSpPr txBox="1">
            <a:spLocks/>
          </p:cNvSpPr>
          <p:nvPr/>
        </p:nvSpPr>
        <p:spPr>
          <a:xfrm>
            <a:off x="670145" y="1912337"/>
            <a:ext cx="5372846" cy="4649303"/>
          </a:xfrm>
          <a:prstGeom prst="roundRect">
            <a:avLst>
              <a:gd name="adj" fmla="val 2585"/>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altLang="en-US" dirty="0"/>
              <a:t>After Gerald Durrell's death in 1995, the Durrell Trust continued to work in Madagascar, and the Durrell Conservation programme in Madagascar is now the Trust's largest programme in the world.</a:t>
            </a:r>
          </a:p>
          <a:p>
            <a:pPr marL="0" indent="0">
              <a:lnSpc>
                <a:spcPct val="100000"/>
              </a:lnSpc>
              <a:buNone/>
            </a:pPr>
            <a:r>
              <a:rPr lang="en-GB" altLang="en-US" dirty="0"/>
              <a:t>The Durrell Trust runs eight main conservation sites in Madagascar, and they work with local people to develop more sustainable </a:t>
            </a:r>
            <a:br>
              <a:rPr lang="en-GB" altLang="en-US" dirty="0"/>
            </a:br>
            <a:r>
              <a:rPr lang="en-GB" altLang="en-US" dirty="0"/>
              <a:t>farming methods.</a:t>
            </a:r>
          </a:p>
          <a:p>
            <a:pPr marL="0" indent="0">
              <a:lnSpc>
                <a:spcPct val="100000"/>
              </a:lnSpc>
              <a:buNone/>
            </a:pPr>
            <a:r>
              <a:rPr lang="en-GB" altLang="en-US" dirty="0"/>
              <a:t>The Durrell Trust focuses on the most endangered species on the island, including the aye-aye, lemurs, the </a:t>
            </a:r>
            <a:r>
              <a:rPr lang="en-GB" altLang="en-US" dirty="0" err="1"/>
              <a:t>angonoka</a:t>
            </a:r>
            <a:r>
              <a:rPr lang="en-GB" altLang="en-US" dirty="0"/>
              <a:t> tortoise and the Madagascar pochard (a species of duck).</a:t>
            </a:r>
          </a:p>
        </p:txBody>
      </p:sp>
      <p:pic>
        <p:nvPicPr>
          <p:cNvPr id="13" name="Picture 12">
            <a:extLst>
              <a:ext uri="{FF2B5EF4-FFF2-40B4-BE49-F238E27FC236}">
                <a16:creationId xmlns:a16="http://schemas.microsoft.com/office/drawing/2014/main" id="{9490F8FE-E525-4DD0-9EC3-15EE9E08047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947816" y="429370"/>
            <a:ext cx="2648204" cy="4882102"/>
          </a:xfrm>
          <a:prstGeom prst="rect">
            <a:avLst/>
          </a:prstGeom>
        </p:spPr>
      </p:pic>
      <p:sp>
        <p:nvSpPr>
          <p:cNvPr id="15" name="Rectangle: Single Corner Rounded 11">
            <a:extLst>
              <a:ext uri="{FF2B5EF4-FFF2-40B4-BE49-F238E27FC236}">
                <a16:creationId xmlns:a16="http://schemas.microsoft.com/office/drawing/2014/main" id="{96726E8D-0EF7-4400-8E34-212B8ED5E8E3}"/>
              </a:ext>
            </a:extLst>
          </p:cNvPr>
          <p:cNvSpPr/>
          <p:nvPr/>
        </p:nvSpPr>
        <p:spPr>
          <a:xfrm rot="10800000" flipH="1">
            <a:off x="5923723" y="4768976"/>
            <a:ext cx="2766758" cy="1640172"/>
          </a:xfrm>
          <a:custGeom>
            <a:avLst/>
            <a:gdLst>
              <a:gd name="connsiteX0" fmla="*/ 0 w 2766758"/>
              <a:gd name="connsiteY0" fmla="*/ 0 h 1640172"/>
              <a:gd name="connsiteX1" fmla="*/ 2600576 w 2766758"/>
              <a:gd name="connsiteY1" fmla="*/ 0 h 1640172"/>
              <a:gd name="connsiteX2" fmla="*/ 2766758 w 2766758"/>
              <a:gd name="connsiteY2" fmla="*/ 166182 h 1640172"/>
              <a:gd name="connsiteX3" fmla="*/ 2766758 w 2766758"/>
              <a:gd name="connsiteY3" fmla="*/ 1640172 h 1640172"/>
              <a:gd name="connsiteX4" fmla="*/ 0 w 2766758"/>
              <a:gd name="connsiteY4" fmla="*/ 1640172 h 1640172"/>
              <a:gd name="connsiteX5" fmla="*/ 0 w 2766758"/>
              <a:gd name="connsiteY5" fmla="*/ 0 h 1640172"/>
              <a:gd name="connsiteX0" fmla="*/ 0 w 2766758"/>
              <a:gd name="connsiteY0" fmla="*/ 0 h 1640172"/>
              <a:gd name="connsiteX1" fmla="*/ 2600576 w 2766758"/>
              <a:gd name="connsiteY1" fmla="*/ 0 h 1640172"/>
              <a:gd name="connsiteX2" fmla="*/ 2766758 w 2766758"/>
              <a:gd name="connsiteY2" fmla="*/ 166182 h 1640172"/>
              <a:gd name="connsiteX3" fmla="*/ 2766758 w 2766758"/>
              <a:gd name="connsiteY3" fmla="*/ 1640172 h 1640172"/>
              <a:gd name="connsiteX4" fmla="*/ 1781093 w 2766758"/>
              <a:gd name="connsiteY4" fmla="*/ 988165 h 1640172"/>
              <a:gd name="connsiteX5" fmla="*/ 0 w 2766758"/>
              <a:gd name="connsiteY5" fmla="*/ 0 h 1640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66758" h="1640172">
                <a:moveTo>
                  <a:pt x="0" y="0"/>
                </a:moveTo>
                <a:lnTo>
                  <a:pt x="2600576" y="0"/>
                </a:lnTo>
                <a:cubicBezTo>
                  <a:pt x="2692356" y="0"/>
                  <a:pt x="2766758" y="74402"/>
                  <a:pt x="2766758" y="166182"/>
                </a:cubicBezTo>
                <a:lnTo>
                  <a:pt x="2766758" y="1640172"/>
                </a:lnTo>
                <a:lnTo>
                  <a:pt x="1781093" y="988165"/>
                </a:ln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1669611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18A0DB"/>
        </a:solidFill>
        <a:effectLst/>
      </p:bgPr>
    </p:bg>
    <p:spTree>
      <p:nvGrpSpPr>
        <p:cNvPr id="1" name=""/>
        <p:cNvGrpSpPr/>
        <p:nvPr/>
      </p:nvGrpSpPr>
      <p:grpSpPr>
        <a:xfrm>
          <a:off x="0" y="0"/>
          <a:ext cx="0" cy="0"/>
          <a:chOff x="0" y="0"/>
          <a:chExt cx="0" cy="0"/>
        </a:xfrm>
      </p:grpSpPr>
      <p:sp>
        <p:nvSpPr>
          <p:cNvPr id="5" name="Rectangle: Top Corners Rounded 4">
            <a:extLst>
              <a:ext uri="{FF2B5EF4-FFF2-40B4-BE49-F238E27FC236}">
                <a16:creationId xmlns:a16="http://schemas.microsoft.com/office/drawing/2014/main" id="{85BF8261-19C1-4118-A2DA-2E63129DAECF}"/>
              </a:ext>
            </a:extLst>
          </p:cNvPr>
          <p:cNvSpPr/>
          <p:nvPr/>
        </p:nvSpPr>
        <p:spPr>
          <a:xfrm rot="10800000">
            <a:off x="438150" y="5416602"/>
            <a:ext cx="8260577" cy="994306"/>
          </a:xfrm>
          <a:prstGeom prst="round2SameRect">
            <a:avLst>
              <a:gd name="adj1" fmla="val 15154"/>
              <a:gd name="adj2" fmla="val 0"/>
            </a:avLst>
          </a:prstGeom>
          <a:solidFill>
            <a:srgbClr val="C418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itle 20"/>
          <p:cNvSpPr>
            <a:spLocks noGrp="1"/>
          </p:cNvSpPr>
          <p:nvPr>
            <p:ph type="title"/>
          </p:nvPr>
        </p:nvSpPr>
        <p:spPr/>
        <p:txBody>
          <a:bodyPr/>
          <a:lstStyle/>
          <a:p>
            <a:r>
              <a:rPr lang="en-GB" altLang="en-US" sz="3600" dirty="0"/>
              <a:t>Conservation Information</a:t>
            </a:r>
            <a:endParaRPr lang="en-GB" sz="3600" dirty="0"/>
          </a:p>
        </p:txBody>
      </p:sp>
      <p:sp>
        <p:nvSpPr>
          <p:cNvPr id="10" name="Content Placeholder 15">
            <a:extLst>
              <a:ext uri="{FF2B5EF4-FFF2-40B4-BE49-F238E27FC236}">
                <a16:creationId xmlns:a16="http://schemas.microsoft.com/office/drawing/2014/main" id="{E33C0622-E0C6-471D-9390-B84AB01F2FF2}"/>
              </a:ext>
            </a:extLst>
          </p:cNvPr>
          <p:cNvSpPr txBox="1">
            <a:spLocks/>
          </p:cNvSpPr>
          <p:nvPr/>
        </p:nvSpPr>
        <p:spPr>
          <a:xfrm>
            <a:off x="716115" y="1377786"/>
            <a:ext cx="7640706" cy="4243788"/>
          </a:xfrm>
          <a:prstGeom prst="roundRect">
            <a:avLst>
              <a:gd name="adj" fmla="val 2585"/>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altLang="en-US" dirty="0"/>
              <a:t>Tell your family four things you have learnt today.</a:t>
            </a:r>
          </a:p>
          <a:p>
            <a:pPr marL="0" indent="0">
              <a:buNone/>
            </a:pPr>
            <a:r>
              <a:rPr lang="en-GB" altLang="en-US" dirty="0"/>
              <a:t>Include information about Gerald Durrell, conservation and Madagascar.</a:t>
            </a:r>
          </a:p>
        </p:txBody>
      </p:sp>
      <p:pic>
        <p:nvPicPr>
          <p:cNvPr id="4" name="Talking Partners">
            <a:extLst>
              <a:ext uri="{FF2B5EF4-FFF2-40B4-BE49-F238E27FC236}">
                <a16:creationId xmlns:a16="http://schemas.microsoft.com/office/drawing/2014/main" id="{D8EA0BE6-5BA8-4C25-B79A-C354B9F408C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668000" y="602482"/>
            <a:ext cx="864000" cy="864000"/>
          </a:xfrm>
          <a:prstGeom prst="rect">
            <a:avLst/>
          </a:prstGeom>
        </p:spPr>
      </p:pic>
      <p:pic>
        <p:nvPicPr>
          <p:cNvPr id="3" name="Picture 2">
            <a:extLst>
              <a:ext uri="{FF2B5EF4-FFF2-40B4-BE49-F238E27FC236}">
                <a16:creationId xmlns:a16="http://schemas.microsoft.com/office/drawing/2014/main" id="{BC964297-A361-4158-8DF2-02687F6D775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74283" y="2573644"/>
            <a:ext cx="7024729" cy="3837265"/>
          </a:xfrm>
          <a:prstGeom prst="rect">
            <a:avLst/>
          </a:prstGeom>
        </p:spPr>
      </p:pic>
      <p:sp>
        <p:nvSpPr>
          <p:cNvPr id="8" name="Speech Bubble: Rectangle with Corners Rounded 7">
            <a:extLst>
              <a:ext uri="{FF2B5EF4-FFF2-40B4-BE49-F238E27FC236}">
                <a16:creationId xmlns:a16="http://schemas.microsoft.com/office/drawing/2014/main" id="{B8D05602-7D4A-458A-B9FB-0307CB830C17}"/>
              </a:ext>
            </a:extLst>
          </p:cNvPr>
          <p:cNvSpPr/>
          <p:nvPr/>
        </p:nvSpPr>
        <p:spPr>
          <a:xfrm flipH="1">
            <a:off x="4134677" y="2618227"/>
            <a:ext cx="1637969" cy="552181"/>
          </a:xfrm>
          <a:prstGeom prst="wedgeRoundRectCallout">
            <a:avLst>
              <a:gd name="adj1" fmla="val -37969"/>
              <a:gd name="adj2" fmla="val 99802"/>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1"/>
                </a:solidFill>
              </a:rPr>
              <a:t>…</a:t>
            </a:r>
          </a:p>
        </p:txBody>
      </p:sp>
      <p:sp>
        <p:nvSpPr>
          <p:cNvPr id="9" name="Speech Bubble: Rectangle with Corners Rounded 8">
            <a:extLst>
              <a:ext uri="{FF2B5EF4-FFF2-40B4-BE49-F238E27FC236}">
                <a16:creationId xmlns:a16="http://schemas.microsoft.com/office/drawing/2014/main" id="{D574AA73-EC4D-4D9C-9C06-65C656E21347}"/>
              </a:ext>
            </a:extLst>
          </p:cNvPr>
          <p:cNvSpPr/>
          <p:nvPr/>
        </p:nvSpPr>
        <p:spPr>
          <a:xfrm>
            <a:off x="3935894" y="3866713"/>
            <a:ext cx="1637968" cy="552181"/>
          </a:xfrm>
          <a:prstGeom prst="wedgeRoundRectCallout">
            <a:avLst>
              <a:gd name="adj1" fmla="val -45251"/>
              <a:gd name="adj2" fmla="val 91162"/>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1"/>
                </a:solidFill>
              </a:rPr>
              <a:t>…</a:t>
            </a:r>
          </a:p>
        </p:txBody>
      </p:sp>
    </p:spTree>
    <p:extLst>
      <p:ext uri="{BB962C8B-B14F-4D97-AF65-F5344CB8AC3E}">
        <p14:creationId xmlns:p14="http://schemas.microsoft.com/office/powerpoint/2010/main" val="1101872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25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100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ounded Rectangle 24"/>
          <p:cNvSpPr/>
          <p:nvPr/>
        </p:nvSpPr>
        <p:spPr bwMode="auto">
          <a:xfrm>
            <a:off x="503239" y="2930434"/>
            <a:ext cx="8137524" cy="3414803"/>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24" name="Rounded Rectangle 23"/>
          <p:cNvSpPr/>
          <p:nvPr/>
        </p:nvSpPr>
        <p:spPr bwMode="auto">
          <a:xfrm>
            <a:off x="503239" y="512763"/>
            <a:ext cx="8137524" cy="2193019"/>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11" name="Title 1"/>
          <p:cNvSpPr txBox="1">
            <a:spLocks/>
          </p:cNvSpPr>
          <p:nvPr/>
        </p:nvSpPr>
        <p:spPr>
          <a:xfrm>
            <a:off x="628650" y="3071286"/>
            <a:ext cx="7886700" cy="540000"/>
          </a:xfrm>
          <a:prstGeom prst="rect">
            <a:avLst/>
          </a:prstGeom>
        </p:spPr>
        <p:txBody>
          <a:bodyPr lIns="0" tIns="0" rIns="0" bIns="0" anchor="ctr" anchorCtr="1">
            <a:noAutofit/>
          </a:bodyPr>
          <a:lstStyle>
            <a:lvl1pPr algn="l" defTabSz="914400" rtl="0" eaLnBrk="1" latinLnBrk="0" hangingPunct="1">
              <a:lnSpc>
                <a:spcPct val="90000"/>
              </a:lnSpc>
              <a:spcBef>
                <a:spcPct val="0"/>
              </a:spcBef>
              <a:buNone/>
              <a:defRPr sz="4000" b="1" kern="1200">
                <a:solidFill>
                  <a:schemeClr val="tx1"/>
                </a:solidFill>
                <a:latin typeface="Sassoon Infant Md" panose="02000603050000020003" pitchFamily="50" charset="0"/>
                <a:ea typeface="+mj-ea"/>
                <a:cs typeface="+mj-cs"/>
              </a:defRPr>
            </a:lvl1pPr>
          </a:lstStyle>
          <a:p>
            <a:r>
              <a:rPr lang="en-US" sz="3600" b="0" dirty="0">
                <a:latin typeface="Twinkl SemiBold" pitchFamily="2" charset="0"/>
              </a:rPr>
              <a:t>Success Criteria</a:t>
            </a:r>
          </a:p>
        </p:txBody>
      </p:sp>
      <p:sp>
        <p:nvSpPr>
          <p:cNvPr id="12" name="Title 1"/>
          <p:cNvSpPr txBox="1">
            <a:spLocks/>
          </p:cNvSpPr>
          <p:nvPr/>
        </p:nvSpPr>
        <p:spPr>
          <a:xfrm>
            <a:off x="628648" y="734785"/>
            <a:ext cx="7886700" cy="540000"/>
          </a:xfrm>
          <a:prstGeom prst="rect">
            <a:avLst/>
          </a:prstGeom>
        </p:spPr>
        <p:txBody>
          <a:bodyPr lIns="0" tIns="0" rIns="0" bIns="0" anchor="ctr" anchorCtr="1">
            <a:noAutofit/>
          </a:bodyPr>
          <a:lstStyle>
            <a:lvl1pPr algn="l" defTabSz="914400" rtl="0" eaLnBrk="1" latinLnBrk="0" hangingPunct="1">
              <a:lnSpc>
                <a:spcPct val="90000"/>
              </a:lnSpc>
              <a:spcBef>
                <a:spcPct val="0"/>
              </a:spcBef>
              <a:buNone/>
              <a:defRPr sz="4000" b="1" kern="1200">
                <a:solidFill>
                  <a:schemeClr val="tx1"/>
                </a:solidFill>
                <a:latin typeface="Sassoon Infant Md" panose="02000603050000020003" pitchFamily="50" charset="0"/>
                <a:ea typeface="+mj-ea"/>
                <a:cs typeface="+mj-cs"/>
              </a:defRPr>
            </a:lvl1pPr>
          </a:lstStyle>
          <a:p>
            <a:r>
              <a:rPr lang="en-US" sz="3600" b="0" dirty="0">
                <a:latin typeface="Twinkl SemiBold" pitchFamily="2" charset="0"/>
              </a:rPr>
              <a:t>Aim</a:t>
            </a:r>
          </a:p>
        </p:txBody>
      </p:sp>
      <p:sp>
        <p:nvSpPr>
          <p:cNvPr id="16" name="Content Placeholder 15"/>
          <p:cNvSpPr>
            <a:spLocks noGrp="1"/>
          </p:cNvSpPr>
          <p:nvPr>
            <p:ph idx="1"/>
          </p:nvPr>
        </p:nvSpPr>
        <p:spPr/>
        <p:txBody>
          <a:bodyPr>
            <a:normAutofit/>
          </a:bodyPr>
          <a:lstStyle/>
          <a:p>
            <a:r>
              <a:rPr lang="en-GB" altLang="en-US" dirty="0"/>
              <a:t>I can explore deforestation and conservation in Madagascar.</a:t>
            </a:r>
          </a:p>
          <a:p>
            <a:r>
              <a:rPr lang="en-GB" altLang="en-US" dirty="0"/>
              <a:t>I can set up an enquiry to find out about soil erosion and report on my findings.</a:t>
            </a:r>
          </a:p>
        </p:txBody>
      </p:sp>
      <p:sp>
        <p:nvSpPr>
          <p:cNvPr id="20" name="Content Placeholder 15"/>
          <p:cNvSpPr txBox="1">
            <a:spLocks/>
          </p:cNvSpPr>
          <p:nvPr/>
        </p:nvSpPr>
        <p:spPr>
          <a:xfrm>
            <a:off x="628650" y="3466803"/>
            <a:ext cx="7171580" cy="1409700"/>
          </a:xfrm>
          <a:prstGeom prst="rect">
            <a:avLst/>
          </a:prstGeom>
          <a:noFill/>
          <a:ln w="25400">
            <a:noFill/>
          </a:ln>
        </p:spPr>
        <p:txBody>
          <a:bodyPr vert="horz" lIns="180000" tIns="252000" rIns="252000" bIns="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Sassoon Infant Rg" panose="02000503030000020003"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Sassoon Infant Rg" panose="02000503030000020003"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GB" altLang="en-US" dirty="0">
                <a:latin typeface="+mn-lt"/>
                <a:sym typeface="BPreplay" panose="02000503000000020004" pitchFamily="50" charset="0"/>
              </a:rPr>
              <a:t>I can investigate the effects and dangers of deforestation </a:t>
            </a:r>
            <a:br>
              <a:rPr lang="en-GB" altLang="en-US" dirty="0">
                <a:latin typeface="+mn-lt"/>
                <a:sym typeface="BPreplay" panose="02000503000000020004" pitchFamily="50" charset="0"/>
              </a:rPr>
            </a:br>
            <a:r>
              <a:rPr lang="en-GB" altLang="en-US" dirty="0">
                <a:latin typeface="+mn-lt"/>
                <a:sym typeface="BPreplay" panose="02000503000000020004" pitchFamily="50" charset="0"/>
              </a:rPr>
              <a:t>in Madagascar.</a:t>
            </a:r>
          </a:p>
          <a:p>
            <a:pPr>
              <a:defRPr/>
            </a:pPr>
            <a:r>
              <a:rPr lang="en-GB" altLang="en-US" dirty="0">
                <a:latin typeface="+mn-lt"/>
                <a:sym typeface="BPreplay" panose="02000503000000020004" pitchFamily="50" charset="0"/>
              </a:rPr>
              <a:t>I can explain how Gerald Durrell helped to save Madagascar’s living things.</a:t>
            </a:r>
          </a:p>
          <a:p>
            <a:pPr>
              <a:defRPr/>
            </a:pPr>
            <a:r>
              <a:rPr lang="en-GB" altLang="en-US" dirty="0">
                <a:latin typeface="+mn-lt"/>
                <a:sym typeface="BPreplay" panose="02000503000000020004" pitchFamily="50" charset="0"/>
              </a:rPr>
              <a:t>I can set up an enquiry into the effects of soil erosion.</a:t>
            </a:r>
          </a:p>
          <a:p>
            <a:pPr>
              <a:defRPr/>
            </a:pPr>
            <a:r>
              <a:rPr lang="en-GB" altLang="en-US" dirty="0">
                <a:latin typeface="+mn-lt"/>
                <a:sym typeface="BPreplay" panose="02000503000000020004" pitchFamily="50" charset="0"/>
              </a:rPr>
              <a:t>I can describe and explain my findings.</a:t>
            </a:r>
          </a:p>
        </p:txBody>
      </p:sp>
    </p:spTree>
    <p:extLst>
      <p:ext uri="{BB962C8B-B14F-4D97-AF65-F5344CB8AC3E}">
        <p14:creationId xmlns:p14="http://schemas.microsoft.com/office/powerpoint/2010/main" val="447285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18A0DB"/>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DCF5BCA-A120-4E73-837F-2D4195BF0CBA}"/>
              </a:ext>
            </a:extLst>
          </p:cNvPr>
          <p:cNvSpPr/>
          <p:nvPr/>
        </p:nvSpPr>
        <p:spPr>
          <a:xfrm>
            <a:off x="445273" y="2238294"/>
            <a:ext cx="8239951" cy="2405666"/>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itle 20"/>
          <p:cNvSpPr>
            <a:spLocks noGrp="1"/>
          </p:cNvSpPr>
          <p:nvPr>
            <p:ph type="title"/>
          </p:nvPr>
        </p:nvSpPr>
        <p:spPr/>
        <p:txBody>
          <a:bodyPr/>
          <a:lstStyle/>
          <a:p>
            <a:r>
              <a:rPr lang="en-GB" altLang="en-US" sz="3600" dirty="0"/>
              <a:t>Madagascar</a:t>
            </a:r>
            <a:endParaRPr lang="en-GB" sz="3600" dirty="0"/>
          </a:p>
        </p:txBody>
      </p:sp>
      <p:sp>
        <p:nvSpPr>
          <p:cNvPr id="5" name="Rectangle 4"/>
          <p:cNvSpPr/>
          <p:nvPr/>
        </p:nvSpPr>
        <p:spPr>
          <a:xfrm>
            <a:off x="930579" y="1411577"/>
            <a:ext cx="1955745" cy="422405"/>
          </a:xfrm>
          <a:prstGeom prst="rect">
            <a:avLst/>
          </a:prstGeom>
        </p:spPr>
        <p:txBody>
          <a:bodyPr wrap="square" lIns="0" tIns="72000" rIns="0" bIns="72000">
            <a:spAutoFit/>
          </a:bodyPr>
          <a:lstStyle/>
          <a:p>
            <a:r>
              <a:rPr lang="en-GB" b="1" dirty="0">
                <a:solidFill>
                  <a:srgbClr val="C4186E"/>
                </a:solidFill>
              </a:rPr>
              <a:t>Map of the World</a:t>
            </a:r>
          </a:p>
        </p:txBody>
      </p:sp>
      <p:pic>
        <p:nvPicPr>
          <p:cNvPr id="4" name="Picture 3">
            <a:extLst>
              <a:ext uri="{FF2B5EF4-FFF2-40B4-BE49-F238E27FC236}">
                <a16:creationId xmlns:a16="http://schemas.microsoft.com/office/drawing/2014/main" id="{46132C30-B8BC-4590-A6D8-C14A430A167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87183" y="1889675"/>
            <a:ext cx="4557009" cy="3021221"/>
          </a:xfrm>
          <a:prstGeom prst="roundRect">
            <a:avLst>
              <a:gd name="adj" fmla="val 6403"/>
            </a:avLst>
          </a:prstGeom>
          <a:ln>
            <a:solidFill>
              <a:schemeClr val="tx1"/>
            </a:solidFill>
          </a:ln>
        </p:spPr>
      </p:pic>
      <p:grpSp>
        <p:nvGrpSpPr>
          <p:cNvPr id="22" name="Group 21">
            <a:extLst>
              <a:ext uri="{FF2B5EF4-FFF2-40B4-BE49-F238E27FC236}">
                <a16:creationId xmlns:a16="http://schemas.microsoft.com/office/drawing/2014/main" id="{95B6CC70-17E0-43A5-BF98-7D46F082A629}"/>
              </a:ext>
            </a:extLst>
          </p:cNvPr>
          <p:cNvGrpSpPr/>
          <p:nvPr/>
        </p:nvGrpSpPr>
        <p:grpSpPr>
          <a:xfrm>
            <a:off x="6001117" y="4451428"/>
            <a:ext cx="1934288" cy="1958179"/>
            <a:chOff x="6001117" y="4475281"/>
            <a:chExt cx="1934288" cy="1958179"/>
          </a:xfrm>
        </p:grpSpPr>
        <p:grpSp>
          <p:nvGrpSpPr>
            <p:cNvPr id="19" name="Group 18">
              <a:extLst>
                <a:ext uri="{FF2B5EF4-FFF2-40B4-BE49-F238E27FC236}">
                  <a16:creationId xmlns:a16="http://schemas.microsoft.com/office/drawing/2014/main" id="{B07C414D-5091-4AFC-9789-D24D260DA682}"/>
                </a:ext>
              </a:extLst>
            </p:cNvPr>
            <p:cNvGrpSpPr/>
            <p:nvPr/>
          </p:nvGrpSpPr>
          <p:grpSpPr>
            <a:xfrm>
              <a:off x="6001117" y="4475281"/>
              <a:ext cx="1934288" cy="1958179"/>
              <a:chOff x="6001117" y="4475281"/>
              <a:chExt cx="1934288" cy="1958179"/>
            </a:xfrm>
          </p:grpSpPr>
          <p:sp>
            <p:nvSpPr>
              <p:cNvPr id="20" name="Rectangle: Top Corners Rounded 19">
                <a:extLst>
                  <a:ext uri="{FF2B5EF4-FFF2-40B4-BE49-F238E27FC236}">
                    <a16:creationId xmlns:a16="http://schemas.microsoft.com/office/drawing/2014/main" id="{CA43EBA0-DEA9-415C-BEB3-6677BC159B86}"/>
                  </a:ext>
                </a:extLst>
              </p:cNvPr>
              <p:cNvSpPr/>
              <p:nvPr/>
            </p:nvSpPr>
            <p:spPr>
              <a:xfrm>
                <a:off x="6227351" y="4564049"/>
                <a:ext cx="1708054" cy="1869410"/>
              </a:xfrm>
              <a:prstGeom prst="round2SameRect">
                <a:avLst/>
              </a:prstGeom>
              <a:solidFill>
                <a:srgbClr val="1C1C1C">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Top Corners Rounded 16">
                <a:extLst>
                  <a:ext uri="{FF2B5EF4-FFF2-40B4-BE49-F238E27FC236}">
                    <a16:creationId xmlns:a16="http://schemas.microsoft.com/office/drawing/2014/main" id="{CFB1D201-58E0-4F1E-A080-297DB2EC48D3}"/>
                  </a:ext>
                </a:extLst>
              </p:cNvPr>
              <p:cNvSpPr/>
              <p:nvPr/>
            </p:nvSpPr>
            <p:spPr>
              <a:xfrm>
                <a:off x="6001117" y="4475281"/>
                <a:ext cx="1852257" cy="1958179"/>
              </a:xfrm>
              <a:prstGeom prst="round2SameRect">
                <a:avLst/>
              </a:prstGeom>
              <a:solidFill>
                <a:srgbClr val="C418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11" name="Rectangle 10">
              <a:extLst>
                <a:ext uri="{FF2B5EF4-FFF2-40B4-BE49-F238E27FC236}">
                  <a16:creationId xmlns:a16="http://schemas.microsoft.com/office/drawing/2014/main" id="{9D51E35A-2BD7-46B2-84D5-4DC1E9467779}"/>
                </a:ext>
              </a:extLst>
            </p:cNvPr>
            <p:cNvSpPr/>
            <p:nvPr/>
          </p:nvSpPr>
          <p:spPr>
            <a:xfrm>
              <a:off x="6025664" y="4645944"/>
              <a:ext cx="1803165" cy="699404"/>
            </a:xfrm>
            <a:prstGeom prst="rect">
              <a:avLst/>
            </a:prstGeom>
          </p:spPr>
          <p:txBody>
            <a:bodyPr wrap="square" lIns="0" tIns="72000" rIns="0" bIns="72000">
              <a:spAutoFit/>
            </a:bodyPr>
            <a:lstStyle/>
            <a:p>
              <a:pPr algn="ctr"/>
              <a:r>
                <a:rPr lang="en-GB" b="1" dirty="0">
                  <a:solidFill>
                    <a:schemeClr val="bg1"/>
                  </a:solidFill>
                </a:rPr>
                <a:t>Madagascar</a:t>
              </a:r>
              <a:r>
                <a:rPr lang="en-GB" b="1" dirty="0">
                  <a:solidFill>
                    <a:srgbClr val="C4186E"/>
                  </a:solidFill>
                </a:rPr>
                <a:t> </a:t>
              </a:r>
            </a:p>
            <a:p>
              <a:pPr algn="ctr"/>
              <a:r>
                <a:rPr lang="en-GB" b="1" dirty="0">
                  <a:solidFill>
                    <a:schemeClr val="bg1"/>
                  </a:solidFill>
                </a:rPr>
                <a:t>is here in red.</a:t>
              </a:r>
            </a:p>
          </p:txBody>
        </p:sp>
      </p:grpSp>
      <p:grpSp>
        <p:nvGrpSpPr>
          <p:cNvPr id="10" name="Group 9">
            <a:extLst>
              <a:ext uri="{FF2B5EF4-FFF2-40B4-BE49-F238E27FC236}">
                <a16:creationId xmlns:a16="http://schemas.microsoft.com/office/drawing/2014/main" id="{CF9BD720-D7AA-4114-A6CF-8764388FA1D0}"/>
              </a:ext>
            </a:extLst>
          </p:cNvPr>
          <p:cNvGrpSpPr/>
          <p:nvPr/>
        </p:nvGrpSpPr>
        <p:grpSpPr>
          <a:xfrm rot="21347633">
            <a:off x="3527433" y="1531960"/>
            <a:ext cx="4968844" cy="3122983"/>
            <a:chOff x="3571141" y="1979128"/>
            <a:chExt cx="4841375" cy="3042867"/>
          </a:xfrm>
        </p:grpSpPr>
        <p:sp>
          <p:nvSpPr>
            <p:cNvPr id="9" name="Isosceles Triangle 8">
              <a:extLst>
                <a:ext uri="{FF2B5EF4-FFF2-40B4-BE49-F238E27FC236}">
                  <a16:creationId xmlns:a16="http://schemas.microsoft.com/office/drawing/2014/main" id="{8DFC8FB1-4102-4F18-B3E1-23770B3C8507}"/>
                </a:ext>
              </a:extLst>
            </p:cNvPr>
            <p:cNvSpPr/>
            <p:nvPr/>
          </p:nvSpPr>
          <p:spPr>
            <a:xfrm rot="15996431">
              <a:off x="3565617" y="2363897"/>
              <a:ext cx="2497293" cy="2486245"/>
            </a:xfrm>
            <a:prstGeom prst="triangle">
              <a:avLst>
                <a:gd name="adj" fmla="val 36405"/>
              </a:avLst>
            </a:prstGeom>
            <a:gradFill flip="none" rotWithShape="1">
              <a:gsLst>
                <a:gs pos="0">
                  <a:srgbClr val="18A0DB">
                    <a:tint val="66000"/>
                    <a:satMod val="160000"/>
                  </a:srgbClr>
                </a:gs>
                <a:gs pos="50000">
                  <a:srgbClr val="18A0DB">
                    <a:tint val="44500"/>
                    <a:satMod val="160000"/>
                  </a:srgbClr>
                </a:gs>
                <a:gs pos="100000">
                  <a:srgbClr val="18A0DB">
                    <a:tint val="23500"/>
                    <a:satMod val="160000"/>
                  </a:srgbClr>
                </a:gs>
              </a:gsLst>
              <a:lin ang="16200000" scaled="1"/>
              <a:tileRect/>
            </a:gra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8" name="Picture 7">
              <a:extLst>
                <a:ext uri="{FF2B5EF4-FFF2-40B4-BE49-F238E27FC236}">
                  <a16:creationId xmlns:a16="http://schemas.microsoft.com/office/drawing/2014/main" id="{E7622449-1186-4BF9-B313-38EBD784EB0A}"/>
                </a:ext>
              </a:extLst>
            </p:cNvPr>
            <p:cNvPicPr>
              <a:picLocks noChangeAspect="1"/>
            </p:cNvPicPr>
            <p:nvPr/>
          </p:nvPicPr>
          <p:blipFill>
            <a:blip r:embed="rId3" cstate="email">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tretch>
              <a:fillRect/>
            </a:stretch>
          </p:blipFill>
          <p:spPr>
            <a:xfrm>
              <a:off x="5342499" y="1979128"/>
              <a:ext cx="3070017" cy="3042867"/>
            </a:xfrm>
            <a:prstGeom prst="ellipse">
              <a:avLst/>
            </a:prstGeom>
            <a:ln w="28575">
              <a:solidFill>
                <a:schemeClr val="bg1">
                  <a:lumMod val="95000"/>
                </a:schemeClr>
              </a:solidFill>
            </a:ln>
          </p:spPr>
        </p:pic>
      </p:grpSp>
    </p:spTree>
    <p:extLst>
      <p:ext uri="{BB962C8B-B14F-4D97-AF65-F5344CB8AC3E}">
        <p14:creationId xmlns:p14="http://schemas.microsoft.com/office/powerpoint/2010/main" val="1286237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down)">
                                      <p:cBhvr>
                                        <p:cTn id="1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18A0DB"/>
        </a:solidFill>
        <a:effectLst/>
      </p:bgPr>
    </p:bg>
    <p:spTree>
      <p:nvGrpSpPr>
        <p:cNvPr id="1" name=""/>
        <p:cNvGrpSpPr/>
        <p:nvPr/>
      </p:nvGrpSpPr>
      <p:grpSpPr>
        <a:xfrm>
          <a:off x="0" y="0"/>
          <a:ext cx="0" cy="0"/>
          <a:chOff x="0" y="0"/>
          <a:chExt cx="0" cy="0"/>
        </a:xfrm>
      </p:grpSpPr>
      <p:sp>
        <p:nvSpPr>
          <p:cNvPr id="21" name="Title 20"/>
          <p:cNvSpPr>
            <a:spLocks noGrp="1"/>
          </p:cNvSpPr>
          <p:nvPr>
            <p:ph type="title"/>
          </p:nvPr>
        </p:nvSpPr>
        <p:spPr/>
        <p:txBody>
          <a:bodyPr/>
          <a:lstStyle/>
          <a:p>
            <a:r>
              <a:rPr lang="en-GB" altLang="en-US" sz="3600" dirty="0"/>
              <a:t>Madagascar</a:t>
            </a:r>
            <a:endParaRPr lang="en-GB" sz="3600" dirty="0"/>
          </a:p>
        </p:txBody>
      </p:sp>
      <p:sp>
        <p:nvSpPr>
          <p:cNvPr id="10" name="Content Placeholder 15">
            <a:extLst>
              <a:ext uri="{FF2B5EF4-FFF2-40B4-BE49-F238E27FC236}">
                <a16:creationId xmlns:a16="http://schemas.microsoft.com/office/drawing/2014/main" id="{E33C0622-E0C6-471D-9390-B84AB01F2FF2}"/>
              </a:ext>
            </a:extLst>
          </p:cNvPr>
          <p:cNvSpPr txBox="1">
            <a:spLocks/>
          </p:cNvSpPr>
          <p:nvPr/>
        </p:nvSpPr>
        <p:spPr>
          <a:xfrm>
            <a:off x="628650" y="1560661"/>
            <a:ext cx="4424319" cy="2462696"/>
          </a:xfrm>
          <a:prstGeom prst="roundRect">
            <a:avLst>
              <a:gd name="adj" fmla="val 2585"/>
            </a:avLst>
          </a:prstGeom>
        </p:spPr>
        <p:txBody>
          <a:bodyPr>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buNone/>
            </a:pPr>
            <a:r>
              <a:rPr lang="en-GB" altLang="en-US" dirty="0"/>
              <a:t>Madagascar is an island that lies approximately 400km off the south-east coast of Africa. </a:t>
            </a:r>
          </a:p>
          <a:p>
            <a:pPr marL="0" indent="0">
              <a:lnSpc>
                <a:spcPct val="110000"/>
              </a:lnSpc>
              <a:buNone/>
            </a:pPr>
            <a:r>
              <a:rPr lang="en-GB" altLang="en-US" dirty="0"/>
              <a:t>This island formed around 160 million years ago, and is the fourth largest island in the world. </a:t>
            </a:r>
          </a:p>
          <a:p>
            <a:pPr marL="0" indent="0">
              <a:lnSpc>
                <a:spcPct val="110000"/>
              </a:lnSpc>
              <a:buNone/>
            </a:pPr>
            <a:r>
              <a:rPr lang="en-GB" altLang="en-US" dirty="0"/>
              <a:t>Madagascar has several different landscapes and geographical areas.</a:t>
            </a:r>
          </a:p>
        </p:txBody>
      </p:sp>
      <p:pic>
        <p:nvPicPr>
          <p:cNvPr id="13" name="Picture 12">
            <a:extLst>
              <a:ext uri="{FF2B5EF4-FFF2-40B4-BE49-F238E27FC236}">
                <a16:creationId xmlns:a16="http://schemas.microsoft.com/office/drawing/2014/main" id="{0D4FBDB0-5C61-4DBA-B335-C99D556E2285}"/>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282831" y="1582308"/>
            <a:ext cx="2978987" cy="4460683"/>
          </a:xfrm>
          <a:prstGeom prst="roundRect">
            <a:avLst>
              <a:gd name="adj" fmla="val 6719"/>
            </a:avLst>
          </a:prstGeom>
          <a:ln>
            <a:solidFill>
              <a:schemeClr val="tx1"/>
            </a:solidFill>
          </a:ln>
        </p:spPr>
      </p:pic>
      <p:grpSp>
        <p:nvGrpSpPr>
          <p:cNvPr id="22" name="Group 21">
            <a:extLst>
              <a:ext uri="{FF2B5EF4-FFF2-40B4-BE49-F238E27FC236}">
                <a16:creationId xmlns:a16="http://schemas.microsoft.com/office/drawing/2014/main" id="{1EB2231F-D8BB-483F-9710-32067B3F932E}"/>
              </a:ext>
            </a:extLst>
          </p:cNvPr>
          <p:cNvGrpSpPr/>
          <p:nvPr/>
        </p:nvGrpSpPr>
        <p:grpSpPr>
          <a:xfrm>
            <a:off x="447464" y="4256778"/>
            <a:ext cx="3822386" cy="796719"/>
            <a:chOff x="447464" y="4097751"/>
            <a:chExt cx="3647458" cy="796719"/>
          </a:xfrm>
        </p:grpSpPr>
        <p:sp>
          <p:nvSpPr>
            <p:cNvPr id="18" name="Rectangle: Top Corners Rounded 17">
              <a:extLst>
                <a:ext uri="{FF2B5EF4-FFF2-40B4-BE49-F238E27FC236}">
                  <a16:creationId xmlns:a16="http://schemas.microsoft.com/office/drawing/2014/main" id="{5E8EACC3-FFF7-42B3-BADB-F3AF50F1C1CE}"/>
                </a:ext>
              </a:extLst>
            </p:cNvPr>
            <p:cNvSpPr/>
            <p:nvPr/>
          </p:nvSpPr>
          <p:spPr>
            <a:xfrm rot="5400000">
              <a:off x="1904638" y="2640577"/>
              <a:ext cx="733109" cy="3647458"/>
            </a:xfrm>
            <a:prstGeom prst="round2Same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Content Placeholder 15">
              <a:extLst>
                <a:ext uri="{FF2B5EF4-FFF2-40B4-BE49-F238E27FC236}">
                  <a16:creationId xmlns:a16="http://schemas.microsoft.com/office/drawing/2014/main" id="{7209EE15-E7D5-4721-89F9-84F47DDD5236}"/>
                </a:ext>
              </a:extLst>
            </p:cNvPr>
            <p:cNvSpPr txBox="1">
              <a:spLocks/>
            </p:cNvSpPr>
            <p:nvPr/>
          </p:nvSpPr>
          <p:spPr>
            <a:xfrm>
              <a:off x="628649" y="4157208"/>
              <a:ext cx="3331101" cy="737262"/>
            </a:xfrm>
            <a:prstGeom prst="roundRect">
              <a:avLst>
                <a:gd name="adj" fmla="val 2585"/>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altLang="en-US" b="1" dirty="0">
                  <a:solidFill>
                    <a:schemeClr val="bg1"/>
                  </a:solidFill>
                </a:rPr>
                <a:t>Where are the tropical forests </a:t>
              </a:r>
              <a:br>
                <a:rPr lang="en-GB" altLang="en-US" b="1" dirty="0">
                  <a:solidFill>
                    <a:schemeClr val="bg1"/>
                  </a:solidFill>
                </a:rPr>
              </a:br>
              <a:r>
                <a:rPr lang="en-GB" altLang="en-US" b="1" dirty="0">
                  <a:solidFill>
                    <a:schemeClr val="bg1"/>
                  </a:solidFill>
                </a:rPr>
                <a:t>in Madagascar?</a:t>
              </a:r>
            </a:p>
          </p:txBody>
        </p:sp>
      </p:grpSp>
      <p:grpSp>
        <p:nvGrpSpPr>
          <p:cNvPr id="19" name="Group 18">
            <a:extLst>
              <a:ext uri="{FF2B5EF4-FFF2-40B4-BE49-F238E27FC236}">
                <a16:creationId xmlns:a16="http://schemas.microsoft.com/office/drawing/2014/main" id="{F838C566-A259-4892-8AA3-666B68E5BDF4}"/>
              </a:ext>
            </a:extLst>
          </p:cNvPr>
          <p:cNvGrpSpPr/>
          <p:nvPr/>
        </p:nvGrpSpPr>
        <p:grpSpPr>
          <a:xfrm>
            <a:off x="447464" y="5219150"/>
            <a:ext cx="3822386" cy="733109"/>
            <a:chOff x="447464" y="5020368"/>
            <a:chExt cx="3647458" cy="733109"/>
          </a:xfrm>
        </p:grpSpPr>
        <p:sp>
          <p:nvSpPr>
            <p:cNvPr id="20" name="Rectangle: Top Corners Rounded 19">
              <a:extLst>
                <a:ext uri="{FF2B5EF4-FFF2-40B4-BE49-F238E27FC236}">
                  <a16:creationId xmlns:a16="http://schemas.microsoft.com/office/drawing/2014/main" id="{80DB33E8-123D-4F6E-A045-FCB2952070F7}"/>
                </a:ext>
              </a:extLst>
            </p:cNvPr>
            <p:cNvSpPr/>
            <p:nvPr/>
          </p:nvSpPr>
          <p:spPr>
            <a:xfrm rot="5400000">
              <a:off x="1904638" y="3563194"/>
              <a:ext cx="733109" cy="3647458"/>
            </a:xfrm>
            <a:prstGeom prst="round2SameRect">
              <a:avLst/>
            </a:prstGeom>
            <a:solidFill>
              <a:srgbClr val="C418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B98BC9AD-BD65-4E1D-BA38-918D95902784}"/>
                </a:ext>
              </a:extLst>
            </p:cNvPr>
            <p:cNvSpPr/>
            <p:nvPr/>
          </p:nvSpPr>
          <p:spPr>
            <a:xfrm>
              <a:off x="628650" y="5114896"/>
              <a:ext cx="2966283" cy="369332"/>
            </a:xfrm>
            <a:prstGeom prst="rect">
              <a:avLst/>
            </a:prstGeom>
          </p:spPr>
          <p:txBody>
            <a:bodyPr wrap="none">
              <a:spAutoFit/>
            </a:bodyPr>
            <a:lstStyle/>
            <a:p>
              <a:r>
                <a:rPr lang="en-GB" altLang="en-US" b="1" dirty="0">
                  <a:solidFill>
                    <a:schemeClr val="bg1"/>
                  </a:solidFill>
                </a:rPr>
                <a:t>What is the beige area like?</a:t>
              </a:r>
            </a:p>
          </p:txBody>
        </p:sp>
      </p:grpSp>
    </p:spTree>
    <p:extLst>
      <p:ext uri="{BB962C8B-B14F-4D97-AF65-F5344CB8AC3E}">
        <p14:creationId xmlns:p14="http://schemas.microsoft.com/office/powerpoint/2010/main" val="375651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0-#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18A0DB"/>
        </a:solidFill>
        <a:effectLst/>
      </p:bgPr>
    </p:bg>
    <p:spTree>
      <p:nvGrpSpPr>
        <p:cNvPr id="1" name=""/>
        <p:cNvGrpSpPr/>
        <p:nvPr/>
      </p:nvGrpSpPr>
      <p:grpSpPr>
        <a:xfrm>
          <a:off x="0" y="0"/>
          <a:ext cx="0" cy="0"/>
          <a:chOff x="0" y="0"/>
          <a:chExt cx="0" cy="0"/>
        </a:xfrm>
      </p:grpSpPr>
      <p:sp>
        <p:nvSpPr>
          <p:cNvPr id="42" name="Rectangle: Top Corners Rounded 3">
            <a:extLst>
              <a:ext uri="{FF2B5EF4-FFF2-40B4-BE49-F238E27FC236}">
                <a16:creationId xmlns:a16="http://schemas.microsoft.com/office/drawing/2014/main" id="{97E29769-F8C5-4A31-B2AF-752E6FAC7337}"/>
              </a:ext>
            </a:extLst>
          </p:cNvPr>
          <p:cNvSpPr/>
          <p:nvPr/>
        </p:nvSpPr>
        <p:spPr>
          <a:xfrm rot="10800000">
            <a:off x="438135" y="4923990"/>
            <a:ext cx="8258200" cy="1502703"/>
          </a:xfrm>
          <a:custGeom>
            <a:avLst/>
            <a:gdLst>
              <a:gd name="connsiteX0" fmla="*/ 115594 w 8249481"/>
              <a:gd name="connsiteY0" fmla="*/ 0 h 1838908"/>
              <a:gd name="connsiteX1" fmla="*/ 8133887 w 8249481"/>
              <a:gd name="connsiteY1" fmla="*/ 0 h 1838908"/>
              <a:gd name="connsiteX2" fmla="*/ 8249481 w 8249481"/>
              <a:gd name="connsiteY2" fmla="*/ 115594 h 1838908"/>
              <a:gd name="connsiteX3" fmla="*/ 8249481 w 8249481"/>
              <a:gd name="connsiteY3" fmla="*/ 1838908 h 1838908"/>
              <a:gd name="connsiteX4" fmla="*/ 8249481 w 8249481"/>
              <a:gd name="connsiteY4" fmla="*/ 1838908 h 1838908"/>
              <a:gd name="connsiteX5" fmla="*/ 0 w 8249481"/>
              <a:gd name="connsiteY5" fmla="*/ 1838908 h 1838908"/>
              <a:gd name="connsiteX6" fmla="*/ 0 w 8249481"/>
              <a:gd name="connsiteY6" fmla="*/ 1838908 h 1838908"/>
              <a:gd name="connsiteX7" fmla="*/ 0 w 8249481"/>
              <a:gd name="connsiteY7" fmla="*/ 115594 h 1838908"/>
              <a:gd name="connsiteX8" fmla="*/ 115594 w 8249481"/>
              <a:gd name="connsiteY8" fmla="*/ 0 h 1838908"/>
              <a:gd name="connsiteX0" fmla="*/ 115594 w 8249481"/>
              <a:gd name="connsiteY0" fmla="*/ 0 h 1838908"/>
              <a:gd name="connsiteX1" fmla="*/ 8133887 w 8249481"/>
              <a:gd name="connsiteY1" fmla="*/ 0 h 1838908"/>
              <a:gd name="connsiteX2" fmla="*/ 8249481 w 8249481"/>
              <a:gd name="connsiteY2" fmla="*/ 115594 h 1838908"/>
              <a:gd name="connsiteX3" fmla="*/ 8249481 w 8249481"/>
              <a:gd name="connsiteY3" fmla="*/ 1838908 h 1838908"/>
              <a:gd name="connsiteX4" fmla="*/ 8042747 w 8249481"/>
              <a:gd name="connsiteY4" fmla="*/ 948362 h 1838908"/>
              <a:gd name="connsiteX5" fmla="*/ 0 w 8249481"/>
              <a:gd name="connsiteY5" fmla="*/ 1838908 h 1838908"/>
              <a:gd name="connsiteX6" fmla="*/ 0 w 8249481"/>
              <a:gd name="connsiteY6" fmla="*/ 1838908 h 1838908"/>
              <a:gd name="connsiteX7" fmla="*/ 0 w 8249481"/>
              <a:gd name="connsiteY7" fmla="*/ 115594 h 1838908"/>
              <a:gd name="connsiteX8" fmla="*/ 115594 w 8249481"/>
              <a:gd name="connsiteY8" fmla="*/ 0 h 1838908"/>
              <a:gd name="connsiteX0" fmla="*/ 115594 w 8249481"/>
              <a:gd name="connsiteY0" fmla="*/ 0 h 1838908"/>
              <a:gd name="connsiteX1" fmla="*/ 8133887 w 8249481"/>
              <a:gd name="connsiteY1" fmla="*/ 0 h 1838908"/>
              <a:gd name="connsiteX2" fmla="*/ 8249481 w 8249481"/>
              <a:gd name="connsiteY2" fmla="*/ 115594 h 1838908"/>
              <a:gd name="connsiteX3" fmla="*/ 8249481 w 8249481"/>
              <a:gd name="connsiteY3" fmla="*/ 876800 h 1838908"/>
              <a:gd name="connsiteX4" fmla="*/ 8042747 w 8249481"/>
              <a:gd name="connsiteY4" fmla="*/ 948362 h 1838908"/>
              <a:gd name="connsiteX5" fmla="*/ 0 w 8249481"/>
              <a:gd name="connsiteY5" fmla="*/ 1838908 h 1838908"/>
              <a:gd name="connsiteX6" fmla="*/ 0 w 8249481"/>
              <a:gd name="connsiteY6" fmla="*/ 1838908 h 1838908"/>
              <a:gd name="connsiteX7" fmla="*/ 0 w 8249481"/>
              <a:gd name="connsiteY7" fmla="*/ 115594 h 1838908"/>
              <a:gd name="connsiteX8" fmla="*/ 115594 w 8249481"/>
              <a:gd name="connsiteY8" fmla="*/ 0 h 1838908"/>
              <a:gd name="connsiteX0" fmla="*/ 115594 w 8249481"/>
              <a:gd name="connsiteY0" fmla="*/ 0 h 1838908"/>
              <a:gd name="connsiteX1" fmla="*/ 8133887 w 8249481"/>
              <a:gd name="connsiteY1" fmla="*/ 0 h 1838908"/>
              <a:gd name="connsiteX2" fmla="*/ 8249481 w 8249481"/>
              <a:gd name="connsiteY2" fmla="*/ 115594 h 1838908"/>
              <a:gd name="connsiteX3" fmla="*/ 8249481 w 8249481"/>
              <a:gd name="connsiteY3" fmla="*/ 876800 h 1838908"/>
              <a:gd name="connsiteX4" fmla="*/ 4257926 w 8249481"/>
              <a:gd name="connsiteY4" fmla="*/ 1377732 h 1838908"/>
              <a:gd name="connsiteX5" fmla="*/ 0 w 8249481"/>
              <a:gd name="connsiteY5" fmla="*/ 1838908 h 1838908"/>
              <a:gd name="connsiteX6" fmla="*/ 0 w 8249481"/>
              <a:gd name="connsiteY6" fmla="*/ 1838908 h 1838908"/>
              <a:gd name="connsiteX7" fmla="*/ 0 w 8249481"/>
              <a:gd name="connsiteY7" fmla="*/ 115594 h 1838908"/>
              <a:gd name="connsiteX8" fmla="*/ 115594 w 8249481"/>
              <a:gd name="connsiteY8" fmla="*/ 0 h 1838908"/>
              <a:gd name="connsiteX0" fmla="*/ 115594 w 8249481"/>
              <a:gd name="connsiteY0" fmla="*/ 0 h 1838908"/>
              <a:gd name="connsiteX1" fmla="*/ 8133887 w 8249481"/>
              <a:gd name="connsiteY1" fmla="*/ 0 h 1838908"/>
              <a:gd name="connsiteX2" fmla="*/ 8249481 w 8249481"/>
              <a:gd name="connsiteY2" fmla="*/ 115594 h 1838908"/>
              <a:gd name="connsiteX3" fmla="*/ 8249481 w 8249481"/>
              <a:gd name="connsiteY3" fmla="*/ 876800 h 1838908"/>
              <a:gd name="connsiteX4" fmla="*/ 4854273 w 8249481"/>
              <a:gd name="connsiteY4" fmla="*/ 1131241 h 1838908"/>
              <a:gd name="connsiteX5" fmla="*/ 0 w 8249481"/>
              <a:gd name="connsiteY5" fmla="*/ 1838908 h 1838908"/>
              <a:gd name="connsiteX6" fmla="*/ 0 w 8249481"/>
              <a:gd name="connsiteY6" fmla="*/ 1838908 h 1838908"/>
              <a:gd name="connsiteX7" fmla="*/ 0 w 8249481"/>
              <a:gd name="connsiteY7" fmla="*/ 115594 h 1838908"/>
              <a:gd name="connsiteX8" fmla="*/ 115594 w 8249481"/>
              <a:gd name="connsiteY8" fmla="*/ 0 h 1838908"/>
              <a:gd name="connsiteX0" fmla="*/ 115594 w 8257432"/>
              <a:gd name="connsiteY0" fmla="*/ 0 h 1838908"/>
              <a:gd name="connsiteX1" fmla="*/ 8133887 w 8257432"/>
              <a:gd name="connsiteY1" fmla="*/ 0 h 1838908"/>
              <a:gd name="connsiteX2" fmla="*/ 8249481 w 8257432"/>
              <a:gd name="connsiteY2" fmla="*/ 115594 h 1838908"/>
              <a:gd name="connsiteX3" fmla="*/ 8257432 w 8257432"/>
              <a:gd name="connsiteY3" fmla="*/ 638261 h 1838908"/>
              <a:gd name="connsiteX4" fmla="*/ 4854273 w 8257432"/>
              <a:gd name="connsiteY4" fmla="*/ 1131241 h 1838908"/>
              <a:gd name="connsiteX5" fmla="*/ 0 w 8257432"/>
              <a:gd name="connsiteY5" fmla="*/ 1838908 h 1838908"/>
              <a:gd name="connsiteX6" fmla="*/ 0 w 8257432"/>
              <a:gd name="connsiteY6" fmla="*/ 1838908 h 1838908"/>
              <a:gd name="connsiteX7" fmla="*/ 0 w 8257432"/>
              <a:gd name="connsiteY7" fmla="*/ 115594 h 1838908"/>
              <a:gd name="connsiteX8" fmla="*/ 115594 w 8257432"/>
              <a:gd name="connsiteY8" fmla="*/ 0 h 1838908"/>
              <a:gd name="connsiteX0" fmla="*/ 123546 w 8265384"/>
              <a:gd name="connsiteY0" fmla="*/ 0 h 1838908"/>
              <a:gd name="connsiteX1" fmla="*/ 8141839 w 8265384"/>
              <a:gd name="connsiteY1" fmla="*/ 0 h 1838908"/>
              <a:gd name="connsiteX2" fmla="*/ 8257433 w 8265384"/>
              <a:gd name="connsiteY2" fmla="*/ 115594 h 1838908"/>
              <a:gd name="connsiteX3" fmla="*/ 8265384 w 8265384"/>
              <a:gd name="connsiteY3" fmla="*/ 638261 h 1838908"/>
              <a:gd name="connsiteX4" fmla="*/ 4862225 w 8265384"/>
              <a:gd name="connsiteY4" fmla="*/ 1131241 h 1838908"/>
              <a:gd name="connsiteX5" fmla="*/ 7952 w 8265384"/>
              <a:gd name="connsiteY5" fmla="*/ 1838908 h 1838908"/>
              <a:gd name="connsiteX6" fmla="*/ 0 w 8265384"/>
              <a:gd name="connsiteY6" fmla="*/ 1560612 h 1838908"/>
              <a:gd name="connsiteX7" fmla="*/ 7952 w 8265384"/>
              <a:gd name="connsiteY7" fmla="*/ 115594 h 1838908"/>
              <a:gd name="connsiteX8" fmla="*/ 123546 w 8265384"/>
              <a:gd name="connsiteY8" fmla="*/ 0 h 1838908"/>
              <a:gd name="connsiteX0" fmla="*/ 123546 w 8265384"/>
              <a:gd name="connsiteY0" fmla="*/ 0 h 1560612"/>
              <a:gd name="connsiteX1" fmla="*/ 8141839 w 8265384"/>
              <a:gd name="connsiteY1" fmla="*/ 0 h 1560612"/>
              <a:gd name="connsiteX2" fmla="*/ 8257433 w 8265384"/>
              <a:gd name="connsiteY2" fmla="*/ 115594 h 1560612"/>
              <a:gd name="connsiteX3" fmla="*/ 8265384 w 8265384"/>
              <a:gd name="connsiteY3" fmla="*/ 638261 h 1560612"/>
              <a:gd name="connsiteX4" fmla="*/ 4862225 w 8265384"/>
              <a:gd name="connsiteY4" fmla="*/ 1131241 h 1560612"/>
              <a:gd name="connsiteX5" fmla="*/ 7952 w 8265384"/>
              <a:gd name="connsiteY5" fmla="*/ 1433391 h 1560612"/>
              <a:gd name="connsiteX6" fmla="*/ 0 w 8265384"/>
              <a:gd name="connsiteY6" fmla="*/ 1560612 h 1560612"/>
              <a:gd name="connsiteX7" fmla="*/ 7952 w 8265384"/>
              <a:gd name="connsiteY7" fmla="*/ 115594 h 1560612"/>
              <a:gd name="connsiteX8" fmla="*/ 123546 w 8265384"/>
              <a:gd name="connsiteY8" fmla="*/ 0 h 1560612"/>
              <a:gd name="connsiteX0" fmla="*/ 123546 w 8265384"/>
              <a:gd name="connsiteY0" fmla="*/ 0 h 1560612"/>
              <a:gd name="connsiteX1" fmla="*/ 8141839 w 8265384"/>
              <a:gd name="connsiteY1" fmla="*/ 0 h 1560612"/>
              <a:gd name="connsiteX2" fmla="*/ 8257433 w 8265384"/>
              <a:gd name="connsiteY2" fmla="*/ 115594 h 1560612"/>
              <a:gd name="connsiteX3" fmla="*/ 8265384 w 8265384"/>
              <a:gd name="connsiteY3" fmla="*/ 916557 h 1560612"/>
              <a:gd name="connsiteX4" fmla="*/ 4862225 w 8265384"/>
              <a:gd name="connsiteY4" fmla="*/ 1131241 h 1560612"/>
              <a:gd name="connsiteX5" fmla="*/ 7952 w 8265384"/>
              <a:gd name="connsiteY5" fmla="*/ 1433391 h 1560612"/>
              <a:gd name="connsiteX6" fmla="*/ 0 w 8265384"/>
              <a:gd name="connsiteY6" fmla="*/ 1560612 h 1560612"/>
              <a:gd name="connsiteX7" fmla="*/ 7952 w 8265384"/>
              <a:gd name="connsiteY7" fmla="*/ 115594 h 1560612"/>
              <a:gd name="connsiteX8" fmla="*/ 123546 w 8265384"/>
              <a:gd name="connsiteY8" fmla="*/ 0 h 1560612"/>
              <a:gd name="connsiteX0" fmla="*/ 123546 w 8257785"/>
              <a:gd name="connsiteY0" fmla="*/ 0 h 1560612"/>
              <a:gd name="connsiteX1" fmla="*/ 8141839 w 8257785"/>
              <a:gd name="connsiteY1" fmla="*/ 0 h 1560612"/>
              <a:gd name="connsiteX2" fmla="*/ 8257433 w 8257785"/>
              <a:gd name="connsiteY2" fmla="*/ 115594 h 1560612"/>
              <a:gd name="connsiteX3" fmla="*/ 8249481 w 8257785"/>
              <a:gd name="connsiteY3" fmla="*/ 916557 h 1560612"/>
              <a:gd name="connsiteX4" fmla="*/ 4862225 w 8257785"/>
              <a:gd name="connsiteY4" fmla="*/ 1131241 h 1560612"/>
              <a:gd name="connsiteX5" fmla="*/ 7952 w 8257785"/>
              <a:gd name="connsiteY5" fmla="*/ 1433391 h 1560612"/>
              <a:gd name="connsiteX6" fmla="*/ 0 w 8257785"/>
              <a:gd name="connsiteY6" fmla="*/ 1560612 h 1560612"/>
              <a:gd name="connsiteX7" fmla="*/ 7952 w 8257785"/>
              <a:gd name="connsiteY7" fmla="*/ 115594 h 1560612"/>
              <a:gd name="connsiteX8" fmla="*/ 123546 w 8257785"/>
              <a:gd name="connsiteY8" fmla="*/ 0 h 1560612"/>
              <a:gd name="connsiteX0" fmla="*/ 123546 w 8258197"/>
              <a:gd name="connsiteY0" fmla="*/ 0 h 1560612"/>
              <a:gd name="connsiteX1" fmla="*/ 8141839 w 8258197"/>
              <a:gd name="connsiteY1" fmla="*/ 0 h 1560612"/>
              <a:gd name="connsiteX2" fmla="*/ 8257433 w 8258197"/>
              <a:gd name="connsiteY2" fmla="*/ 115594 h 1560612"/>
              <a:gd name="connsiteX3" fmla="*/ 8257432 w 8258197"/>
              <a:gd name="connsiteY3" fmla="*/ 916557 h 1560612"/>
              <a:gd name="connsiteX4" fmla="*/ 4862225 w 8258197"/>
              <a:gd name="connsiteY4" fmla="*/ 1131241 h 1560612"/>
              <a:gd name="connsiteX5" fmla="*/ 7952 w 8258197"/>
              <a:gd name="connsiteY5" fmla="*/ 1433391 h 1560612"/>
              <a:gd name="connsiteX6" fmla="*/ 0 w 8258197"/>
              <a:gd name="connsiteY6" fmla="*/ 1560612 h 1560612"/>
              <a:gd name="connsiteX7" fmla="*/ 7952 w 8258197"/>
              <a:gd name="connsiteY7" fmla="*/ 115594 h 1560612"/>
              <a:gd name="connsiteX8" fmla="*/ 123546 w 8258197"/>
              <a:gd name="connsiteY8" fmla="*/ 0 h 1560612"/>
              <a:gd name="connsiteX0" fmla="*/ 123546 w 8265383"/>
              <a:gd name="connsiteY0" fmla="*/ 0 h 1588785"/>
              <a:gd name="connsiteX1" fmla="*/ 8141839 w 8265383"/>
              <a:gd name="connsiteY1" fmla="*/ 0 h 1588785"/>
              <a:gd name="connsiteX2" fmla="*/ 8257433 w 8265383"/>
              <a:gd name="connsiteY2" fmla="*/ 115594 h 1588785"/>
              <a:gd name="connsiteX3" fmla="*/ 8265383 w 8265383"/>
              <a:gd name="connsiteY3" fmla="*/ 1588785 h 1588785"/>
              <a:gd name="connsiteX4" fmla="*/ 4862225 w 8265383"/>
              <a:gd name="connsiteY4" fmla="*/ 1131241 h 1588785"/>
              <a:gd name="connsiteX5" fmla="*/ 7952 w 8265383"/>
              <a:gd name="connsiteY5" fmla="*/ 1433391 h 1588785"/>
              <a:gd name="connsiteX6" fmla="*/ 0 w 8265383"/>
              <a:gd name="connsiteY6" fmla="*/ 1560612 h 1588785"/>
              <a:gd name="connsiteX7" fmla="*/ 7952 w 8265383"/>
              <a:gd name="connsiteY7" fmla="*/ 115594 h 1588785"/>
              <a:gd name="connsiteX8" fmla="*/ 123546 w 8265383"/>
              <a:gd name="connsiteY8" fmla="*/ 0 h 1588785"/>
              <a:gd name="connsiteX0" fmla="*/ 123546 w 8265383"/>
              <a:gd name="connsiteY0" fmla="*/ 0 h 1924899"/>
              <a:gd name="connsiteX1" fmla="*/ 8141839 w 8265383"/>
              <a:gd name="connsiteY1" fmla="*/ 0 h 1924899"/>
              <a:gd name="connsiteX2" fmla="*/ 8257433 w 8265383"/>
              <a:gd name="connsiteY2" fmla="*/ 115594 h 1924899"/>
              <a:gd name="connsiteX3" fmla="*/ 8265383 w 8265383"/>
              <a:gd name="connsiteY3" fmla="*/ 1924899 h 1924899"/>
              <a:gd name="connsiteX4" fmla="*/ 4862225 w 8265383"/>
              <a:gd name="connsiteY4" fmla="*/ 1131241 h 1924899"/>
              <a:gd name="connsiteX5" fmla="*/ 7952 w 8265383"/>
              <a:gd name="connsiteY5" fmla="*/ 1433391 h 1924899"/>
              <a:gd name="connsiteX6" fmla="*/ 0 w 8265383"/>
              <a:gd name="connsiteY6" fmla="*/ 1560612 h 1924899"/>
              <a:gd name="connsiteX7" fmla="*/ 7952 w 8265383"/>
              <a:gd name="connsiteY7" fmla="*/ 115594 h 1924899"/>
              <a:gd name="connsiteX8" fmla="*/ 123546 w 8265383"/>
              <a:gd name="connsiteY8" fmla="*/ 0 h 1924899"/>
              <a:gd name="connsiteX0" fmla="*/ 123546 w 8265383"/>
              <a:gd name="connsiteY0" fmla="*/ 0 h 1924899"/>
              <a:gd name="connsiteX1" fmla="*/ 8141839 w 8265383"/>
              <a:gd name="connsiteY1" fmla="*/ 0 h 1924899"/>
              <a:gd name="connsiteX2" fmla="*/ 8257433 w 8265383"/>
              <a:gd name="connsiteY2" fmla="*/ 115594 h 1924899"/>
              <a:gd name="connsiteX3" fmla="*/ 8265383 w 8265383"/>
              <a:gd name="connsiteY3" fmla="*/ 1924899 h 1924899"/>
              <a:gd name="connsiteX4" fmla="*/ 2142879 w 8265383"/>
              <a:gd name="connsiteY4" fmla="*/ 1243280 h 1924899"/>
              <a:gd name="connsiteX5" fmla="*/ 7952 w 8265383"/>
              <a:gd name="connsiteY5" fmla="*/ 1433391 h 1924899"/>
              <a:gd name="connsiteX6" fmla="*/ 0 w 8265383"/>
              <a:gd name="connsiteY6" fmla="*/ 1560612 h 1924899"/>
              <a:gd name="connsiteX7" fmla="*/ 7952 w 8265383"/>
              <a:gd name="connsiteY7" fmla="*/ 115594 h 1924899"/>
              <a:gd name="connsiteX8" fmla="*/ 123546 w 8265383"/>
              <a:gd name="connsiteY8" fmla="*/ 0 h 1924899"/>
              <a:gd name="connsiteX0" fmla="*/ 123546 w 8265383"/>
              <a:gd name="connsiteY0" fmla="*/ 0 h 1924899"/>
              <a:gd name="connsiteX1" fmla="*/ 8141839 w 8265383"/>
              <a:gd name="connsiteY1" fmla="*/ 0 h 1924899"/>
              <a:gd name="connsiteX2" fmla="*/ 8257433 w 8265383"/>
              <a:gd name="connsiteY2" fmla="*/ 115594 h 1924899"/>
              <a:gd name="connsiteX3" fmla="*/ 8265383 w 8265383"/>
              <a:gd name="connsiteY3" fmla="*/ 1924899 h 1924899"/>
              <a:gd name="connsiteX4" fmla="*/ 2142879 w 8265383"/>
              <a:gd name="connsiteY4" fmla="*/ 1243280 h 1924899"/>
              <a:gd name="connsiteX5" fmla="*/ 31806 w 8265383"/>
              <a:gd name="connsiteY5" fmla="*/ 1025979 h 1924899"/>
              <a:gd name="connsiteX6" fmla="*/ 0 w 8265383"/>
              <a:gd name="connsiteY6" fmla="*/ 1560612 h 1924899"/>
              <a:gd name="connsiteX7" fmla="*/ 7952 w 8265383"/>
              <a:gd name="connsiteY7" fmla="*/ 115594 h 1924899"/>
              <a:gd name="connsiteX8" fmla="*/ 123546 w 8265383"/>
              <a:gd name="connsiteY8" fmla="*/ 0 h 1924899"/>
              <a:gd name="connsiteX0" fmla="*/ 123546 w 8258197"/>
              <a:gd name="connsiteY0" fmla="*/ 0 h 1924899"/>
              <a:gd name="connsiteX1" fmla="*/ 8141839 w 8258197"/>
              <a:gd name="connsiteY1" fmla="*/ 0 h 1924899"/>
              <a:gd name="connsiteX2" fmla="*/ 8257433 w 8258197"/>
              <a:gd name="connsiteY2" fmla="*/ 115594 h 1924899"/>
              <a:gd name="connsiteX3" fmla="*/ 8257431 w 8258197"/>
              <a:gd name="connsiteY3" fmla="*/ 1924899 h 1924899"/>
              <a:gd name="connsiteX4" fmla="*/ 2142879 w 8258197"/>
              <a:gd name="connsiteY4" fmla="*/ 1243280 h 1924899"/>
              <a:gd name="connsiteX5" fmla="*/ 31806 w 8258197"/>
              <a:gd name="connsiteY5" fmla="*/ 1025979 h 1924899"/>
              <a:gd name="connsiteX6" fmla="*/ 0 w 8258197"/>
              <a:gd name="connsiteY6" fmla="*/ 1560612 h 1924899"/>
              <a:gd name="connsiteX7" fmla="*/ 7952 w 8258197"/>
              <a:gd name="connsiteY7" fmla="*/ 115594 h 1924899"/>
              <a:gd name="connsiteX8" fmla="*/ 123546 w 8258197"/>
              <a:gd name="connsiteY8" fmla="*/ 0 h 1924899"/>
              <a:gd name="connsiteX0" fmla="*/ 123546 w 8258197"/>
              <a:gd name="connsiteY0" fmla="*/ 0 h 1924899"/>
              <a:gd name="connsiteX1" fmla="*/ 8141839 w 8258197"/>
              <a:gd name="connsiteY1" fmla="*/ 0 h 1924899"/>
              <a:gd name="connsiteX2" fmla="*/ 8257433 w 8258197"/>
              <a:gd name="connsiteY2" fmla="*/ 115594 h 1924899"/>
              <a:gd name="connsiteX3" fmla="*/ 8257431 w 8258197"/>
              <a:gd name="connsiteY3" fmla="*/ 1924899 h 1924899"/>
              <a:gd name="connsiteX4" fmla="*/ 2142879 w 8258197"/>
              <a:gd name="connsiteY4" fmla="*/ 1243280 h 1924899"/>
              <a:gd name="connsiteX5" fmla="*/ 31806 w 8258197"/>
              <a:gd name="connsiteY5" fmla="*/ 1025979 h 1924899"/>
              <a:gd name="connsiteX6" fmla="*/ 0 w 8258197"/>
              <a:gd name="connsiteY6" fmla="*/ 1000422 h 1924899"/>
              <a:gd name="connsiteX7" fmla="*/ 7952 w 8258197"/>
              <a:gd name="connsiteY7" fmla="*/ 115594 h 1924899"/>
              <a:gd name="connsiteX8" fmla="*/ 123546 w 8258197"/>
              <a:gd name="connsiteY8" fmla="*/ 0 h 1924899"/>
              <a:gd name="connsiteX0" fmla="*/ 139448 w 8274099"/>
              <a:gd name="connsiteY0" fmla="*/ 0 h 1924899"/>
              <a:gd name="connsiteX1" fmla="*/ 8157741 w 8274099"/>
              <a:gd name="connsiteY1" fmla="*/ 0 h 1924899"/>
              <a:gd name="connsiteX2" fmla="*/ 8273335 w 8274099"/>
              <a:gd name="connsiteY2" fmla="*/ 115594 h 1924899"/>
              <a:gd name="connsiteX3" fmla="*/ 8273333 w 8274099"/>
              <a:gd name="connsiteY3" fmla="*/ 1924899 h 1924899"/>
              <a:gd name="connsiteX4" fmla="*/ 2158781 w 8274099"/>
              <a:gd name="connsiteY4" fmla="*/ 1243280 h 1924899"/>
              <a:gd name="connsiteX5" fmla="*/ 0 w 8274099"/>
              <a:gd name="connsiteY5" fmla="*/ 1392650 h 1924899"/>
              <a:gd name="connsiteX6" fmla="*/ 15902 w 8274099"/>
              <a:gd name="connsiteY6" fmla="*/ 1000422 h 1924899"/>
              <a:gd name="connsiteX7" fmla="*/ 23854 w 8274099"/>
              <a:gd name="connsiteY7" fmla="*/ 115594 h 1924899"/>
              <a:gd name="connsiteX8" fmla="*/ 139448 w 8274099"/>
              <a:gd name="connsiteY8" fmla="*/ 0 h 1924899"/>
              <a:gd name="connsiteX0" fmla="*/ 139448 w 8274099"/>
              <a:gd name="connsiteY0" fmla="*/ 0 h 1924899"/>
              <a:gd name="connsiteX1" fmla="*/ 8157741 w 8274099"/>
              <a:gd name="connsiteY1" fmla="*/ 0 h 1924899"/>
              <a:gd name="connsiteX2" fmla="*/ 8273335 w 8274099"/>
              <a:gd name="connsiteY2" fmla="*/ 115594 h 1924899"/>
              <a:gd name="connsiteX3" fmla="*/ 8273333 w 8274099"/>
              <a:gd name="connsiteY3" fmla="*/ 1924899 h 1924899"/>
              <a:gd name="connsiteX4" fmla="*/ 4257925 w 8274099"/>
              <a:gd name="connsiteY4" fmla="*/ 1579394 h 1924899"/>
              <a:gd name="connsiteX5" fmla="*/ 0 w 8274099"/>
              <a:gd name="connsiteY5" fmla="*/ 1392650 h 1924899"/>
              <a:gd name="connsiteX6" fmla="*/ 15902 w 8274099"/>
              <a:gd name="connsiteY6" fmla="*/ 1000422 h 1924899"/>
              <a:gd name="connsiteX7" fmla="*/ 23854 w 8274099"/>
              <a:gd name="connsiteY7" fmla="*/ 115594 h 1924899"/>
              <a:gd name="connsiteX8" fmla="*/ 139448 w 8274099"/>
              <a:gd name="connsiteY8" fmla="*/ 0 h 1924899"/>
              <a:gd name="connsiteX0" fmla="*/ 139448 w 8274099"/>
              <a:gd name="connsiteY0" fmla="*/ 0 h 1924899"/>
              <a:gd name="connsiteX1" fmla="*/ 8157741 w 8274099"/>
              <a:gd name="connsiteY1" fmla="*/ 0 h 1924899"/>
              <a:gd name="connsiteX2" fmla="*/ 8273335 w 8274099"/>
              <a:gd name="connsiteY2" fmla="*/ 115594 h 1924899"/>
              <a:gd name="connsiteX3" fmla="*/ 8273333 w 8274099"/>
              <a:gd name="connsiteY3" fmla="*/ 1924899 h 1924899"/>
              <a:gd name="connsiteX4" fmla="*/ 4353341 w 8274099"/>
              <a:gd name="connsiteY4" fmla="*/ 1701618 h 1924899"/>
              <a:gd name="connsiteX5" fmla="*/ 0 w 8274099"/>
              <a:gd name="connsiteY5" fmla="*/ 1392650 h 1924899"/>
              <a:gd name="connsiteX6" fmla="*/ 15902 w 8274099"/>
              <a:gd name="connsiteY6" fmla="*/ 1000422 h 1924899"/>
              <a:gd name="connsiteX7" fmla="*/ 23854 w 8274099"/>
              <a:gd name="connsiteY7" fmla="*/ 115594 h 1924899"/>
              <a:gd name="connsiteX8" fmla="*/ 139448 w 8274099"/>
              <a:gd name="connsiteY8" fmla="*/ 0 h 1924899"/>
              <a:gd name="connsiteX0" fmla="*/ 139448 w 8274099"/>
              <a:gd name="connsiteY0" fmla="*/ 0 h 1924899"/>
              <a:gd name="connsiteX1" fmla="*/ 8157741 w 8274099"/>
              <a:gd name="connsiteY1" fmla="*/ 0 h 1924899"/>
              <a:gd name="connsiteX2" fmla="*/ 8273335 w 8274099"/>
              <a:gd name="connsiteY2" fmla="*/ 115594 h 1924899"/>
              <a:gd name="connsiteX3" fmla="*/ 8273333 w 8274099"/>
              <a:gd name="connsiteY3" fmla="*/ 1924899 h 1924899"/>
              <a:gd name="connsiteX4" fmla="*/ 4401049 w 8274099"/>
              <a:gd name="connsiteY4" fmla="*/ 1671062 h 1924899"/>
              <a:gd name="connsiteX5" fmla="*/ 0 w 8274099"/>
              <a:gd name="connsiteY5" fmla="*/ 1392650 h 1924899"/>
              <a:gd name="connsiteX6" fmla="*/ 15902 w 8274099"/>
              <a:gd name="connsiteY6" fmla="*/ 1000422 h 1924899"/>
              <a:gd name="connsiteX7" fmla="*/ 23854 w 8274099"/>
              <a:gd name="connsiteY7" fmla="*/ 115594 h 1924899"/>
              <a:gd name="connsiteX8" fmla="*/ 139448 w 8274099"/>
              <a:gd name="connsiteY8" fmla="*/ 0 h 1924899"/>
              <a:gd name="connsiteX0" fmla="*/ 139448 w 8274099"/>
              <a:gd name="connsiteY0" fmla="*/ 0 h 1924899"/>
              <a:gd name="connsiteX1" fmla="*/ 8157741 w 8274099"/>
              <a:gd name="connsiteY1" fmla="*/ 0 h 1924899"/>
              <a:gd name="connsiteX2" fmla="*/ 8273335 w 8274099"/>
              <a:gd name="connsiteY2" fmla="*/ 115594 h 1924899"/>
              <a:gd name="connsiteX3" fmla="*/ 8273333 w 8274099"/>
              <a:gd name="connsiteY3" fmla="*/ 1924899 h 1924899"/>
              <a:gd name="connsiteX4" fmla="*/ 4401049 w 8274099"/>
              <a:gd name="connsiteY4" fmla="*/ 1681247 h 1924899"/>
              <a:gd name="connsiteX5" fmla="*/ 0 w 8274099"/>
              <a:gd name="connsiteY5" fmla="*/ 1392650 h 1924899"/>
              <a:gd name="connsiteX6" fmla="*/ 15902 w 8274099"/>
              <a:gd name="connsiteY6" fmla="*/ 1000422 h 1924899"/>
              <a:gd name="connsiteX7" fmla="*/ 23854 w 8274099"/>
              <a:gd name="connsiteY7" fmla="*/ 115594 h 1924899"/>
              <a:gd name="connsiteX8" fmla="*/ 139448 w 8274099"/>
              <a:gd name="connsiteY8" fmla="*/ 0 h 1924899"/>
              <a:gd name="connsiteX0" fmla="*/ 123546 w 8258197"/>
              <a:gd name="connsiteY0" fmla="*/ 0 h 1924899"/>
              <a:gd name="connsiteX1" fmla="*/ 8141839 w 8258197"/>
              <a:gd name="connsiteY1" fmla="*/ 0 h 1924899"/>
              <a:gd name="connsiteX2" fmla="*/ 8257433 w 8258197"/>
              <a:gd name="connsiteY2" fmla="*/ 115594 h 1924899"/>
              <a:gd name="connsiteX3" fmla="*/ 8257431 w 8258197"/>
              <a:gd name="connsiteY3" fmla="*/ 1924899 h 1924899"/>
              <a:gd name="connsiteX4" fmla="*/ 4385147 w 8258197"/>
              <a:gd name="connsiteY4" fmla="*/ 1681247 h 1924899"/>
              <a:gd name="connsiteX5" fmla="*/ 7952 w 8258197"/>
              <a:gd name="connsiteY5" fmla="*/ 1372278 h 1924899"/>
              <a:gd name="connsiteX6" fmla="*/ 0 w 8258197"/>
              <a:gd name="connsiteY6" fmla="*/ 1000422 h 1924899"/>
              <a:gd name="connsiteX7" fmla="*/ 7952 w 8258197"/>
              <a:gd name="connsiteY7" fmla="*/ 115594 h 1924899"/>
              <a:gd name="connsiteX8" fmla="*/ 123546 w 8258197"/>
              <a:gd name="connsiteY8" fmla="*/ 0 h 1924899"/>
              <a:gd name="connsiteX0" fmla="*/ 123546 w 8258197"/>
              <a:gd name="connsiteY0" fmla="*/ 0 h 1924899"/>
              <a:gd name="connsiteX1" fmla="*/ 8141839 w 8258197"/>
              <a:gd name="connsiteY1" fmla="*/ 0 h 1924899"/>
              <a:gd name="connsiteX2" fmla="*/ 8257433 w 8258197"/>
              <a:gd name="connsiteY2" fmla="*/ 115594 h 1924899"/>
              <a:gd name="connsiteX3" fmla="*/ 8257431 w 8258197"/>
              <a:gd name="connsiteY3" fmla="*/ 1924899 h 1924899"/>
              <a:gd name="connsiteX4" fmla="*/ 4385147 w 8258197"/>
              <a:gd name="connsiteY4" fmla="*/ 1681247 h 1924899"/>
              <a:gd name="connsiteX5" fmla="*/ 7952 w 8258197"/>
              <a:gd name="connsiteY5" fmla="*/ 1372278 h 1924899"/>
              <a:gd name="connsiteX6" fmla="*/ 0 w 8258197"/>
              <a:gd name="connsiteY6" fmla="*/ 1000422 h 1924899"/>
              <a:gd name="connsiteX7" fmla="*/ 7952 w 8258197"/>
              <a:gd name="connsiteY7" fmla="*/ 115594 h 1924899"/>
              <a:gd name="connsiteX8" fmla="*/ 123546 w 8258197"/>
              <a:gd name="connsiteY8" fmla="*/ 0 h 192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58197" h="1924899">
                <a:moveTo>
                  <a:pt x="123546" y="0"/>
                </a:moveTo>
                <a:lnTo>
                  <a:pt x="8141839" y="0"/>
                </a:lnTo>
                <a:cubicBezTo>
                  <a:pt x="8205680" y="0"/>
                  <a:pt x="8257433" y="51753"/>
                  <a:pt x="8257433" y="115594"/>
                </a:cubicBezTo>
                <a:cubicBezTo>
                  <a:pt x="8260083" y="382582"/>
                  <a:pt x="8254781" y="1657911"/>
                  <a:pt x="8257431" y="1924899"/>
                </a:cubicBezTo>
                <a:lnTo>
                  <a:pt x="4385147" y="1681247"/>
                </a:lnTo>
                <a:lnTo>
                  <a:pt x="7952" y="1372278"/>
                </a:lnTo>
                <a:lnTo>
                  <a:pt x="0" y="1000422"/>
                </a:lnTo>
                <a:cubicBezTo>
                  <a:pt x="2651" y="518749"/>
                  <a:pt x="5301" y="597267"/>
                  <a:pt x="7952" y="115594"/>
                </a:cubicBezTo>
                <a:cubicBezTo>
                  <a:pt x="7952" y="51753"/>
                  <a:pt x="59705" y="0"/>
                  <a:pt x="123546" y="0"/>
                </a:cubicBezTo>
                <a:close/>
              </a:path>
            </a:pathLst>
          </a:custGeom>
          <a:solidFill>
            <a:srgbClr val="4DB1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Title 20"/>
          <p:cNvSpPr>
            <a:spLocks noGrp="1"/>
          </p:cNvSpPr>
          <p:nvPr>
            <p:ph type="title"/>
          </p:nvPr>
        </p:nvSpPr>
        <p:spPr/>
        <p:txBody>
          <a:bodyPr/>
          <a:lstStyle/>
          <a:p>
            <a:r>
              <a:rPr lang="en-GB" altLang="en-US" sz="3600" dirty="0"/>
              <a:t>Madagascar</a:t>
            </a:r>
            <a:endParaRPr lang="en-GB" sz="3600" dirty="0"/>
          </a:p>
        </p:txBody>
      </p:sp>
      <p:sp>
        <p:nvSpPr>
          <p:cNvPr id="10" name="Content Placeholder 15">
            <a:extLst>
              <a:ext uri="{FF2B5EF4-FFF2-40B4-BE49-F238E27FC236}">
                <a16:creationId xmlns:a16="http://schemas.microsoft.com/office/drawing/2014/main" id="{E33C0622-E0C6-471D-9390-B84AB01F2FF2}"/>
              </a:ext>
            </a:extLst>
          </p:cNvPr>
          <p:cNvSpPr txBox="1">
            <a:spLocks/>
          </p:cNvSpPr>
          <p:nvPr/>
        </p:nvSpPr>
        <p:spPr>
          <a:xfrm>
            <a:off x="628650" y="1473201"/>
            <a:ext cx="7886700" cy="2157044"/>
          </a:xfrm>
          <a:prstGeom prst="roundRect">
            <a:avLst>
              <a:gd name="adj" fmla="val 2585"/>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altLang="en-US" dirty="0"/>
              <a:t>Madagascar has been an island for many millions of years. The plants and animals found in the forests of Madagascar have evolved and changed differently from living things on other land masses such as Africa or India.</a:t>
            </a:r>
          </a:p>
          <a:p>
            <a:pPr marL="0" indent="0">
              <a:lnSpc>
                <a:spcPct val="100000"/>
              </a:lnSpc>
              <a:buNone/>
            </a:pPr>
            <a:r>
              <a:rPr lang="en-GB" altLang="en-US" dirty="0"/>
              <a:t>This means that Madagascar is home to many plants and animals that are found nowhere else on Earth. As many as 90% of the living things on Madagascar are thought to be endemic - this means that they are unique to Madagascar.</a:t>
            </a:r>
          </a:p>
        </p:txBody>
      </p:sp>
      <p:pic>
        <p:nvPicPr>
          <p:cNvPr id="7" name="Picture 6">
            <a:extLst>
              <a:ext uri="{FF2B5EF4-FFF2-40B4-BE49-F238E27FC236}">
                <a16:creationId xmlns:a16="http://schemas.microsoft.com/office/drawing/2014/main" id="{1CF0F050-F0A6-4654-B697-450D9773CAB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457962" y="2774999"/>
            <a:ext cx="6635956" cy="4399528"/>
          </a:xfrm>
          <a:prstGeom prst="rect">
            <a:avLst/>
          </a:prstGeom>
        </p:spPr>
      </p:pic>
      <p:pic>
        <p:nvPicPr>
          <p:cNvPr id="23" name="Picture 22">
            <a:extLst>
              <a:ext uri="{FF2B5EF4-FFF2-40B4-BE49-F238E27FC236}">
                <a16:creationId xmlns:a16="http://schemas.microsoft.com/office/drawing/2014/main" id="{1FA13D52-C48B-4E03-84E2-9015736702B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374107" y="5020701"/>
            <a:ext cx="1259377" cy="1144789"/>
          </a:xfrm>
          <a:prstGeom prst="rect">
            <a:avLst/>
          </a:prstGeom>
        </p:spPr>
      </p:pic>
      <p:grpSp>
        <p:nvGrpSpPr>
          <p:cNvPr id="4" name="Group 3">
            <a:extLst>
              <a:ext uri="{FF2B5EF4-FFF2-40B4-BE49-F238E27FC236}">
                <a16:creationId xmlns:a16="http://schemas.microsoft.com/office/drawing/2014/main" id="{75242A72-62E9-40F3-835E-029EEE3AF696}"/>
              </a:ext>
            </a:extLst>
          </p:cNvPr>
          <p:cNvGrpSpPr/>
          <p:nvPr/>
        </p:nvGrpSpPr>
        <p:grpSpPr>
          <a:xfrm>
            <a:off x="6291935" y="4507076"/>
            <a:ext cx="1301565" cy="1287408"/>
            <a:chOff x="6291935" y="4507076"/>
            <a:chExt cx="1301565" cy="1287408"/>
          </a:xfrm>
        </p:grpSpPr>
        <p:sp>
          <p:nvSpPr>
            <p:cNvPr id="30" name="Oval 29">
              <a:extLst>
                <a:ext uri="{FF2B5EF4-FFF2-40B4-BE49-F238E27FC236}">
                  <a16:creationId xmlns:a16="http://schemas.microsoft.com/office/drawing/2014/main" id="{430935F7-CC71-4D98-8585-A73331CB6768}"/>
                </a:ext>
              </a:extLst>
            </p:cNvPr>
            <p:cNvSpPr/>
            <p:nvPr/>
          </p:nvSpPr>
          <p:spPr>
            <a:xfrm rot="2459462">
              <a:off x="6528778" y="5137321"/>
              <a:ext cx="604670" cy="106598"/>
            </a:xfrm>
            <a:prstGeom prst="ellipse">
              <a:avLst/>
            </a:prstGeom>
            <a:solidFill>
              <a:srgbClr val="000000">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7" name="Picture 16">
              <a:extLst>
                <a:ext uri="{FF2B5EF4-FFF2-40B4-BE49-F238E27FC236}">
                  <a16:creationId xmlns:a16="http://schemas.microsoft.com/office/drawing/2014/main" id="{F169BB2F-50D5-428A-8EDF-7EA282D5CBB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flipH="1">
              <a:off x="6291935" y="4507076"/>
              <a:ext cx="1301565" cy="1287408"/>
            </a:xfrm>
            <a:prstGeom prst="rect">
              <a:avLst/>
            </a:prstGeom>
          </p:spPr>
        </p:pic>
      </p:grpSp>
      <p:grpSp>
        <p:nvGrpSpPr>
          <p:cNvPr id="3" name="Group 2">
            <a:extLst>
              <a:ext uri="{FF2B5EF4-FFF2-40B4-BE49-F238E27FC236}">
                <a16:creationId xmlns:a16="http://schemas.microsoft.com/office/drawing/2014/main" id="{12A742CF-66A4-4E19-BB6F-9E8C3CD14E63}"/>
              </a:ext>
            </a:extLst>
          </p:cNvPr>
          <p:cNvGrpSpPr/>
          <p:nvPr/>
        </p:nvGrpSpPr>
        <p:grpSpPr>
          <a:xfrm>
            <a:off x="4715298" y="3509229"/>
            <a:ext cx="1117613" cy="1065466"/>
            <a:chOff x="4715298" y="3509229"/>
            <a:chExt cx="1117613" cy="1065466"/>
          </a:xfrm>
        </p:grpSpPr>
        <p:sp>
          <p:nvSpPr>
            <p:cNvPr id="28" name="Oval 27">
              <a:extLst>
                <a:ext uri="{FF2B5EF4-FFF2-40B4-BE49-F238E27FC236}">
                  <a16:creationId xmlns:a16="http://schemas.microsoft.com/office/drawing/2014/main" id="{C010445B-FF1E-4BF3-9C04-03DDBCFC9BCB}"/>
                </a:ext>
              </a:extLst>
            </p:cNvPr>
            <p:cNvSpPr/>
            <p:nvPr/>
          </p:nvSpPr>
          <p:spPr>
            <a:xfrm>
              <a:off x="4839569" y="4468097"/>
              <a:ext cx="604670" cy="106598"/>
            </a:xfrm>
            <a:prstGeom prst="ellipse">
              <a:avLst/>
            </a:prstGeom>
            <a:solidFill>
              <a:srgbClr val="000000">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25" name="Picture 24">
              <a:extLst>
                <a:ext uri="{FF2B5EF4-FFF2-40B4-BE49-F238E27FC236}">
                  <a16:creationId xmlns:a16="http://schemas.microsoft.com/office/drawing/2014/main" id="{1D8B4254-1618-4BF5-AF24-EC7E51B02A2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715298" y="3509229"/>
              <a:ext cx="1117613" cy="1065466"/>
            </a:xfrm>
            <a:prstGeom prst="rect">
              <a:avLst/>
            </a:prstGeom>
          </p:spPr>
        </p:pic>
      </p:grpSp>
      <p:grpSp>
        <p:nvGrpSpPr>
          <p:cNvPr id="6" name="Group 5">
            <a:extLst>
              <a:ext uri="{FF2B5EF4-FFF2-40B4-BE49-F238E27FC236}">
                <a16:creationId xmlns:a16="http://schemas.microsoft.com/office/drawing/2014/main" id="{85E83267-ABE7-4946-A279-03A3ADA4F261}"/>
              </a:ext>
            </a:extLst>
          </p:cNvPr>
          <p:cNvGrpSpPr/>
          <p:nvPr/>
        </p:nvGrpSpPr>
        <p:grpSpPr>
          <a:xfrm>
            <a:off x="4050668" y="4673365"/>
            <a:ext cx="1209339" cy="1130474"/>
            <a:chOff x="4050668" y="4673365"/>
            <a:chExt cx="1209339" cy="1130474"/>
          </a:xfrm>
        </p:grpSpPr>
        <p:sp>
          <p:nvSpPr>
            <p:cNvPr id="29" name="Oval 28">
              <a:extLst>
                <a:ext uri="{FF2B5EF4-FFF2-40B4-BE49-F238E27FC236}">
                  <a16:creationId xmlns:a16="http://schemas.microsoft.com/office/drawing/2014/main" id="{5D07E410-DCCA-44AD-92B6-5DC6EF5746E1}"/>
                </a:ext>
              </a:extLst>
            </p:cNvPr>
            <p:cNvSpPr/>
            <p:nvPr/>
          </p:nvSpPr>
          <p:spPr>
            <a:xfrm>
              <a:off x="4174242" y="5533563"/>
              <a:ext cx="868075" cy="181150"/>
            </a:xfrm>
            <a:prstGeom prst="ellipse">
              <a:avLst/>
            </a:prstGeom>
            <a:solidFill>
              <a:srgbClr val="000000">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27" name="Picture 26">
              <a:extLst>
                <a:ext uri="{FF2B5EF4-FFF2-40B4-BE49-F238E27FC236}">
                  <a16:creationId xmlns:a16="http://schemas.microsoft.com/office/drawing/2014/main" id="{E9420688-74C8-446E-9A29-98BD49801204}"/>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050668" y="4673365"/>
              <a:ext cx="1209339" cy="1130474"/>
            </a:xfrm>
            <a:prstGeom prst="rect">
              <a:avLst/>
            </a:prstGeom>
          </p:spPr>
        </p:pic>
      </p:grpSp>
      <p:grpSp>
        <p:nvGrpSpPr>
          <p:cNvPr id="5" name="Group 4">
            <a:extLst>
              <a:ext uri="{FF2B5EF4-FFF2-40B4-BE49-F238E27FC236}">
                <a16:creationId xmlns:a16="http://schemas.microsoft.com/office/drawing/2014/main" id="{89669FE8-63A7-41CD-A725-418B866298AB}"/>
              </a:ext>
            </a:extLst>
          </p:cNvPr>
          <p:cNvGrpSpPr/>
          <p:nvPr/>
        </p:nvGrpSpPr>
        <p:grpSpPr>
          <a:xfrm>
            <a:off x="2220288" y="4771871"/>
            <a:ext cx="1581828" cy="1120044"/>
            <a:chOff x="2220288" y="4771871"/>
            <a:chExt cx="1581828" cy="1120044"/>
          </a:xfrm>
        </p:grpSpPr>
        <p:sp>
          <p:nvSpPr>
            <p:cNvPr id="35" name="Oval 34">
              <a:extLst>
                <a:ext uri="{FF2B5EF4-FFF2-40B4-BE49-F238E27FC236}">
                  <a16:creationId xmlns:a16="http://schemas.microsoft.com/office/drawing/2014/main" id="{065A5E9E-7929-42D0-B18A-5FE8D2B106C0}"/>
                </a:ext>
              </a:extLst>
            </p:cNvPr>
            <p:cNvSpPr/>
            <p:nvPr/>
          </p:nvSpPr>
          <p:spPr>
            <a:xfrm rot="20956163">
              <a:off x="2628781" y="5447258"/>
              <a:ext cx="1121472" cy="412873"/>
            </a:xfrm>
            <a:prstGeom prst="ellipse">
              <a:avLst/>
            </a:prstGeom>
            <a:solidFill>
              <a:srgbClr val="000000">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4" name="Picture 33">
              <a:extLst>
                <a:ext uri="{FF2B5EF4-FFF2-40B4-BE49-F238E27FC236}">
                  <a16:creationId xmlns:a16="http://schemas.microsoft.com/office/drawing/2014/main" id="{160C889C-9C18-475B-8328-689149854893}"/>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flipH="1">
              <a:off x="2220288" y="4771871"/>
              <a:ext cx="1581828" cy="1120044"/>
            </a:xfrm>
            <a:prstGeom prst="rect">
              <a:avLst/>
            </a:prstGeom>
          </p:spPr>
        </p:pic>
      </p:grpSp>
      <p:grpSp>
        <p:nvGrpSpPr>
          <p:cNvPr id="2" name="Group 1">
            <a:extLst>
              <a:ext uri="{FF2B5EF4-FFF2-40B4-BE49-F238E27FC236}">
                <a16:creationId xmlns:a16="http://schemas.microsoft.com/office/drawing/2014/main" id="{F39947DC-D4D6-4257-B7DD-87EFADA3FBB6}"/>
              </a:ext>
            </a:extLst>
          </p:cNvPr>
          <p:cNvGrpSpPr/>
          <p:nvPr/>
        </p:nvGrpSpPr>
        <p:grpSpPr>
          <a:xfrm>
            <a:off x="1894115" y="3789266"/>
            <a:ext cx="2398345" cy="1009245"/>
            <a:chOff x="1894115" y="3789266"/>
            <a:chExt cx="2398345" cy="1009245"/>
          </a:xfrm>
        </p:grpSpPr>
        <p:sp>
          <p:nvSpPr>
            <p:cNvPr id="31" name="Oval 30">
              <a:extLst>
                <a:ext uri="{FF2B5EF4-FFF2-40B4-BE49-F238E27FC236}">
                  <a16:creationId xmlns:a16="http://schemas.microsoft.com/office/drawing/2014/main" id="{7908CE63-B8C2-447D-BA04-041C26895A65}"/>
                </a:ext>
              </a:extLst>
            </p:cNvPr>
            <p:cNvSpPr/>
            <p:nvPr/>
          </p:nvSpPr>
          <p:spPr>
            <a:xfrm>
              <a:off x="2480808" y="4458861"/>
              <a:ext cx="1769274" cy="339650"/>
            </a:xfrm>
            <a:prstGeom prst="ellipse">
              <a:avLst/>
            </a:prstGeom>
            <a:solidFill>
              <a:srgbClr val="000000">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7" name="Picture 36">
              <a:extLst>
                <a:ext uri="{FF2B5EF4-FFF2-40B4-BE49-F238E27FC236}">
                  <a16:creationId xmlns:a16="http://schemas.microsoft.com/office/drawing/2014/main" id="{644A0515-E908-4B12-8661-95B810EDA963}"/>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894115" y="3789266"/>
              <a:ext cx="2398345" cy="946599"/>
            </a:xfrm>
            <a:prstGeom prst="rect">
              <a:avLst/>
            </a:prstGeom>
          </p:spPr>
        </p:pic>
      </p:grpSp>
    </p:spTree>
    <p:extLst>
      <p:ext uri="{BB962C8B-B14F-4D97-AF65-F5344CB8AC3E}">
        <p14:creationId xmlns:p14="http://schemas.microsoft.com/office/powerpoint/2010/main" val="1735877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100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75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125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200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25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1000"/>
                                        <p:tgtEl>
                                          <p:spTgt spid="2"/>
                                        </p:tgtEl>
                                      </p:cBhvr>
                                    </p:animEffect>
                                    <p:anim calcmode="lin" valueType="num">
                                      <p:cBhvr>
                                        <p:cTn id="33" dur="1000" fill="hold"/>
                                        <p:tgtEl>
                                          <p:spTgt spid="2"/>
                                        </p:tgtEl>
                                        <p:attrNameLst>
                                          <p:attrName>ppt_x</p:attrName>
                                        </p:attrNameLst>
                                      </p:cBhvr>
                                      <p:tavLst>
                                        <p:tav tm="0">
                                          <p:val>
                                            <p:strVal val="#ppt_x"/>
                                          </p:val>
                                        </p:tav>
                                        <p:tav tm="100000">
                                          <p:val>
                                            <p:strVal val="#ppt_x"/>
                                          </p:val>
                                        </p:tav>
                                      </p:tavLst>
                                    </p:anim>
                                    <p:anim calcmode="lin" valueType="num">
                                      <p:cBhvr>
                                        <p:cTn id="3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18A0DB"/>
        </a:solidFill>
        <a:effectLst/>
      </p:bgPr>
    </p:bg>
    <p:spTree>
      <p:nvGrpSpPr>
        <p:cNvPr id="1" name=""/>
        <p:cNvGrpSpPr/>
        <p:nvPr/>
      </p:nvGrpSpPr>
      <p:grpSpPr>
        <a:xfrm>
          <a:off x="0" y="0"/>
          <a:ext cx="0" cy="0"/>
          <a:chOff x="0" y="0"/>
          <a:chExt cx="0" cy="0"/>
        </a:xfrm>
      </p:grpSpPr>
      <p:sp>
        <p:nvSpPr>
          <p:cNvPr id="21" name="Title 20"/>
          <p:cNvSpPr>
            <a:spLocks noGrp="1"/>
          </p:cNvSpPr>
          <p:nvPr>
            <p:ph type="title"/>
          </p:nvPr>
        </p:nvSpPr>
        <p:spPr/>
        <p:txBody>
          <a:bodyPr/>
          <a:lstStyle/>
          <a:p>
            <a:r>
              <a:rPr lang="en-GB" altLang="en-US" sz="3600" dirty="0"/>
              <a:t>Madagascar</a:t>
            </a:r>
            <a:endParaRPr lang="en-GB" sz="3600" dirty="0"/>
          </a:p>
        </p:txBody>
      </p:sp>
      <p:sp>
        <p:nvSpPr>
          <p:cNvPr id="10" name="Content Placeholder 15">
            <a:extLst>
              <a:ext uri="{FF2B5EF4-FFF2-40B4-BE49-F238E27FC236}">
                <a16:creationId xmlns:a16="http://schemas.microsoft.com/office/drawing/2014/main" id="{E33C0622-E0C6-471D-9390-B84AB01F2FF2}"/>
              </a:ext>
            </a:extLst>
          </p:cNvPr>
          <p:cNvSpPr txBox="1">
            <a:spLocks/>
          </p:cNvSpPr>
          <p:nvPr/>
        </p:nvSpPr>
        <p:spPr>
          <a:xfrm>
            <a:off x="652504" y="1385759"/>
            <a:ext cx="7886700" cy="522577"/>
          </a:xfrm>
          <a:prstGeom prst="roundRect">
            <a:avLst>
              <a:gd name="adj" fmla="val 2585"/>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altLang="en-US" dirty="0"/>
              <a:t>These species of plants and animals are only found on Madagascar.</a:t>
            </a:r>
          </a:p>
        </p:txBody>
      </p:sp>
      <p:grpSp>
        <p:nvGrpSpPr>
          <p:cNvPr id="27" name="Group 26">
            <a:extLst>
              <a:ext uri="{FF2B5EF4-FFF2-40B4-BE49-F238E27FC236}">
                <a16:creationId xmlns:a16="http://schemas.microsoft.com/office/drawing/2014/main" id="{7A19F0E2-043E-43F1-902D-922E3569E663}"/>
              </a:ext>
            </a:extLst>
          </p:cNvPr>
          <p:cNvGrpSpPr/>
          <p:nvPr/>
        </p:nvGrpSpPr>
        <p:grpSpPr>
          <a:xfrm>
            <a:off x="445273" y="4831356"/>
            <a:ext cx="8239951" cy="1228574"/>
            <a:chOff x="445273" y="4831356"/>
            <a:chExt cx="8239951" cy="1228574"/>
          </a:xfrm>
        </p:grpSpPr>
        <p:sp>
          <p:nvSpPr>
            <p:cNvPr id="24" name="Rectangle 23">
              <a:extLst>
                <a:ext uri="{FF2B5EF4-FFF2-40B4-BE49-F238E27FC236}">
                  <a16:creationId xmlns:a16="http://schemas.microsoft.com/office/drawing/2014/main" id="{53252F67-57B5-460A-8155-4976C43FC693}"/>
                </a:ext>
              </a:extLst>
            </p:cNvPr>
            <p:cNvSpPr/>
            <p:nvPr/>
          </p:nvSpPr>
          <p:spPr>
            <a:xfrm>
              <a:off x="445273" y="5019522"/>
              <a:ext cx="8239951" cy="891617"/>
            </a:xfrm>
            <a:prstGeom prst="rect">
              <a:avLst/>
            </a:prstGeom>
            <a:solidFill>
              <a:srgbClr val="C418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Content Placeholder 15">
              <a:extLst>
                <a:ext uri="{FF2B5EF4-FFF2-40B4-BE49-F238E27FC236}">
                  <a16:creationId xmlns:a16="http://schemas.microsoft.com/office/drawing/2014/main" id="{B471AE11-FCCE-4245-9141-81103EB284B6}"/>
                </a:ext>
              </a:extLst>
            </p:cNvPr>
            <p:cNvSpPr txBox="1">
              <a:spLocks/>
            </p:cNvSpPr>
            <p:nvPr/>
          </p:nvSpPr>
          <p:spPr>
            <a:xfrm>
              <a:off x="6166570" y="5293252"/>
              <a:ext cx="1014871" cy="522577"/>
            </a:xfrm>
            <a:prstGeom prst="roundRect">
              <a:avLst>
                <a:gd name="adj" fmla="val 2585"/>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altLang="en-US" b="1" dirty="0">
                  <a:solidFill>
                    <a:schemeClr val="bg1"/>
                  </a:solidFill>
                  <a:latin typeface="+mn-lt"/>
                </a:rPr>
                <a:t>lemur</a:t>
              </a:r>
              <a:endParaRPr lang="en-US" altLang="en-US" b="1" dirty="0">
                <a:solidFill>
                  <a:schemeClr val="bg1"/>
                </a:solidFill>
                <a:latin typeface="+mn-lt"/>
              </a:endParaRPr>
            </a:p>
          </p:txBody>
        </p:sp>
        <p:sp>
          <p:nvSpPr>
            <p:cNvPr id="5" name="Content Placeholder 15">
              <a:extLst>
                <a:ext uri="{FF2B5EF4-FFF2-40B4-BE49-F238E27FC236}">
                  <a16:creationId xmlns:a16="http://schemas.microsoft.com/office/drawing/2014/main" id="{14D93097-98A3-4E7B-9CBB-2410882321AF}"/>
                </a:ext>
              </a:extLst>
            </p:cNvPr>
            <p:cNvSpPr txBox="1">
              <a:spLocks/>
            </p:cNvSpPr>
            <p:nvPr/>
          </p:nvSpPr>
          <p:spPr>
            <a:xfrm>
              <a:off x="2179335" y="5293251"/>
              <a:ext cx="2262728" cy="522577"/>
            </a:xfrm>
            <a:prstGeom prst="roundRect">
              <a:avLst>
                <a:gd name="adj" fmla="val 2585"/>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altLang="en-US" b="1" dirty="0">
                  <a:solidFill>
                    <a:schemeClr val="bg1"/>
                  </a:solidFill>
                  <a:latin typeface="+mn-lt"/>
                </a:rPr>
                <a:t>panther chameleon</a:t>
              </a:r>
              <a:endParaRPr lang="en-US" altLang="en-US" b="1" dirty="0">
                <a:solidFill>
                  <a:schemeClr val="bg1"/>
                </a:solidFill>
                <a:latin typeface="+mn-lt"/>
              </a:endParaRPr>
            </a:p>
          </p:txBody>
        </p:sp>
        <p:pic>
          <p:nvPicPr>
            <p:cNvPr id="3" name="Picture 2">
              <a:extLst>
                <a:ext uri="{FF2B5EF4-FFF2-40B4-BE49-F238E27FC236}">
                  <a16:creationId xmlns:a16="http://schemas.microsoft.com/office/drawing/2014/main" id="{B4E4C4CD-035B-489D-93CC-2B453625075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773798" y="4831356"/>
              <a:ext cx="1233865" cy="1221994"/>
            </a:xfrm>
            <a:prstGeom prst="roundRect">
              <a:avLst>
                <a:gd name="adj" fmla="val 8859"/>
              </a:avLst>
            </a:prstGeom>
            <a:ln>
              <a:solidFill>
                <a:schemeClr val="tx1"/>
              </a:solidFill>
            </a:ln>
          </p:spPr>
        </p:pic>
        <p:pic>
          <p:nvPicPr>
            <p:cNvPr id="16" name="Picture 15">
              <a:extLst>
                <a:ext uri="{FF2B5EF4-FFF2-40B4-BE49-F238E27FC236}">
                  <a16:creationId xmlns:a16="http://schemas.microsoft.com/office/drawing/2014/main" id="{9FE602DA-19BD-495C-B809-9CA24EE0929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41425" y="4837936"/>
              <a:ext cx="1233865" cy="1221994"/>
            </a:xfrm>
            <a:prstGeom prst="roundRect">
              <a:avLst>
                <a:gd name="adj" fmla="val 9510"/>
              </a:avLst>
            </a:prstGeom>
            <a:ln>
              <a:solidFill>
                <a:schemeClr val="tx1"/>
              </a:solidFill>
            </a:ln>
          </p:spPr>
        </p:pic>
      </p:grpSp>
      <p:grpSp>
        <p:nvGrpSpPr>
          <p:cNvPr id="26" name="Group 25">
            <a:extLst>
              <a:ext uri="{FF2B5EF4-FFF2-40B4-BE49-F238E27FC236}">
                <a16:creationId xmlns:a16="http://schemas.microsoft.com/office/drawing/2014/main" id="{6BF6FD5E-F02C-43D3-8AB0-6C2657C91C0A}"/>
              </a:ext>
            </a:extLst>
          </p:cNvPr>
          <p:cNvGrpSpPr/>
          <p:nvPr/>
        </p:nvGrpSpPr>
        <p:grpSpPr>
          <a:xfrm>
            <a:off x="445273" y="3407183"/>
            <a:ext cx="8239951" cy="1223600"/>
            <a:chOff x="445273" y="3407183"/>
            <a:chExt cx="8239951" cy="1223600"/>
          </a:xfrm>
          <a:solidFill>
            <a:srgbClr val="92D050"/>
          </a:solidFill>
        </p:grpSpPr>
        <p:sp>
          <p:nvSpPr>
            <p:cNvPr id="23" name="Rectangle 22">
              <a:extLst>
                <a:ext uri="{FF2B5EF4-FFF2-40B4-BE49-F238E27FC236}">
                  <a16:creationId xmlns:a16="http://schemas.microsoft.com/office/drawing/2014/main" id="{029D9620-2D48-4315-92A4-A2AD1E84D37B}"/>
                </a:ext>
              </a:extLst>
            </p:cNvPr>
            <p:cNvSpPr/>
            <p:nvPr/>
          </p:nvSpPr>
          <p:spPr>
            <a:xfrm>
              <a:off x="445273" y="3592179"/>
              <a:ext cx="8239951" cy="8916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Content Placeholder 15">
              <a:extLst>
                <a:ext uri="{FF2B5EF4-FFF2-40B4-BE49-F238E27FC236}">
                  <a16:creationId xmlns:a16="http://schemas.microsoft.com/office/drawing/2014/main" id="{EC1B8FF4-492C-472C-ABEA-FBA8E8CA4A85}"/>
                </a:ext>
              </a:extLst>
            </p:cNvPr>
            <p:cNvSpPr txBox="1">
              <a:spLocks/>
            </p:cNvSpPr>
            <p:nvPr/>
          </p:nvSpPr>
          <p:spPr>
            <a:xfrm>
              <a:off x="2234197" y="3873711"/>
              <a:ext cx="1141595" cy="522577"/>
            </a:xfrm>
            <a:prstGeom prst="roundRect">
              <a:avLst>
                <a:gd name="adj" fmla="val 2585"/>
              </a:avLst>
            </a:prstGeom>
            <a:grpFill/>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altLang="en-US" b="1" dirty="0">
                  <a:solidFill>
                    <a:schemeClr val="bg1"/>
                  </a:solidFill>
                  <a:latin typeface="+mn-lt"/>
                </a:rPr>
                <a:t>aye-aye</a:t>
              </a:r>
              <a:endParaRPr lang="en-US" altLang="en-US" b="1" dirty="0">
                <a:solidFill>
                  <a:schemeClr val="bg1"/>
                </a:solidFill>
                <a:latin typeface="+mn-lt"/>
              </a:endParaRPr>
            </a:p>
          </p:txBody>
        </p:sp>
        <p:sp>
          <p:nvSpPr>
            <p:cNvPr id="8" name="Content Placeholder 15">
              <a:extLst>
                <a:ext uri="{FF2B5EF4-FFF2-40B4-BE49-F238E27FC236}">
                  <a16:creationId xmlns:a16="http://schemas.microsoft.com/office/drawing/2014/main" id="{DFE3C0C5-FE87-4FDA-8B1E-4A2293774C83}"/>
                </a:ext>
              </a:extLst>
            </p:cNvPr>
            <p:cNvSpPr txBox="1">
              <a:spLocks/>
            </p:cNvSpPr>
            <p:nvPr/>
          </p:nvSpPr>
          <p:spPr>
            <a:xfrm>
              <a:off x="6166570" y="3896621"/>
              <a:ext cx="982568" cy="522577"/>
            </a:xfrm>
            <a:prstGeom prst="roundRect">
              <a:avLst>
                <a:gd name="adj" fmla="val 2585"/>
              </a:avLst>
            </a:prstGeom>
            <a:grpFill/>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altLang="en-US" b="1" dirty="0">
                  <a:solidFill>
                    <a:schemeClr val="bg1"/>
                  </a:solidFill>
                  <a:latin typeface="+mn-lt"/>
                </a:rPr>
                <a:t>fossa</a:t>
              </a:r>
              <a:endParaRPr lang="en-US" altLang="en-US" b="1" dirty="0">
                <a:solidFill>
                  <a:schemeClr val="bg1"/>
                </a:solidFill>
                <a:latin typeface="+mn-lt"/>
              </a:endParaRPr>
            </a:p>
          </p:txBody>
        </p:sp>
        <p:pic>
          <p:nvPicPr>
            <p:cNvPr id="12" name="Picture 11">
              <a:extLst>
                <a:ext uri="{FF2B5EF4-FFF2-40B4-BE49-F238E27FC236}">
                  <a16:creationId xmlns:a16="http://schemas.microsoft.com/office/drawing/2014/main" id="{E5821BFB-E200-4872-9CAB-04B1804AB46A}"/>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773798" y="3407183"/>
              <a:ext cx="1233865" cy="1214796"/>
            </a:xfrm>
            <a:prstGeom prst="roundRect">
              <a:avLst>
                <a:gd name="adj" fmla="val 11431"/>
              </a:avLst>
            </a:prstGeom>
            <a:grpFill/>
            <a:ln>
              <a:solidFill>
                <a:schemeClr val="tx1"/>
              </a:solidFill>
            </a:ln>
          </p:spPr>
        </p:pic>
        <p:pic>
          <p:nvPicPr>
            <p:cNvPr id="18" name="Picture 17">
              <a:extLst>
                <a:ext uri="{FF2B5EF4-FFF2-40B4-BE49-F238E27FC236}">
                  <a16:creationId xmlns:a16="http://schemas.microsoft.com/office/drawing/2014/main" id="{E491F8D0-75AA-416E-8202-510058632313}"/>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841426" y="3426580"/>
              <a:ext cx="1233864" cy="1204203"/>
            </a:xfrm>
            <a:prstGeom prst="roundRect">
              <a:avLst>
                <a:gd name="adj" fmla="val 8743"/>
              </a:avLst>
            </a:prstGeom>
            <a:grpFill/>
            <a:ln>
              <a:solidFill>
                <a:schemeClr val="tx1"/>
              </a:solidFill>
            </a:ln>
          </p:spPr>
        </p:pic>
      </p:grpSp>
      <p:grpSp>
        <p:nvGrpSpPr>
          <p:cNvPr id="25" name="Group 24">
            <a:extLst>
              <a:ext uri="{FF2B5EF4-FFF2-40B4-BE49-F238E27FC236}">
                <a16:creationId xmlns:a16="http://schemas.microsoft.com/office/drawing/2014/main" id="{EC9F01F0-AE13-4288-A0F6-C9F953F0BF98}"/>
              </a:ext>
            </a:extLst>
          </p:cNvPr>
          <p:cNvGrpSpPr/>
          <p:nvPr/>
        </p:nvGrpSpPr>
        <p:grpSpPr>
          <a:xfrm>
            <a:off x="445273" y="2018935"/>
            <a:ext cx="8562873" cy="1204203"/>
            <a:chOff x="445273" y="2018935"/>
            <a:chExt cx="8562873" cy="1204203"/>
          </a:xfrm>
        </p:grpSpPr>
        <p:sp>
          <p:nvSpPr>
            <p:cNvPr id="22" name="Rectangle 21">
              <a:extLst>
                <a:ext uri="{FF2B5EF4-FFF2-40B4-BE49-F238E27FC236}">
                  <a16:creationId xmlns:a16="http://schemas.microsoft.com/office/drawing/2014/main" id="{0FD11D6D-5E58-4A93-9B0B-52868BC114C8}"/>
                </a:ext>
              </a:extLst>
            </p:cNvPr>
            <p:cNvSpPr/>
            <p:nvPr/>
          </p:nvSpPr>
          <p:spPr>
            <a:xfrm>
              <a:off x="445273" y="2130950"/>
              <a:ext cx="8239951" cy="89161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Content Placeholder 15">
              <a:extLst>
                <a:ext uri="{FF2B5EF4-FFF2-40B4-BE49-F238E27FC236}">
                  <a16:creationId xmlns:a16="http://schemas.microsoft.com/office/drawing/2014/main" id="{59169421-0CEC-462F-BFCE-1A6F8C7DB246}"/>
                </a:ext>
              </a:extLst>
            </p:cNvPr>
            <p:cNvSpPr txBox="1">
              <a:spLocks/>
            </p:cNvSpPr>
            <p:nvPr/>
          </p:nvSpPr>
          <p:spPr>
            <a:xfrm>
              <a:off x="2179335" y="2412482"/>
              <a:ext cx="1907265" cy="522577"/>
            </a:xfrm>
            <a:prstGeom prst="roundRect">
              <a:avLst>
                <a:gd name="adj" fmla="val 2585"/>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altLang="en-US" b="1" dirty="0">
                  <a:solidFill>
                    <a:schemeClr val="bg1"/>
                  </a:solidFill>
                  <a:latin typeface="+mn-lt"/>
                </a:rPr>
                <a:t>Darwin's orchid</a:t>
              </a:r>
              <a:endParaRPr lang="en-US" altLang="en-US" b="1" dirty="0">
                <a:solidFill>
                  <a:schemeClr val="bg1"/>
                </a:solidFill>
                <a:latin typeface="+mn-lt"/>
              </a:endParaRPr>
            </a:p>
          </p:txBody>
        </p:sp>
        <p:sp>
          <p:nvSpPr>
            <p:cNvPr id="9" name="Content Placeholder 15">
              <a:extLst>
                <a:ext uri="{FF2B5EF4-FFF2-40B4-BE49-F238E27FC236}">
                  <a16:creationId xmlns:a16="http://schemas.microsoft.com/office/drawing/2014/main" id="{46D74AB1-2C9E-4EBA-9968-F0A25C0428BE}"/>
                </a:ext>
              </a:extLst>
            </p:cNvPr>
            <p:cNvSpPr txBox="1">
              <a:spLocks/>
            </p:cNvSpPr>
            <p:nvPr/>
          </p:nvSpPr>
          <p:spPr>
            <a:xfrm>
              <a:off x="6079908" y="2255896"/>
              <a:ext cx="2928238" cy="522577"/>
            </a:xfrm>
            <a:prstGeom prst="roundRect">
              <a:avLst>
                <a:gd name="adj" fmla="val 2585"/>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200"/>
                </a:spcBef>
                <a:buNone/>
              </a:pPr>
              <a:r>
                <a:rPr lang="en-GB" altLang="en-US" b="1" dirty="0" err="1">
                  <a:solidFill>
                    <a:schemeClr val="bg1"/>
                  </a:solidFill>
                  <a:latin typeface="+mn-lt"/>
                </a:rPr>
                <a:t>Grandidier’s</a:t>
              </a:r>
              <a:r>
                <a:rPr lang="en-GB" altLang="en-US" b="1" dirty="0">
                  <a:solidFill>
                    <a:schemeClr val="bg1"/>
                  </a:solidFill>
                  <a:latin typeface="+mn-lt"/>
                </a:rPr>
                <a:t> </a:t>
              </a:r>
            </a:p>
            <a:p>
              <a:pPr marL="0" indent="0">
                <a:lnSpc>
                  <a:spcPct val="100000"/>
                </a:lnSpc>
                <a:spcBef>
                  <a:spcPts val="200"/>
                </a:spcBef>
                <a:buNone/>
              </a:pPr>
              <a:r>
                <a:rPr lang="en-GB" altLang="en-US" b="1" dirty="0">
                  <a:solidFill>
                    <a:schemeClr val="bg1"/>
                  </a:solidFill>
                  <a:latin typeface="+mn-lt"/>
                </a:rPr>
                <a:t>baobab tree</a:t>
              </a:r>
              <a:endParaRPr lang="en-US" altLang="en-US" b="1" dirty="0">
                <a:solidFill>
                  <a:schemeClr val="bg1"/>
                </a:solidFill>
                <a:latin typeface="+mn-lt"/>
              </a:endParaRPr>
            </a:p>
          </p:txBody>
        </p:sp>
        <p:pic>
          <p:nvPicPr>
            <p:cNvPr id="14" name="Picture 13">
              <a:extLst>
                <a:ext uri="{FF2B5EF4-FFF2-40B4-BE49-F238E27FC236}">
                  <a16:creationId xmlns:a16="http://schemas.microsoft.com/office/drawing/2014/main" id="{650DC3BC-3CC5-487D-9A1C-A75B9954C1C2}"/>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4773800" y="2018935"/>
              <a:ext cx="1233863" cy="1197624"/>
            </a:xfrm>
            <a:prstGeom prst="roundRect">
              <a:avLst>
                <a:gd name="adj" fmla="val 8036"/>
              </a:avLst>
            </a:prstGeom>
            <a:ln>
              <a:solidFill>
                <a:schemeClr val="tx1"/>
              </a:solidFill>
            </a:ln>
          </p:spPr>
        </p:pic>
        <p:pic>
          <p:nvPicPr>
            <p:cNvPr id="20" name="Picture 19">
              <a:extLst>
                <a:ext uri="{FF2B5EF4-FFF2-40B4-BE49-F238E27FC236}">
                  <a16:creationId xmlns:a16="http://schemas.microsoft.com/office/drawing/2014/main" id="{2042D637-4CA3-4503-AB0A-CA6CDCBD661B}"/>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856093" y="2018935"/>
              <a:ext cx="1219197" cy="1204203"/>
            </a:xfrm>
            <a:prstGeom prst="roundRect">
              <a:avLst>
                <a:gd name="adj" fmla="val 6102"/>
              </a:avLst>
            </a:prstGeom>
            <a:ln>
              <a:solidFill>
                <a:schemeClr val="tx1"/>
              </a:solidFill>
            </a:ln>
          </p:spPr>
        </p:pic>
      </p:grpSp>
    </p:spTree>
    <p:extLst>
      <p:ext uri="{BB962C8B-B14F-4D97-AF65-F5344CB8AC3E}">
        <p14:creationId xmlns:p14="http://schemas.microsoft.com/office/powerpoint/2010/main" val="682483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18A0DB"/>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C938DE4-8EB1-4E31-8ADD-48B165B6CD23}"/>
              </a:ext>
            </a:extLst>
          </p:cNvPr>
          <p:cNvSpPr/>
          <p:nvPr/>
        </p:nvSpPr>
        <p:spPr>
          <a:xfrm>
            <a:off x="445273" y="1310030"/>
            <a:ext cx="8239951" cy="1074871"/>
          </a:xfrm>
          <a:prstGeom prst="rect">
            <a:avLst/>
          </a:prstGeom>
          <a:solidFill>
            <a:srgbClr val="C418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Title 20"/>
          <p:cNvSpPr>
            <a:spLocks noGrp="1"/>
          </p:cNvSpPr>
          <p:nvPr>
            <p:ph type="title"/>
          </p:nvPr>
        </p:nvSpPr>
        <p:spPr/>
        <p:txBody>
          <a:bodyPr/>
          <a:lstStyle/>
          <a:p>
            <a:r>
              <a:rPr lang="en-GB" altLang="en-US" sz="3600" dirty="0"/>
              <a:t>Conservation</a:t>
            </a:r>
            <a:endParaRPr lang="en-GB" sz="3600" dirty="0"/>
          </a:p>
        </p:txBody>
      </p:sp>
      <p:sp>
        <p:nvSpPr>
          <p:cNvPr id="10" name="Content Placeholder 15">
            <a:extLst>
              <a:ext uri="{FF2B5EF4-FFF2-40B4-BE49-F238E27FC236}">
                <a16:creationId xmlns:a16="http://schemas.microsoft.com/office/drawing/2014/main" id="{E33C0622-E0C6-471D-9390-B84AB01F2FF2}"/>
              </a:ext>
            </a:extLst>
          </p:cNvPr>
          <p:cNvSpPr txBox="1">
            <a:spLocks/>
          </p:cNvSpPr>
          <p:nvPr/>
        </p:nvSpPr>
        <p:spPr>
          <a:xfrm>
            <a:off x="692260" y="3282519"/>
            <a:ext cx="3951302" cy="4124517"/>
          </a:xfrm>
          <a:prstGeom prst="roundRect">
            <a:avLst>
              <a:gd name="adj" fmla="val 2585"/>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altLang="en-US" dirty="0"/>
              <a:t>A conservationist is a person who works to protect and care for the environment and living things.</a:t>
            </a:r>
          </a:p>
          <a:p>
            <a:pPr marL="0" indent="0">
              <a:buNone/>
            </a:pPr>
            <a:r>
              <a:rPr lang="en-GB" altLang="en-US" dirty="0"/>
              <a:t>Gerald Durrell was a conservationist who worked hard to save Madagascar's unique plants </a:t>
            </a:r>
            <a:br>
              <a:rPr lang="en-GB" altLang="en-US" dirty="0"/>
            </a:br>
            <a:r>
              <a:rPr lang="en-GB" altLang="en-US" dirty="0"/>
              <a:t>and animals.</a:t>
            </a:r>
          </a:p>
          <a:p>
            <a:pPr marL="0" indent="0">
              <a:buNone/>
            </a:pPr>
            <a:r>
              <a:rPr lang="en-GB" altLang="en-US" dirty="0"/>
              <a:t>But what dangers do the living things on Madagascar face?</a:t>
            </a:r>
          </a:p>
        </p:txBody>
      </p:sp>
      <p:sp>
        <p:nvSpPr>
          <p:cNvPr id="6" name="Content Placeholder 15">
            <a:extLst>
              <a:ext uri="{FF2B5EF4-FFF2-40B4-BE49-F238E27FC236}">
                <a16:creationId xmlns:a16="http://schemas.microsoft.com/office/drawing/2014/main" id="{16F448C6-6DB7-42F6-AE26-687EE6D307DA}"/>
              </a:ext>
            </a:extLst>
          </p:cNvPr>
          <p:cNvSpPr txBox="1">
            <a:spLocks/>
          </p:cNvSpPr>
          <p:nvPr/>
        </p:nvSpPr>
        <p:spPr>
          <a:xfrm>
            <a:off x="692260" y="1438301"/>
            <a:ext cx="7886700" cy="994306"/>
          </a:xfrm>
          <a:prstGeom prst="roundRect">
            <a:avLst>
              <a:gd name="adj" fmla="val 2585"/>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altLang="en-US" dirty="0">
                <a:solidFill>
                  <a:schemeClr val="bg1"/>
                </a:solidFill>
              </a:rPr>
              <a:t>Unfortunately, many of the plants and animals that live on Madagascar are becoming endangered. This means that they are at risk of becoming extinct.</a:t>
            </a:r>
          </a:p>
        </p:txBody>
      </p:sp>
      <p:pic>
        <p:nvPicPr>
          <p:cNvPr id="5" name="Picture 4">
            <a:extLst>
              <a:ext uri="{FF2B5EF4-FFF2-40B4-BE49-F238E27FC236}">
                <a16:creationId xmlns:a16="http://schemas.microsoft.com/office/drawing/2014/main" id="{EB42F03A-C875-4A29-8D78-E7136220B17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627656" y="3048926"/>
            <a:ext cx="4073469" cy="3356242"/>
          </a:xfrm>
          <a:prstGeom prst="round2DiagRect">
            <a:avLst>
              <a:gd name="adj1" fmla="val 5532"/>
              <a:gd name="adj2" fmla="val 0"/>
            </a:avLst>
          </a:prstGeom>
        </p:spPr>
      </p:pic>
      <p:sp>
        <p:nvSpPr>
          <p:cNvPr id="9" name="Content Placeholder 15">
            <a:extLst>
              <a:ext uri="{FF2B5EF4-FFF2-40B4-BE49-F238E27FC236}">
                <a16:creationId xmlns:a16="http://schemas.microsoft.com/office/drawing/2014/main" id="{29CD8507-4120-4550-88AB-CE4939EC5C67}"/>
              </a:ext>
            </a:extLst>
          </p:cNvPr>
          <p:cNvSpPr txBox="1">
            <a:spLocks/>
          </p:cNvSpPr>
          <p:nvPr/>
        </p:nvSpPr>
        <p:spPr>
          <a:xfrm>
            <a:off x="692260" y="2514991"/>
            <a:ext cx="7886700" cy="994306"/>
          </a:xfrm>
          <a:prstGeom prst="roundRect">
            <a:avLst>
              <a:gd name="adj" fmla="val 2585"/>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altLang="en-US" dirty="0"/>
              <a:t>Some scientists and conservationists have set up conservation areas to try to save these animals.</a:t>
            </a:r>
          </a:p>
        </p:txBody>
      </p:sp>
    </p:spTree>
    <p:extLst>
      <p:ext uri="{BB962C8B-B14F-4D97-AF65-F5344CB8AC3E}">
        <p14:creationId xmlns:p14="http://schemas.microsoft.com/office/powerpoint/2010/main" val="22768282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18A0DB"/>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A093EEC7-5492-4FF4-B18B-C8C65DB82283}"/>
              </a:ext>
            </a:extLst>
          </p:cNvPr>
          <p:cNvSpPr/>
          <p:nvPr/>
        </p:nvSpPr>
        <p:spPr>
          <a:xfrm>
            <a:off x="445273" y="1397491"/>
            <a:ext cx="8239951" cy="81297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itle 20"/>
          <p:cNvSpPr>
            <a:spLocks noGrp="1"/>
          </p:cNvSpPr>
          <p:nvPr>
            <p:ph type="title"/>
          </p:nvPr>
        </p:nvSpPr>
        <p:spPr/>
        <p:txBody>
          <a:bodyPr/>
          <a:lstStyle/>
          <a:p>
            <a:r>
              <a:rPr lang="en-GB" altLang="en-US" sz="3600" dirty="0"/>
              <a:t>Deforestation</a:t>
            </a:r>
            <a:endParaRPr lang="en-GB" sz="3600" dirty="0"/>
          </a:p>
        </p:txBody>
      </p:sp>
      <p:sp>
        <p:nvSpPr>
          <p:cNvPr id="10" name="Content Placeholder 15">
            <a:extLst>
              <a:ext uri="{FF2B5EF4-FFF2-40B4-BE49-F238E27FC236}">
                <a16:creationId xmlns:a16="http://schemas.microsoft.com/office/drawing/2014/main" id="{E33C0622-E0C6-471D-9390-B84AB01F2FF2}"/>
              </a:ext>
            </a:extLst>
          </p:cNvPr>
          <p:cNvSpPr txBox="1">
            <a:spLocks/>
          </p:cNvSpPr>
          <p:nvPr/>
        </p:nvSpPr>
        <p:spPr>
          <a:xfrm>
            <a:off x="628650" y="1473201"/>
            <a:ext cx="7886700" cy="729310"/>
          </a:xfrm>
          <a:prstGeom prst="roundRect">
            <a:avLst>
              <a:gd name="adj" fmla="val 2585"/>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altLang="en-US" dirty="0">
                <a:solidFill>
                  <a:schemeClr val="bg1"/>
                </a:solidFill>
              </a:rPr>
              <a:t>Many people who live in Madagascar rely on farming for their food and their livelihood. </a:t>
            </a:r>
          </a:p>
        </p:txBody>
      </p:sp>
      <p:grpSp>
        <p:nvGrpSpPr>
          <p:cNvPr id="9" name="Group 8">
            <a:extLst>
              <a:ext uri="{FF2B5EF4-FFF2-40B4-BE49-F238E27FC236}">
                <a16:creationId xmlns:a16="http://schemas.microsoft.com/office/drawing/2014/main" id="{E91A7C02-60BB-445C-A531-E0C38AF7E1B1}"/>
              </a:ext>
            </a:extLst>
          </p:cNvPr>
          <p:cNvGrpSpPr/>
          <p:nvPr/>
        </p:nvGrpSpPr>
        <p:grpSpPr>
          <a:xfrm>
            <a:off x="4261435" y="2894275"/>
            <a:ext cx="4431740" cy="3510502"/>
            <a:chOff x="4158532" y="2812763"/>
            <a:chExt cx="4534643" cy="3592014"/>
          </a:xfrm>
        </p:grpSpPr>
        <p:pic>
          <p:nvPicPr>
            <p:cNvPr id="7" name="Picture 6">
              <a:extLst>
                <a:ext uri="{FF2B5EF4-FFF2-40B4-BE49-F238E27FC236}">
                  <a16:creationId xmlns:a16="http://schemas.microsoft.com/office/drawing/2014/main" id="{9F4DE3BE-033C-4667-9C0D-60D440EFA0E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488205" y="2812763"/>
              <a:ext cx="4204970" cy="3592014"/>
            </a:xfrm>
            <a:prstGeom prst="round2DiagRect">
              <a:avLst>
                <a:gd name="adj1" fmla="val 4713"/>
                <a:gd name="adj2" fmla="val 0"/>
              </a:avLst>
            </a:prstGeom>
          </p:spPr>
        </p:pic>
        <p:sp>
          <p:nvSpPr>
            <p:cNvPr id="8" name="Freeform: Shape 7">
              <a:extLst>
                <a:ext uri="{FF2B5EF4-FFF2-40B4-BE49-F238E27FC236}">
                  <a16:creationId xmlns:a16="http://schemas.microsoft.com/office/drawing/2014/main" id="{4972A57F-8CD3-410F-A665-CF2C0E413AFF}"/>
                </a:ext>
              </a:extLst>
            </p:cNvPr>
            <p:cNvSpPr/>
            <p:nvPr/>
          </p:nvSpPr>
          <p:spPr>
            <a:xfrm>
              <a:off x="4158532" y="4412974"/>
              <a:ext cx="826936" cy="1987826"/>
            </a:xfrm>
            <a:custGeom>
              <a:avLst/>
              <a:gdLst>
                <a:gd name="connsiteX0" fmla="*/ 803082 w 826936"/>
                <a:gd name="connsiteY0" fmla="*/ 437322 h 2035534"/>
                <a:gd name="connsiteX1" fmla="*/ 659958 w 826936"/>
                <a:gd name="connsiteY1" fmla="*/ 636105 h 2035534"/>
                <a:gd name="connsiteX2" fmla="*/ 588396 w 826936"/>
                <a:gd name="connsiteY2" fmla="*/ 771277 h 2035534"/>
                <a:gd name="connsiteX3" fmla="*/ 492981 w 826936"/>
                <a:gd name="connsiteY3" fmla="*/ 1009816 h 2035534"/>
                <a:gd name="connsiteX4" fmla="*/ 397565 w 826936"/>
                <a:gd name="connsiteY4" fmla="*/ 1144988 h 2035534"/>
                <a:gd name="connsiteX5" fmla="*/ 389614 w 826936"/>
                <a:gd name="connsiteY5" fmla="*/ 1224501 h 2035534"/>
                <a:gd name="connsiteX6" fmla="*/ 421419 w 826936"/>
                <a:gd name="connsiteY6" fmla="*/ 1407381 h 2035534"/>
                <a:gd name="connsiteX7" fmla="*/ 405516 w 826936"/>
                <a:gd name="connsiteY7" fmla="*/ 1534602 h 2035534"/>
                <a:gd name="connsiteX8" fmla="*/ 357809 w 826936"/>
                <a:gd name="connsiteY8" fmla="*/ 1661823 h 2035534"/>
                <a:gd name="connsiteX9" fmla="*/ 381662 w 826936"/>
                <a:gd name="connsiteY9" fmla="*/ 1796995 h 2035534"/>
                <a:gd name="connsiteX10" fmla="*/ 373711 w 826936"/>
                <a:gd name="connsiteY10" fmla="*/ 2027583 h 2035534"/>
                <a:gd name="connsiteX11" fmla="*/ 31805 w 826936"/>
                <a:gd name="connsiteY11" fmla="*/ 2035534 h 2035534"/>
                <a:gd name="connsiteX12" fmla="*/ 0 w 826936"/>
                <a:gd name="connsiteY12" fmla="*/ 230588 h 2035534"/>
                <a:gd name="connsiteX13" fmla="*/ 826936 w 826936"/>
                <a:gd name="connsiteY13" fmla="*/ 0 h 2035534"/>
                <a:gd name="connsiteX14" fmla="*/ 803082 w 826936"/>
                <a:gd name="connsiteY14" fmla="*/ 437322 h 2035534"/>
                <a:gd name="connsiteX0" fmla="*/ 803082 w 826936"/>
                <a:gd name="connsiteY0" fmla="*/ 437322 h 2035534"/>
                <a:gd name="connsiteX1" fmla="*/ 659958 w 826936"/>
                <a:gd name="connsiteY1" fmla="*/ 636105 h 2035534"/>
                <a:gd name="connsiteX2" fmla="*/ 588396 w 826936"/>
                <a:gd name="connsiteY2" fmla="*/ 771277 h 2035534"/>
                <a:gd name="connsiteX3" fmla="*/ 492981 w 826936"/>
                <a:gd name="connsiteY3" fmla="*/ 1009816 h 2035534"/>
                <a:gd name="connsiteX4" fmla="*/ 397565 w 826936"/>
                <a:gd name="connsiteY4" fmla="*/ 1144988 h 2035534"/>
                <a:gd name="connsiteX5" fmla="*/ 389614 w 826936"/>
                <a:gd name="connsiteY5" fmla="*/ 1224501 h 2035534"/>
                <a:gd name="connsiteX6" fmla="*/ 421419 w 826936"/>
                <a:gd name="connsiteY6" fmla="*/ 1407381 h 2035534"/>
                <a:gd name="connsiteX7" fmla="*/ 405516 w 826936"/>
                <a:gd name="connsiteY7" fmla="*/ 1534602 h 2035534"/>
                <a:gd name="connsiteX8" fmla="*/ 357809 w 826936"/>
                <a:gd name="connsiteY8" fmla="*/ 1661823 h 2035534"/>
                <a:gd name="connsiteX9" fmla="*/ 381662 w 826936"/>
                <a:gd name="connsiteY9" fmla="*/ 1796995 h 2035534"/>
                <a:gd name="connsiteX10" fmla="*/ 373711 w 826936"/>
                <a:gd name="connsiteY10" fmla="*/ 1971924 h 2035534"/>
                <a:gd name="connsiteX11" fmla="*/ 31805 w 826936"/>
                <a:gd name="connsiteY11" fmla="*/ 2035534 h 2035534"/>
                <a:gd name="connsiteX12" fmla="*/ 0 w 826936"/>
                <a:gd name="connsiteY12" fmla="*/ 230588 h 2035534"/>
                <a:gd name="connsiteX13" fmla="*/ 826936 w 826936"/>
                <a:gd name="connsiteY13" fmla="*/ 0 h 2035534"/>
                <a:gd name="connsiteX14" fmla="*/ 803082 w 826936"/>
                <a:gd name="connsiteY14" fmla="*/ 437322 h 2035534"/>
                <a:gd name="connsiteX0" fmla="*/ 803082 w 826936"/>
                <a:gd name="connsiteY0" fmla="*/ 437322 h 1979875"/>
                <a:gd name="connsiteX1" fmla="*/ 659958 w 826936"/>
                <a:gd name="connsiteY1" fmla="*/ 636105 h 1979875"/>
                <a:gd name="connsiteX2" fmla="*/ 588396 w 826936"/>
                <a:gd name="connsiteY2" fmla="*/ 771277 h 1979875"/>
                <a:gd name="connsiteX3" fmla="*/ 492981 w 826936"/>
                <a:gd name="connsiteY3" fmla="*/ 1009816 h 1979875"/>
                <a:gd name="connsiteX4" fmla="*/ 397565 w 826936"/>
                <a:gd name="connsiteY4" fmla="*/ 1144988 h 1979875"/>
                <a:gd name="connsiteX5" fmla="*/ 389614 w 826936"/>
                <a:gd name="connsiteY5" fmla="*/ 1224501 h 1979875"/>
                <a:gd name="connsiteX6" fmla="*/ 421419 w 826936"/>
                <a:gd name="connsiteY6" fmla="*/ 1407381 h 1979875"/>
                <a:gd name="connsiteX7" fmla="*/ 405516 w 826936"/>
                <a:gd name="connsiteY7" fmla="*/ 1534602 h 1979875"/>
                <a:gd name="connsiteX8" fmla="*/ 357809 w 826936"/>
                <a:gd name="connsiteY8" fmla="*/ 1661823 h 1979875"/>
                <a:gd name="connsiteX9" fmla="*/ 381662 w 826936"/>
                <a:gd name="connsiteY9" fmla="*/ 1796995 h 1979875"/>
                <a:gd name="connsiteX10" fmla="*/ 373711 w 826936"/>
                <a:gd name="connsiteY10" fmla="*/ 1971924 h 1979875"/>
                <a:gd name="connsiteX11" fmla="*/ 23853 w 826936"/>
                <a:gd name="connsiteY11" fmla="*/ 1979875 h 1979875"/>
                <a:gd name="connsiteX12" fmla="*/ 0 w 826936"/>
                <a:gd name="connsiteY12" fmla="*/ 230588 h 1979875"/>
                <a:gd name="connsiteX13" fmla="*/ 826936 w 826936"/>
                <a:gd name="connsiteY13" fmla="*/ 0 h 1979875"/>
                <a:gd name="connsiteX14" fmla="*/ 803082 w 826936"/>
                <a:gd name="connsiteY14" fmla="*/ 437322 h 1979875"/>
                <a:gd name="connsiteX0" fmla="*/ 803082 w 826936"/>
                <a:gd name="connsiteY0" fmla="*/ 437322 h 1987826"/>
                <a:gd name="connsiteX1" fmla="*/ 659958 w 826936"/>
                <a:gd name="connsiteY1" fmla="*/ 636105 h 1987826"/>
                <a:gd name="connsiteX2" fmla="*/ 588396 w 826936"/>
                <a:gd name="connsiteY2" fmla="*/ 771277 h 1987826"/>
                <a:gd name="connsiteX3" fmla="*/ 492981 w 826936"/>
                <a:gd name="connsiteY3" fmla="*/ 1009816 h 1987826"/>
                <a:gd name="connsiteX4" fmla="*/ 397565 w 826936"/>
                <a:gd name="connsiteY4" fmla="*/ 1144988 h 1987826"/>
                <a:gd name="connsiteX5" fmla="*/ 389614 w 826936"/>
                <a:gd name="connsiteY5" fmla="*/ 1224501 h 1987826"/>
                <a:gd name="connsiteX6" fmla="*/ 421419 w 826936"/>
                <a:gd name="connsiteY6" fmla="*/ 1407381 h 1987826"/>
                <a:gd name="connsiteX7" fmla="*/ 405516 w 826936"/>
                <a:gd name="connsiteY7" fmla="*/ 1534602 h 1987826"/>
                <a:gd name="connsiteX8" fmla="*/ 357809 w 826936"/>
                <a:gd name="connsiteY8" fmla="*/ 1661823 h 1987826"/>
                <a:gd name="connsiteX9" fmla="*/ 381662 w 826936"/>
                <a:gd name="connsiteY9" fmla="*/ 1796995 h 1987826"/>
                <a:gd name="connsiteX10" fmla="*/ 373711 w 826936"/>
                <a:gd name="connsiteY10" fmla="*/ 1987826 h 1987826"/>
                <a:gd name="connsiteX11" fmla="*/ 23853 w 826936"/>
                <a:gd name="connsiteY11" fmla="*/ 1979875 h 1987826"/>
                <a:gd name="connsiteX12" fmla="*/ 0 w 826936"/>
                <a:gd name="connsiteY12" fmla="*/ 230588 h 1987826"/>
                <a:gd name="connsiteX13" fmla="*/ 826936 w 826936"/>
                <a:gd name="connsiteY13" fmla="*/ 0 h 1987826"/>
                <a:gd name="connsiteX14" fmla="*/ 803082 w 826936"/>
                <a:gd name="connsiteY14" fmla="*/ 437322 h 1987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26936" h="1987826">
                  <a:moveTo>
                    <a:pt x="803082" y="437322"/>
                  </a:moveTo>
                  <a:lnTo>
                    <a:pt x="659958" y="636105"/>
                  </a:lnTo>
                  <a:lnTo>
                    <a:pt x="588396" y="771277"/>
                  </a:lnTo>
                  <a:lnTo>
                    <a:pt x="492981" y="1009816"/>
                  </a:lnTo>
                  <a:lnTo>
                    <a:pt x="397565" y="1144988"/>
                  </a:lnTo>
                  <a:lnTo>
                    <a:pt x="389614" y="1224501"/>
                  </a:lnTo>
                  <a:lnTo>
                    <a:pt x="421419" y="1407381"/>
                  </a:lnTo>
                  <a:lnTo>
                    <a:pt x="405516" y="1534602"/>
                  </a:lnTo>
                  <a:lnTo>
                    <a:pt x="357809" y="1661823"/>
                  </a:lnTo>
                  <a:lnTo>
                    <a:pt x="381662" y="1796995"/>
                  </a:lnTo>
                  <a:lnTo>
                    <a:pt x="373711" y="1987826"/>
                  </a:lnTo>
                  <a:lnTo>
                    <a:pt x="23853" y="1979875"/>
                  </a:lnTo>
                  <a:lnTo>
                    <a:pt x="0" y="230588"/>
                  </a:lnTo>
                  <a:lnTo>
                    <a:pt x="826936" y="0"/>
                  </a:lnTo>
                  <a:lnTo>
                    <a:pt x="803082" y="43732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Content Placeholder 15">
            <a:extLst>
              <a:ext uri="{FF2B5EF4-FFF2-40B4-BE49-F238E27FC236}">
                <a16:creationId xmlns:a16="http://schemas.microsoft.com/office/drawing/2014/main" id="{36DDF9C1-35B9-4425-85C1-8E9464CF98EF}"/>
              </a:ext>
            </a:extLst>
          </p:cNvPr>
          <p:cNvSpPr txBox="1">
            <a:spLocks/>
          </p:cNvSpPr>
          <p:nvPr/>
        </p:nvSpPr>
        <p:spPr>
          <a:xfrm>
            <a:off x="628650" y="3112170"/>
            <a:ext cx="3768422" cy="2763845"/>
          </a:xfrm>
          <a:prstGeom prst="roundRect">
            <a:avLst>
              <a:gd name="adj" fmla="val 2585"/>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altLang="en-US" dirty="0"/>
              <a:t>The people use a technique called 'slash and burn'. First, trees are cut down for wood use. Small trees are planted in their place. A few years later, these trees are cut down to make charcoal. The next year, the plot of land is burned, and a crop of grass is planted.</a:t>
            </a:r>
          </a:p>
        </p:txBody>
      </p:sp>
      <p:sp>
        <p:nvSpPr>
          <p:cNvPr id="13" name="Content Placeholder 15">
            <a:extLst>
              <a:ext uri="{FF2B5EF4-FFF2-40B4-BE49-F238E27FC236}">
                <a16:creationId xmlns:a16="http://schemas.microsoft.com/office/drawing/2014/main" id="{960EE807-15EC-4CCB-9C7B-9628F49B3D70}"/>
              </a:ext>
            </a:extLst>
          </p:cNvPr>
          <p:cNvSpPr txBox="1">
            <a:spLocks/>
          </p:cNvSpPr>
          <p:nvPr/>
        </p:nvSpPr>
        <p:spPr>
          <a:xfrm>
            <a:off x="628650" y="2368937"/>
            <a:ext cx="7886700" cy="729310"/>
          </a:xfrm>
          <a:prstGeom prst="roundRect">
            <a:avLst>
              <a:gd name="adj" fmla="val 2585"/>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altLang="en-US" dirty="0"/>
              <a:t>In order to make space for fields, people cut down the trees in the tropical forests. This is known as deforestation.</a:t>
            </a:r>
          </a:p>
        </p:txBody>
      </p:sp>
    </p:spTree>
    <p:extLst>
      <p:ext uri="{BB962C8B-B14F-4D97-AF65-F5344CB8AC3E}">
        <p14:creationId xmlns:p14="http://schemas.microsoft.com/office/powerpoint/2010/main" val="18341339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18A0DB"/>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14A41A2-5C77-4E16-9536-37A239599C2D}"/>
              </a:ext>
            </a:extLst>
          </p:cNvPr>
          <p:cNvSpPr/>
          <p:nvPr/>
        </p:nvSpPr>
        <p:spPr>
          <a:xfrm>
            <a:off x="445273" y="1473201"/>
            <a:ext cx="8239951" cy="1564197"/>
          </a:xfrm>
          <a:prstGeom prst="rect">
            <a:avLst/>
          </a:prstGeom>
          <a:solidFill>
            <a:srgbClr val="4DB1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3" name="Picture 12">
            <a:extLst>
              <a:ext uri="{FF2B5EF4-FFF2-40B4-BE49-F238E27FC236}">
                <a16:creationId xmlns:a16="http://schemas.microsoft.com/office/drawing/2014/main" id="{7DF63636-FF6B-4EE7-A06D-B691F596AAC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21171693">
            <a:off x="2878643" y="2325052"/>
            <a:ext cx="783517" cy="791893"/>
          </a:xfrm>
          <a:prstGeom prst="rect">
            <a:avLst/>
          </a:prstGeom>
        </p:spPr>
      </p:pic>
      <p:pic>
        <p:nvPicPr>
          <p:cNvPr id="6" name="Picture 5">
            <a:extLst>
              <a:ext uri="{FF2B5EF4-FFF2-40B4-BE49-F238E27FC236}">
                <a16:creationId xmlns:a16="http://schemas.microsoft.com/office/drawing/2014/main" id="{1BC53156-D1D9-49E5-AD94-68B09EA6F77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45273" y="890547"/>
            <a:ext cx="8243603" cy="5518207"/>
          </a:xfrm>
          <a:prstGeom prst="roundRect">
            <a:avLst>
              <a:gd name="adj" fmla="val 2317"/>
            </a:avLst>
          </a:prstGeom>
        </p:spPr>
      </p:pic>
      <p:sp>
        <p:nvSpPr>
          <p:cNvPr id="21" name="Title 20"/>
          <p:cNvSpPr>
            <a:spLocks noGrp="1"/>
          </p:cNvSpPr>
          <p:nvPr>
            <p:ph type="title"/>
          </p:nvPr>
        </p:nvSpPr>
        <p:spPr/>
        <p:txBody>
          <a:bodyPr/>
          <a:lstStyle/>
          <a:p>
            <a:r>
              <a:rPr lang="en-GB" altLang="en-US" sz="3600" dirty="0"/>
              <a:t>Deforestation</a:t>
            </a:r>
            <a:endParaRPr lang="en-GB" sz="3600" dirty="0"/>
          </a:p>
        </p:txBody>
      </p:sp>
      <p:sp>
        <p:nvSpPr>
          <p:cNvPr id="10" name="Content Placeholder 15">
            <a:extLst>
              <a:ext uri="{FF2B5EF4-FFF2-40B4-BE49-F238E27FC236}">
                <a16:creationId xmlns:a16="http://schemas.microsoft.com/office/drawing/2014/main" id="{E33C0622-E0C6-471D-9390-B84AB01F2FF2}"/>
              </a:ext>
            </a:extLst>
          </p:cNvPr>
          <p:cNvSpPr txBox="1">
            <a:spLocks/>
          </p:cNvSpPr>
          <p:nvPr/>
        </p:nvSpPr>
        <p:spPr>
          <a:xfrm>
            <a:off x="628650" y="1648130"/>
            <a:ext cx="7886700" cy="832678"/>
          </a:xfrm>
          <a:prstGeom prst="roundRect">
            <a:avLst>
              <a:gd name="adj" fmla="val 2585"/>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defRPr/>
            </a:pPr>
            <a:r>
              <a:rPr lang="en-GB" altLang="en-US" dirty="0">
                <a:solidFill>
                  <a:schemeClr val="bg1"/>
                </a:solidFill>
              </a:rPr>
              <a:t>What dangers do you think this method of deforestation poses for the </a:t>
            </a:r>
            <a:br>
              <a:rPr lang="en-GB" altLang="en-US" dirty="0">
                <a:solidFill>
                  <a:schemeClr val="bg1"/>
                </a:solidFill>
              </a:rPr>
            </a:br>
            <a:r>
              <a:rPr lang="en-GB" altLang="en-US" dirty="0">
                <a:solidFill>
                  <a:schemeClr val="bg1"/>
                </a:solidFill>
              </a:rPr>
              <a:t>living things in Madagascar's forests?</a:t>
            </a:r>
          </a:p>
        </p:txBody>
      </p:sp>
      <p:pic>
        <p:nvPicPr>
          <p:cNvPr id="8" name="Picture 7">
            <a:extLst>
              <a:ext uri="{FF2B5EF4-FFF2-40B4-BE49-F238E27FC236}">
                <a16:creationId xmlns:a16="http://schemas.microsoft.com/office/drawing/2014/main" id="{4D7A5AA5-BF5A-4366-82C1-7795EC5D591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28650" y="3967700"/>
            <a:ext cx="2474236" cy="2500685"/>
          </a:xfrm>
          <a:prstGeom prst="rect">
            <a:avLst/>
          </a:prstGeom>
        </p:spPr>
      </p:pic>
      <p:pic>
        <p:nvPicPr>
          <p:cNvPr id="12" name="Picture 11">
            <a:extLst>
              <a:ext uri="{FF2B5EF4-FFF2-40B4-BE49-F238E27FC236}">
                <a16:creationId xmlns:a16="http://schemas.microsoft.com/office/drawing/2014/main" id="{7A4539E3-1276-4F52-894D-3ED6B8FD523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524533" flipH="1">
            <a:off x="7066330" y="2435089"/>
            <a:ext cx="1432269" cy="1447580"/>
          </a:xfrm>
          <a:prstGeom prst="rect">
            <a:avLst/>
          </a:prstGeom>
        </p:spPr>
      </p:pic>
    </p:spTree>
    <p:extLst>
      <p:ext uri="{BB962C8B-B14F-4D97-AF65-F5344CB8AC3E}">
        <p14:creationId xmlns:p14="http://schemas.microsoft.com/office/powerpoint/2010/main" val="3866225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nodeType="clickEffect">
                                  <p:stCondLst>
                                    <p:cond delay="0"/>
                                  </p:stCondLst>
                                  <p:childTnLst>
                                    <p:animEffect transition="out" filter="randombar(horizontal)">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250"/>
                                  </p:stCondLst>
                                  <p:childTnLst>
                                    <p:set>
                                      <p:cBhvr>
                                        <p:cTn id="16" dur="1" fill="hold">
                                          <p:stCondLst>
                                            <p:cond delay="0"/>
                                          </p:stCondLst>
                                        </p:cTn>
                                        <p:tgtEl>
                                          <p:spTgt spid="12"/>
                                        </p:tgtEl>
                                        <p:attrNameLst>
                                          <p:attrName>style.visibility</p:attrName>
                                        </p:attrNameLst>
                                      </p:cBhvr>
                                      <p:to>
                                        <p:strVal val="visible"/>
                                      </p:to>
                                    </p:set>
                                    <p:animEffect transition="in" filter="randombar(horizont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nodeType="clickEffect">
                                  <p:stCondLst>
                                    <p:cond delay="250"/>
                                  </p:stCondLst>
                                  <p:childTnLst>
                                    <p:animEffect transition="out" filter="randombar(horizont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50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Twinkl Template">
      <a:dk1>
        <a:srgbClr val="1C1C1C"/>
      </a:dk1>
      <a:lt1>
        <a:sysClr val="window" lastClr="FFFFFF"/>
      </a:lt1>
      <a:dk2>
        <a:srgbClr val="4A4A4A"/>
      </a:dk2>
      <a:lt2>
        <a:srgbClr val="F4F2F2"/>
      </a:lt2>
      <a:accent1>
        <a:srgbClr val="E34192"/>
      </a:accent1>
      <a:accent2>
        <a:srgbClr val="EB8634"/>
      </a:accent2>
      <a:accent3>
        <a:srgbClr val="E6C734"/>
      </a:accent3>
      <a:accent4>
        <a:srgbClr val="79AD42"/>
      </a:accent4>
      <a:accent5>
        <a:srgbClr val="23A7F9"/>
      </a:accent5>
      <a:accent6>
        <a:srgbClr val="954EBE"/>
      </a:accent6>
      <a:hlink>
        <a:srgbClr val="23A7F9"/>
      </a:hlink>
      <a:folHlink>
        <a:srgbClr val="757070"/>
      </a:folHlink>
    </a:clrScheme>
    <a:fontScheme name="Custom 1">
      <a:majorFont>
        <a:latin typeface="Twinkl Sb"/>
        <a:ea typeface=""/>
        <a:cs typeface=""/>
      </a:majorFont>
      <a:minorFont>
        <a:latin typeface="Twink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18A0DB"/>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lanIt Presentation Template" id="{FC4D24AE-B82D-49D5-AA97-650C39607F57}" vid="{2556A2E1-8D37-4DB8-A0B9-DC45615DA9A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PlanIt Presentation Template</Template>
  <TotalTime>442</TotalTime>
  <Words>1048</Words>
  <Application>Microsoft Office PowerPoint</Application>
  <PresentationFormat>On-screen Show (4:3)</PresentationFormat>
  <Paragraphs>79</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Calibri</vt:lpstr>
      <vt:lpstr>Twinkl SemiBold</vt:lpstr>
      <vt:lpstr>Arial</vt:lpstr>
      <vt:lpstr>Twinkl</vt:lpstr>
      <vt:lpstr>Office Theme</vt:lpstr>
      <vt:lpstr>PowerPoint Presentation</vt:lpstr>
      <vt:lpstr>PowerPoint Presentation</vt:lpstr>
      <vt:lpstr>Madagascar</vt:lpstr>
      <vt:lpstr>Madagascar</vt:lpstr>
      <vt:lpstr>Madagascar</vt:lpstr>
      <vt:lpstr>Madagascar</vt:lpstr>
      <vt:lpstr>Conservation</vt:lpstr>
      <vt:lpstr>Deforestation</vt:lpstr>
      <vt:lpstr>Deforestation</vt:lpstr>
      <vt:lpstr>Investigating Dangers</vt:lpstr>
      <vt:lpstr>Explaining Dangers</vt:lpstr>
      <vt:lpstr>Explaining Dangers</vt:lpstr>
      <vt:lpstr>Gerald Durrell and Conservation</vt:lpstr>
      <vt:lpstr>Gerald Durrell and Conservation</vt:lpstr>
      <vt:lpstr>Gerald Durrell and Conservation</vt:lpstr>
      <vt:lpstr>Conservation Information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Twinkl PlanIt</dc:title>
  <dc:creator>Lee Jones</dc:creator>
  <cp:lastModifiedBy>Debbie Preston</cp:lastModifiedBy>
  <cp:revision>40</cp:revision>
  <dcterms:created xsi:type="dcterms:W3CDTF">2018-10-23T15:53:28Z</dcterms:created>
  <dcterms:modified xsi:type="dcterms:W3CDTF">2020-05-29T19:58:31Z</dcterms:modified>
</cp:coreProperties>
</file>