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2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3"/>
  </p:notesMasterIdLst>
  <p:handoutMasterIdLst>
    <p:handoutMasterId r:id="rId14"/>
  </p:handoutMasterIdLst>
  <p:sldIdLst>
    <p:sldId id="333" r:id="rId3"/>
    <p:sldId id="332" r:id="rId4"/>
    <p:sldId id="316" r:id="rId5"/>
    <p:sldId id="330" r:id="rId6"/>
    <p:sldId id="329" r:id="rId7"/>
    <p:sldId id="317" r:id="rId8"/>
    <p:sldId id="323" r:id="rId9"/>
    <p:sldId id="318" r:id="rId10"/>
    <p:sldId id="334" r:id="rId11"/>
    <p:sldId id="33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4" autoAdjust="0"/>
    <p:restoredTop sz="94246" autoAdjust="0"/>
  </p:normalViewPr>
  <p:slideViewPr>
    <p:cSldViewPr snapToGrid="0">
      <p:cViewPr varScale="1">
        <p:scale>
          <a:sx n="69" d="100"/>
          <a:sy n="69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-156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customXml" Target="../customXml/item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customXml" Target="../customXml/item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3DE30-A7BD-4FAF-BD70-A5A57B8B8A99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258B1-1DD7-475B-A54B-CBC3FF4B6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78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123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257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0670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WT/ARE: Translate polygons on a grid; identify how co-ordinates change.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GD: Translate quadrilaterals on a grid, both up/down AND left/right; identify how co-ordinates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6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791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Sheets on this slide and the next are suitable for most children.  Make your own judgement about which is best-suited to </a:t>
            </a:r>
            <a:r>
              <a:rPr kumimoji="0" lang="en-GB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WT/ARE:  Translate shapes and write the co-ordinates of the new position.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Identify translations (both up/down AND left/right). </a:t>
            </a: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170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Sheets on this slide and the previous one are suitable for most children.  Make your own judgement about which is best-suited to </a:t>
            </a:r>
            <a:r>
              <a:rPr kumimoji="0" lang="en-GB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WT/ARE:  Translate shapes and write the co-ordinates of the new position.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Identify translations (both up/down AND left/right). 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5728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5-maths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5-maths/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257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306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571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115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956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768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195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11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5964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3219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0822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>
              <a:solidFill>
                <a:prstClr val="white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rgbClr val="EA7600"/>
                </a:solidFill>
              </a:rPr>
              <a:t>© </a:t>
            </a:r>
            <a:r>
              <a:rPr lang="en-GB" sz="1200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20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5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5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361950"/>
            <a:ext cx="8334375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277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9948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5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2</a:t>
            </a:fld>
            <a:endParaRPr lang="en-GB"/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491067" y="338668"/>
            <a:ext cx="8415865" cy="570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20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Work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out new co-ordinates after a translation.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31BF597C-33A3-4497-B2E3-659955D7D4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7" t="11503" r="18205" b="62353"/>
          <a:stretch/>
        </p:blipFill>
        <p:spPr>
          <a:xfrm>
            <a:off x="1393114" y="1141319"/>
            <a:ext cx="6357772" cy="3532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E4EFBD-8474-4B73-BEA1-5C8A8EB47FB7}"/>
              </a:ext>
            </a:extLst>
          </p:cNvPr>
          <p:cNvSpPr txBox="1"/>
          <p:nvPr/>
        </p:nvSpPr>
        <p:spPr>
          <a:xfrm>
            <a:off x="3483735" y="3757097"/>
            <a:ext cx="605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6E749A-9474-4771-8A57-D3570777027E}"/>
              </a:ext>
            </a:extLst>
          </p:cNvPr>
          <p:cNvSpPr txBox="1"/>
          <p:nvPr/>
        </p:nvSpPr>
        <p:spPr>
          <a:xfrm>
            <a:off x="5276898" y="3757096"/>
            <a:ext cx="605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CEB0BD-B0C6-4D7A-A643-05D556DA113E}"/>
              </a:ext>
            </a:extLst>
          </p:cNvPr>
          <p:cNvSpPr txBox="1"/>
          <p:nvPr/>
        </p:nvSpPr>
        <p:spPr>
          <a:xfrm>
            <a:off x="3993033" y="2735945"/>
            <a:ext cx="605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52C3E1-6B9E-4362-BE61-6702BD323152}"/>
              </a:ext>
            </a:extLst>
          </p:cNvPr>
          <p:cNvSpPr txBox="1"/>
          <p:nvPr/>
        </p:nvSpPr>
        <p:spPr>
          <a:xfrm>
            <a:off x="5782425" y="2735944"/>
            <a:ext cx="605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sp>
        <p:nvSpPr>
          <p:cNvPr id="3" name="Parallelogram 2">
            <a:extLst>
              <a:ext uri="{FF2B5EF4-FFF2-40B4-BE49-F238E27FC236}">
                <a16:creationId xmlns:a16="http://schemas.microsoft.com/office/drawing/2014/main" id="{951B1C8B-8E49-4B32-A218-0F1C8A4A9F81}"/>
              </a:ext>
            </a:extLst>
          </p:cNvPr>
          <p:cNvSpPr/>
          <p:nvPr/>
        </p:nvSpPr>
        <p:spPr>
          <a:xfrm>
            <a:off x="3785093" y="3035595"/>
            <a:ext cx="2298430" cy="1028405"/>
          </a:xfrm>
          <a:custGeom>
            <a:avLst/>
            <a:gdLst>
              <a:gd name="connsiteX0" fmla="*/ 0 w 2513009"/>
              <a:gd name="connsiteY0" fmla="*/ 1080839 h 1080839"/>
              <a:gd name="connsiteX1" fmla="*/ 270210 w 2513009"/>
              <a:gd name="connsiteY1" fmla="*/ 0 h 1080839"/>
              <a:gd name="connsiteX2" fmla="*/ 2513009 w 2513009"/>
              <a:gd name="connsiteY2" fmla="*/ 0 h 1080839"/>
              <a:gd name="connsiteX3" fmla="*/ 2242799 w 2513009"/>
              <a:gd name="connsiteY3" fmla="*/ 1080839 h 1080839"/>
              <a:gd name="connsiteX4" fmla="*/ 0 w 2513009"/>
              <a:gd name="connsiteY4" fmla="*/ 1080839 h 1080839"/>
              <a:gd name="connsiteX0" fmla="*/ 0 w 2513009"/>
              <a:gd name="connsiteY0" fmla="*/ 1080839 h 1080839"/>
              <a:gd name="connsiteX1" fmla="*/ 516953 w 2513009"/>
              <a:gd name="connsiteY1" fmla="*/ 29029 h 1080839"/>
              <a:gd name="connsiteX2" fmla="*/ 2513009 w 2513009"/>
              <a:gd name="connsiteY2" fmla="*/ 0 h 1080839"/>
              <a:gd name="connsiteX3" fmla="*/ 2242799 w 2513009"/>
              <a:gd name="connsiteY3" fmla="*/ 1080839 h 1080839"/>
              <a:gd name="connsiteX4" fmla="*/ 0 w 2513009"/>
              <a:gd name="connsiteY4" fmla="*/ 1080839 h 1080839"/>
              <a:gd name="connsiteX0" fmla="*/ 0 w 2324323"/>
              <a:gd name="connsiteY0" fmla="*/ 1051811 h 1051811"/>
              <a:gd name="connsiteX1" fmla="*/ 516953 w 2324323"/>
              <a:gd name="connsiteY1" fmla="*/ 1 h 1051811"/>
              <a:gd name="connsiteX2" fmla="*/ 2324323 w 2324323"/>
              <a:gd name="connsiteY2" fmla="*/ 0 h 1051811"/>
              <a:gd name="connsiteX3" fmla="*/ 2242799 w 2324323"/>
              <a:gd name="connsiteY3" fmla="*/ 1051811 h 1051811"/>
              <a:gd name="connsiteX4" fmla="*/ 0 w 2324323"/>
              <a:gd name="connsiteY4" fmla="*/ 1051811 h 1051811"/>
              <a:gd name="connsiteX0" fmla="*/ 0 w 2324323"/>
              <a:gd name="connsiteY0" fmla="*/ 1051811 h 1051811"/>
              <a:gd name="connsiteX1" fmla="*/ 516953 w 2324323"/>
              <a:gd name="connsiteY1" fmla="*/ 1 h 1051811"/>
              <a:gd name="connsiteX2" fmla="*/ 2324323 w 2324323"/>
              <a:gd name="connsiteY2" fmla="*/ 0 h 1051811"/>
              <a:gd name="connsiteX3" fmla="*/ 1836399 w 2324323"/>
              <a:gd name="connsiteY3" fmla="*/ 1051811 h 1051811"/>
              <a:gd name="connsiteX4" fmla="*/ 0 w 2324323"/>
              <a:gd name="connsiteY4" fmla="*/ 1051811 h 1051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24323" h="1051811">
                <a:moveTo>
                  <a:pt x="0" y="1051811"/>
                </a:moveTo>
                <a:lnTo>
                  <a:pt x="516953" y="1"/>
                </a:lnTo>
                <a:lnTo>
                  <a:pt x="2324323" y="0"/>
                </a:lnTo>
                <a:lnTo>
                  <a:pt x="1836399" y="1051811"/>
                </a:lnTo>
                <a:lnTo>
                  <a:pt x="0" y="1051811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4A9ABA7-B9FA-48C5-B03E-73ACCE088B6E}"/>
              </a:ext>
            </a:extLst>
          </p:cNvPr>
          <p:cNvGrpSpPr/>
          <p:nvPr/>
        </p:nvGrpSpPr>
        <p:grpSpPr>
          <a:xfrm>
            <a:off x="762985" y="925777"/>
            <a:ext cx="3323816" cy="911367"/>
            <a:chOff x="2907774" y="2556892"/>
            <a:chExt cx="3323816" cy="911367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5DF82DE4-93EC-4BAC-B411-E8C19665F81B}"/>
                </a:ext>
              </a:extLst>
            </p:cNvPr>
            <p:cNvSpPr/>
            <p:nvPr/>
          </p:nvSpPr>
          <p:spPr>
            <a:xfrm>
              <a:off x="2907774" y="2556892"/>
              <a:ext cx="2925061" cy="911367"/>
            </a:xfrm>
            <a:prstGeom prst="wedgeRoundRectCallout">
              <a:avLst>
                <a:gd name="adj1" fmla="val 34721"/>
                <a:gd name="adj2" fmla="val 835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Write the co-ordinates of the parallelogram’s vertices.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Don’t rub them out!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DA9A5EC5-EF23-4206-A7CB-26957B144B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201" y="2700881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324BD15-5CA1-4F13-81E5-B1DB70A6864F}"/>
              </a:ext>
            </a:extLst>
          </p:cNvPr>
          <p:cNvSpPr txBox="1"/>
          <p:nvPr/>
        </p:nvSpPr>
        <p:spPr>
          <a:xfrm>
            <a:off x="3481276" y="3754641"/>
            <a:ext cx="605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C32666D-53C4-4FCA-8DA9-C9CA3E73D5C8}"/>
              </a:ext>
            </a:extLst>
          </p:cNvPr>
          <p:cNvSpPr txBox="1"/>
          <p:nvPr/>
        </p:nvSpPr>
        <p:spPr>
          <a:xfrm>
            <a:off x="5274439" y="3754640"/>
            <a:ext cx="605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D3CFD54-FF02-4ECB-8FF3-88860C9E3F73}"/>
              </a:ext>
            </a:extLst>
          </p:cNvPr>
          <p:cNvSpPr txBox="1"/>
          <p:nvPr/>
        </p:nvSpPr>
        <p:spPr>
          <a:xfrm>
            <a:off x="3990574" y="2733489"/>
            <a:ext cx="605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4021E76-BA2C-4983-A1E2-3DBE01A6CADB}"/>
              </a:ext>
            </a:extLst>
          </p:cNvPr>
          <p:cNvSpPr txBox="1"/>
          <p:nvPr/>
        </p:nvSpPr>
        <p:spPr>
          <a:xfrm>
            <a:off x="5779966" y="2733488"/>
            <a:ext cx="605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23DCCAC-FE29-4611-9570-265D4F67A52D}"/>
              </a:ext>
            </a:extLst>
          </p:cNvPr>
          <p:cNvGrpSpPr/>
          <p:nvPr/>
        </p:nvGrpSpPr>
        <p:grpSpPr>
          <a:xfrm>
            <a:off x="5879964" y="847824"/>
            <a:ext cx="2705128" cy="1067272"/>
            <a:chOff x="1167141" y="815833"/>
            <a:chExt cx="3606838" cy="1208465"/>
          </a:xfrm>
        </p:grpSpPr>
        <p:sp>
          <p:nvSpPr>
            <p:cNvPr id="24" name="Speech Bubble: Rectangle with Corners Rounded 23">
              <a:extLst>
                <a:ext uri="{FF2B5EF4-FFF2-40B4-BE49-F238E27FC236}">
                  <a16:creationId xmlns:a16="http://schemas.microsoft.com/office/drawing/2014/main" id="{FE9DF7FD-2CA2-4CCD-AE6C-353B1DABCC26}"/>
                </a:ext>
              </a:extLst>
            </p:cNvPr>
            <p:cNvSpPr/>
            <p:nvPr/>
          </p:nvSpPr>
          <p:spPr>
            <a:xfrm>
              <a:off x="1167141" y="815833"/>
              <a:ext cx="3606838" cy="1208465"/>
            </a:xfrm>
            <a:prstGeom prst="wedgeRoundRectCallout">
              <a:avLst>
                <a:gd name="adj1" fmla="val -72303"/>
                <a:gd name="adj2" fmla="val 52573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This parallelogram moves two squares to the right. What are the co-ordinates of its new position?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73BF509-C87A-4538-8C69-CE9B5252EF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66058" y="1047218"/>
              <a:ext cx="307921" cy="519866"/>
            </a:xfrm>
            <a:prstGeom prst="rect">
              <a:avLst/>
            </a:prstGeom>
          </p:spPr>
        </p:pic>
      </p:grpSp>
      <p:sp>
        <p:nvSpPr>
          <p:cNvPr id="26" name="Speech Bubble: Rectangle with Corners Rounded 25">
            <a:extLst>
              <a:ext uri="{FF2B5EF4-FFF2-40B4-BE49-F238E27FC236}">
                <a16:creationId xmlns:a16="http://schemas.microsoft.com/office/drawing/2014/main" id="{07EFBD27-EECA-41A8-BFF0-A6E13BEF1C51}"/>
              </a:ext>
            </a:extLst>
          </p:cNvPr>
          <p:cNvSpPr/>
          <p:nvPr/>
        </p:nvSpPr>
        <p:spPr>
          <a:xfrm>
            <a:off x="1285446" y="4727152"/>
            <a:ext cx="2705128" cy="1067272"/>
          </a:xfrm>
          <a:prstGeom prst="wedgeRoundRectCallout">
            <a:avLst>
              <a:gd name="adj1" fmla="val 43231"/>
              <a:gd name="adj2" fmla="val -74023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Look how each x-value has been increased by 2, but the y-values have stayed the same.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Speech Bubble: Rectangle with Corners Rounded 26">
            <a:extLst>
              <a:ext uri="{FF2B5EF4-FFF2-40B4-BE49-F238E27FC236}">
                <a16:creationId xmlns:a16="http://schemas.microsoft.com/office/drawing/2014/main" id="{454A0083-B6C7-4E2C-A426-F66C71E447B6}"/>
              </a:ext>
            </a:extLst>
          </p:cNvPr>
          <p:cNvSpPr/>
          <p:nvPr/>
        </p:nvSpPr>
        <p:spPr>
          <a:xfrm>
            <a:off x="5526218" y="4767741"/>
            <a:ext cx="2949042" cy="1067272"/>
          </a:xfrm>
          <a:prstGeom prst="wedgeRoundRectCallout">
            <a:avLst>
              <a:gd name="adj1" fmla="val -39509"/>
              <a:gd name="adj2" fmla="val -81695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This shape has been </a:t>
            </a:r>
            <a:r>
              <a:rPr lang="en-GB" sz="1600" b="1" u="sng" kern="0" dirty="0">
                <a:solidFill>
                  <a:srgbClr val="253746"/>
                </a:solidFill>
              </a:rPr>
              <a:t>translated</a:t>
            </a:r>
            <a:r>
              <a:rPr lang="en-GB" sz="1600" b="1" kern="0" dirty="0">
                <a:solidFill>
                  <a:srgbClr val="253746"/>
                </a:solidFill>
              </a:rPr>
              <a:t>. This means that it has moved but kept its original shape and orientation. 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FA81E46-8434-4AD2-AACB-F30813FF0FCF}"/>
              </a:ext>
            </a:extLst>
          </p:cNvPr>
          <p:cNvSpPr txBox="1"/>
          <p:nvPr/>
        </p:nvSpPr>
        <p:spPr>
          <a:xfrm>
            <a:off x="3355206" y="2704243"/>
            <a:ext cx="982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(-1, </a:t>
            </a:r>
            <a:r>
              <a:rPr lang="en-GB" b="1" kern="0" noProof="0" dirty="0">
                <a:solidFill>
                  <a:schemeClr val="accent1"/>
                </a:solidFill>
              </a:rPr>
              <a:t>5</a:t>
            </a: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F285A0C-0C13-4D9A-A8D3-5CDC49F9F809}"/>
              </a:ext>
            </a:extLst>
          </p:cNvPr>
          <p:cNvSpPr txBox="1"/>
          <p:nvPr/>
        </p:nvSpPr>
        <p:spPr>
          <a:xfrm>
            <a:off x="5358908" y="2699981"/>
            <a:ext cx="982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(6, </a:t>
            </a:r>
            <a:r>
              <a:rPr lang="en-GB" b="1" kern="0" noProof="0" dirty="0">
                <a:solidFill>
                  <a:schemeClr val="accent1"/>
                </a:solidFill>
              </a:rPr>
              <a:t>5</a:t>
            </a: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A1599D7-2D9C-4173-BBD4-F9F3C13E2416}"/>
              </a:ext>
            </a:extLst>
          </p:cNvPr>
          <p:cNvSpPr txBox="1"/>
          <p:nvPr/>
        </p:nvSpPr>
        <p:spPr>
          <a:xfrm>
            <a:off x="5025880" y="4002169"/>
            <a:ext cx="982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(4, 1)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A657257-EB96-4144-B88F-7FC88D605F72}"/>
              </a:ext>
            </a:extLst>
          </p:cNvPr>
          <p:cNvSpPr txBox="1"/>
          <p:nvPr/>
        </p:nvSpPr>
        <p:spPr>
          <a:xfrm>
            <a:off x="2958976" y="3966601"/>
            <a:ext cx="982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(-3, </a:t>
            </a:r>
            <a:r>
              <a:rPr lang="en-GB" b="1" kern="0" dirty="0">
                <a:solidFill>
                  <a:schemeClr val="accent1"/>
                </a:solidFill>
              </a:rPr>
              <a:t>1</a:t>
            </a: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E013926-B0D3-4E83-9E2B-028727634AC8}"/>
              </a:ext>
            </a:extLst>
          </p:cNvPr>
          <p:cNvSpPr txBox="1"/>
          <p:nvPr/>
        </p:nvSpPr>
        <p:spPr>
          <a:xfrm>
            <a:off x="4558488" y="2692867"/>
            <a:ext cx="982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(1, </a:t>
            </a:r>
            <a:r>
              <a:rPr lang="en-GB" b="1" kern="0" noProof="0" dirty="0">
                <a:solidFill>
                  <a:prstClr val="black"/>
                </a:solidFill>
              </a:rPr>
              <a:t>5</a:t>
            </a: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C6F45DF-0059-4C4F-A4F1-7305A9C42536}"/>
              </a:ext>
            </a:extLst>
          </p:cNvPr>
          <p:cNvSpPr txBox="1"/>
          <p:nvPr/>
        </p:nvSpPr>
        <p:spPr>
          <a:xfrm>
            <a:off x="6562190" y="2702253"/>
            <a:ext cx="982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(8, </a:t>
            </a:r>
            <a:r>
              <a:rPr lang="en-GB" b="1" kern="0" noProof="0" dirty="0">
                <a:solidFill>
                  <a:prstClr val="black"/>
                </a:solidFill>
              </a:rPr>
              <a:t>5</a:t>
            </a: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9B1F1C7-9B22-412A-8B09-6F80125E4194}"/>
              </a:ext>
            </a:extLst>
          </p:cNvPr>
          <p:cNvSpPr txBox="1"/>
          <p:nvPr/>
        </p:nvSpPr>
        <p:spPr>
          <a:xfrm>
            <a:off x="6229162" y="3972357"/>
            <a:ext cx="982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(6, 1)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3B40AC0-55F0-4525-93BB-E3A23A624D7E}"/>
              </a:ext>
            </a:extLst>
          </p:cNvPr>
          <p:cNvSpPr txBox="1"/>
          <p:nvPr/>
        </p:nvSpPr>
        <p:spPr>
          <a:xfrm>
            <a:off x="4162258" y="4000957"/>
            <a:ext cx="982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(-1, </a:t>
            </a:r>
            <a:r>
              <a:rPr lang="en-GB" b="1" kern="0" dirty="0">
                <a:solidFill>
                  <a:prstClr val="black"/>
                </a:solidFill>
              </a:rPr>
              <a:t>1</a:t>
            </a: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4445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7.40741E-7 L 0.05695 0.0004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" y="2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6 L 0.05642 0.0020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" y="9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6 L 0.05538 0.0020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9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6 L 0.05851 -0.0020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-11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05591 -0.0020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5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/>
      <p:bldP spid="16" grpId="0"/>
      <p:bldP spid="17" grpId="0"/>
      <p:bldP spid="18" grpId="0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Work out new co-ordinates after a translation.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E30267A-30D7-4E2D-BDCD-18D7FBBA27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7" t="11503" r="18205" b="62353"/>
          <a:stretch/>
        </p:blipFill>
        <p:spPr>
          <a:xfrm>
            <a:off x="1393114" y="1154019"/>
            <a:ext cx="6357772" cy="3532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27B3B64-72A0-490E-8633-0EC6C8210AFE}"/>
              </a:ext>
            </a:extLst>
          </p:cNvPr>
          <p:cNvGrpSpPr/>
          <p:nvPr/>
        </p:nvGrpSpPr>
        <p:grpSpPr>
          <a:xfrm>
            <a:off x="4760556" y="1986788"/>
            <a:ext cx="2393382" cy="1304654"/>
            <a:chOff x="4760556" y="1986788"/>
            <a:chExt cx="2393382" cy="1304654"/>
          </a:xfrm>
        </p:grpSpPr>
        <p:sp>
          <p:nvSpPr>
            <p:cNvPr id="3" name="Trapezoid 2">
              <a:extLst>
                <a:ext uri="{FF2B5EF4-FFF2-40B4-BE49-F238E27FC236}">
                  <a16:creationId xmlns:a16="http://schemas.microsoft.com/office/drawing/2014/main" id="{814BA5E5-CB9C-477E-8F09-7261D14A7788}"/>
                </a:ext>
              </a:extLst>
            </p:cNvPr>
            <p:cNvSpPr/>
            <p:nvPr/>
          </p:nvSpPr>
          <p:spPr>
            <a:xfrm>
              <a:off x="5063319" y="2280684"/>
              <a:ext cx="1774209" cy="756735"/>
            </a:xfrm>
            <a:prstGeom prst="trapezoid">
              <a:avLst>
                <a:gd name="adj" fmla="val 34259"/>
              </a:avLst>
            </a:prstGeom>
            <a:solidFill>
              <a:schemeClr val="accent1"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90282CF-B5F9-4BD9-8C89-76C03F52099A}"/>
                </a:ext>
              </a:extLst>
            </p:cNvPr>
            <p:cNvSpPr txBox="1"/>
            <p:nvPr/>
          </p:nvSpPr>
          <p:spPr>
            <a:xfrm>
              <a:off x="5003163" y="1986788"/>
              <a:ext cx="6055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+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062BA41-013E-4743-9A82-06ECD69F9EFA}"/>
                </a:ext>
              </a:extLst>
            </p:cNvPr>
            <p:cNvSpPr txBox="1"/>
            <p:nvPr/>
          </p:nvSpPr>
          <p:spPr>
            <a:xfrm>
              <a:off x="6292159" y="1986788"/>
              <a:ext cx="6055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+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6706533-1D5A-438E-9B78-F6F9F705B89C}"/>
                </a:ext>
              </a:extLst>
            </p:cNvPr>
            <p:cNvSpPr txBox="1"/>
            <p:nvPr/>
          </p:nvSpPr>
          <p:spPr>
            <a:xfrm>
              <a:off x="6548413" y="2706667"/>
              <a:ext cx="6055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+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1D9A51E-8E7F-457C-BD20-195B77E905FC}"/>
                </a:ext>
              </a:extLst>
            </p:cNvPr>
            <p:cNvSpPr txBox="1"/>
            <p:nvPr/>
          </p:nvSpPr>
          <p:spPr>
            <a:xfrm>
              <a:off x="4760556" y="2706666"/>
              <a:ext cx="6055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+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5DCC39B-F691-4439-A0EC-7818C53FFB18}"/>
              </a:ext>
            </a:extLst>
          </p:cNvPr>
          <p:cNvSpPr txBox="1"/>
          <p:nvPr/>
        </p:nvSpPr>
        <p:spPr>
          <a:xfrm>
            <a:off x="6504705" y="1944034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(8, </a:t>
            </a:r>
            <a:r>
              <a:rPr lang="en-GB" sz="2000" b="1" kern="0" noProof="0" dirty="0">
                <a:solidFill>
                  <a:schemeClr val="accent1"/>
                </a:solidFill>
              </a:rPr>
              <a:t>8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3D10D7-35F4-4EAC-A83B-D3A6C8C2ADB5}"/>
              </a:ext>
            </a:extLst>
          </p:cNvPr>
          <p:cNvSpPr txBox="1"/>
          <p:nvPr/>
        </p:nvSpPr>
        <p:spPr>
          <a:xfrm>
            <a:off x="6662909" y="3073851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(9, </a:t>
            </a:r>
            <a:r>
              <a:rPr lang="en-GB" sz="2000" b="1" kern="0" dirty="0">
                <a:solidFill>
                  <a:schemeClr val="accent1"/>
                </a:solidFill>
              </a:rPr>
              <a:t>5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B390D11-530E-488E-845D-EDA1D00C01B3}"/>
              </a:ext>
            </a:extLst>
          </p:cNvPr>
          <p:cNvSpPr txBox="1"/>
          <p:nvPr/>
        </p:nvSpPr>
        <p:spPr>
          <a:xfrm>
            <a:off x="4489846" y="1933494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(3, </a:t>
            </a:r>
            <a:r>
              <a:rPr lang="en-GB" sz="2000" b="1" kern="0" noProof="0" dirty="0">
                <a:solidFill>
                  <a:schemeClr val="accent1"/>
                </a:solidFill>
              </a:rPr>
              <a:t>8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AFA427-3D6B-4FA9-9D8C-F3F0A52170AF}"/>
              </a:ext>
            </a:extLst>
          </p:cNvPr>
          <p:cNvSpPr txBox="1"/>
          <p:nvPr/>
        </p:nvSpPr>
        <p:spPr>
          <a:xfrm>
            <a:off x="4426914" y="3063149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(2, 5)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CA0C752-630A-437F-833F-4CB8326AAB7F}"/>
              </a:ext>
            </a:extLst>
          </p:cNvPr>
          <p:cNvSpPr txBox="1"/>
          <p:nvPr/>
        </p:nvSpPr>
        <p:spPr>
          <a:xfrm>
            <a:off x="3791071" y="1932660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(-1, </a:t>
            </a:r>
            <a:r>
              <a:rPr lang="en-GB" sz="2000" b="1" kern="0" noProof="0" dirty="0"/>
              <a:t>8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E5753B-3F3A-4A84-9F68-2BF61443314E}"/>
              </a:ext>
            </a:extLst>
          </p:cNvPr>
          <p:cNvSpPr txBox="1"/>
          <p:nvPr/>
        </p:nvSpPr>
        <p:spPr>
          <a:xfrm>
            <a:off x="3921979" y="3062477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(0, </a:t>
            </a:r>
            <a:r>
              <a:rPr lang="en-GB" sz="2000" b="1" kern="0" dirty="0"/>
              <a:t>5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C39918-A212-40A8-A990-B2D4E67A73E5}"/>
              </a:ext>
            </a:extLst>
          </p:cNvPr>
          <p:cNvSpPr txBox="1"/>
          <p:nvPr/>
        </p:nvSpPr>
        <p:spPr>
          <a:xfrm>
            <a:off x="1817156" y="1922120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(-6, </a:t>
            </a:r>
            <a:r>
              <a:rPr lang="en-GB" sz="2000" b="1" kern="0" noProof="0" dirty="0"/>
              <a:t>8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998DC58-EBFC-42EF-A083-A5D49A295DDD}"/>
              </a:ext>
            </a:extLst>
          </p:cNvPr>
          <p:cNvSpPr txBox="1"/>
          <p:nvPr/>
        </p:nvSpPr>
        <p:spPr>
          <a:xfrm>
            <a:off x="1754224" y="3051775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(-7, 5)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1D6502A-2B93-4713-BBCC-DDDDAD87A744}"/>
              </a:ext>
            </a:extLst>
          </p:cNvPr>
          <p:cNvGrpSpPr/>
          <p:nvPr/>
        </p:nvGrpSpPr>
        <p:grpSpPr>
          <a:xfrm>
            <a:off x="4773128" y="5048270"/>
            <a:ext cx="3639247" cy="1015646"/>
            <a:chOff x="2505282" y="2556892"/>
            <a:chExt cx="3639247" cy="1015646"/>
          </a:xfrm>
        </p:grpSpPr>
        <p:sp>
          <p:nvSpPr>
            <p:cNvPr id="25" name="Speech Bubble: Rectangle with Corners Rounded 24">
              <a:extLst>
                <a:ext uri="{FF2B5EF4-FFF2-40B4-BE49-F238E27FC236}">
                  <a16:creationId xmlns:a16="http://schemas.microsoft.com/office/drawing/2014/main" id="{0783AB5B-FA7B-4085-91AC-676B6FB8A66A}"/>
                </a:ext>
              </a:extLst>
            </p:cNvPr>
            <p:cNvSpPr/>
            <p:nvPr/>
          </p:nvSpPr>
          <p:spPr>
            <a:xfrm>
              <a:off x="2505282" y="2556892"/>
              <a:ext cx="3327553" cy="1015646"/>
            </a:xfrm>
            <a:prstGeom prst="wedgeRoundRectCallout">
              <a:avLst>
                <a:gd name="adj1" fmla="val -76565"/>
                <a:gd name="adj2" fmla="val -20970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This trapezium moves nine squares to the left.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Sketch the shape and label the co-ordinates of its new position.</a:t>
              </a:r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374EF4BB-7DCF-4065-901A-E5921997AE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1140" y="2885438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9754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4" grpId="1"/>
      <p:bldP spid="15" grpId="1"/>
      <p:bldP spid="16" grpId="1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Work out new co-ordinates after a translation.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EF76AFD-C208-48AB-9DD8-42D1DCF90A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7" t="11503" r="18205" b="62353"/>
          <a:stretch/>
        </p:blipFill>
        <p:spPr>
          <a:xfrm>
            <a:off x="1393114" y="1154019"/>
            <a:ext cx="6357772" cy="3532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5638274-3E7B-49CA-99E6-B26109C93DCD}"/>
              </a:ext>
            </a:extLst>
          </p:cNvPr>
          <p:cNvGrpSpPr/>
          <p:nvPr/>
        </p:nvGrpSpPr>
        <p:grpSpPr>
          <a:xfrm>
            <a:off x="3736975" y="1443016"/>
            <a:ext cx="2147723" cy="1849749"/>
            <a:chOff x="3736975" y="1197352"/>
            <a:chExt cx="2147723" cy="1849749"/>
          </a:xfrm>
        </p:grpSpPr>
        <p:sp>
          <p:nvSpPr>
            <p:cNvPr id="3" name="Right Triangle 2">
              <a:extLst>
                <a:ext uri="{FF2B5EF4-FFF2-40B4-BE49-F238E27FC236}">
                  <a16:creationId xmlns:a16="http://schemas.microsoft.com/office/drawing/2014/main" id="{281E3151-C87C-4DD3-9EBA-6901AAC7DD75}"/>
                </a:ext>
              </a:extLst>
            </p:cNvPr>
            <p:cNvSpPr/>
            <p:nvPr/>
          </p:nvSpPr>
          <p:spPr>
            <a:xfrm>
              <a:off x="4044720" y="1508708"/>
              <a:ext cx="1542690" cy="1275435"/>
            </a:xfrm>
            <a:prstGeom prst="rtTriangl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E9C8685-5EF2-427D-8DBE-DA407F09ACB7}"/>
                </a:ext>
              </a:extLst>
            </p:cNvPr>
            <p:cNvSpPr txBox="1"/>
            <p:nvPr/>
          </p:nvSpPr>
          <p:spPr>
            <a:xfrm>
              <a:off x="3736975" y="1197352"/>
              <a:ext cx="6055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+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18B6D40-3F89-4C10-927B-E962B8AA3845}"/>
                </a:ext>
              </a:extLst>
            </p:cNvPr>
            <p:cNvSpPr txBox="1"/>
            <p:nvPr/>
          </p:nvSpPr>
          <p:spPr>
            <a:xfrm>
              <a:off x="5279173" y="2462326"/>
              <a:ext cx="6055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+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794107B-5D0E-4ED1-A0F2-F3F69D72296A}"/>
                </a:ext>
              </a:extLst>
            </p:cNvPr>
            <p:cNvSpPr txBox="1"/>
            <p:nvPr/>
          </p:nvSpPr>
          <p:spPr>
            <a:xfrm>
              <a:off x="3736975" y="2462326"/>
              <a:ext cx="6055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+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4DDF8329-05A2-4734-8C1F-DA1FBF4FF4A6}"/>
              </a:ext>
            </a:extLst>
          </p:cNvPr>
          <p:cNvSpPr txBox="1"/>
          <p:nvPr/>
        </p:nvSpPr>
        <p:spPr>
          <a:xfrm>
            <a:off x="3119032" y="1443016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(-2, </a:t>
            </a:r>
            <a:r>
              <a:rPr lang="en-GB" sz="2000" b="1" kern="0" dirty="0">
                <a:solidFill>
                  <a:schemeClr val="accent1"/>
                </a:solidFill>
              </a:rPr>
              <a:t>10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79408D-2340-4FD0-B453-6C8E818191EF}"/>
              </a:ext>
            </a:extLst>
          </p:cNvPr>
          <p:cNvSpPr txBox="1"/>
          <p:nvPr/>
        </p:nvSpPr>
        <p:spPr>
          <a:xfrm>
            <a:off x="5554639" y="2800322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(4, </a:t>
            </a:r>
            <a:r>
              <a:rPr lang="en-GB" sz="2000" b="1" kern="0" noProof="0" dirty="0">
                <a:solidFill>
                  <a:schemeClr val="accent1"/>
                </a:solidFill>
              </a:rPr>
              <a:t>5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4989A2-2483-4168-A8AD-7DE253B224DA}"/>
              </a:ext>
            </a:extLst>
          </p:cNvPr>
          <p:cNvSpPr txBox="1"/>
          <p:nvPr/>
        </p:nvSpPr>
        <p:spPr>
          <a:xfrm>
            <a:off x="3044033" y="2800322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(-2, </a:t>
            </a:r>
            <a:r>
              <a:rPr lang="en-GB" sz="2000" b="1" kern="0" noProof="0" dirty="0">
                <a:solidFill>
                  <a:schemeClr val="accent1"/>
                </a:solidFill>
              </a:rPr>
              <a:t>5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068942-3C21-492D-A7DF-315905DC793E}"/>
              </a:ext>
            </a:extLst>
          </p:cNvPr>
          <p:cNvSpPr txBox="1"/>
          <p:nvPr/>
        </p:nvSpPr>
        <p:spPr>
          <a:xfrm>
            <a:off x="3067979" y="2505221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(-2, </a:t>
            </a:r>
            <a:r>
              <a:rPr lang="en-GB" sz="2000" b="1" kern="0" noProof="0" dirty="0"/>
              <a:t>6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71982A-BF55-4DFB-A981-A954EA3838E9}"/>
              </a:ext>
            </a:extLst>
          </p:cNvPr>
          <p:cNvSpPr txBox="1"/>
          <p:nvPr/>
        </p:nvSpPr>
        <p:spPr>
          <a:xfrm>
            <a:off x="5558178" y="3835231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(4, </a:t>
            </a:r>
            <a:r>
              <a:rPr lang="en-GB" sz="2000" b="1" kern="0" dirty="0"/>
              <a:t>1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E375D0-37CB-4E34-8229-BA22AC3F78A6}"/>
              </a:ext>
            </a:extLst>
          </p:cNvPr>
          <p:cNvSpPr txBox="1"/>
          <p:nvPr/>
        </p:nvSpPr>
        <p:spPr>
          <a:xfrm>
            <a:off x="3047572" y="3835231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(-2, </a:t>
            </a:r>
            <a:r>
              <a:rPr lang="en-GB" sz="2000" b="1" kern="0" dirty="0"/>
              <a:t>1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BACFFFD-22BA-461E-8443-A721F92BC0EA}"/>
              </a:ext>
            </a:extLst>
          </p:cNvPr>
          <p:cNvGrpSpPr/>
          <p:nvPr/>
        </p:nvGrpSpPr>
        <p:grpSpPr>
          <a:xfrm>
            <a:off x="1267326" y="5005236"/>
            <a:ext cx="3638082" cy="1032079"/>
            <a:chOff x="2593508" y="2556892"/>
            <a:chExt cx="3638082" cy="1032079"/>
          </a:xfrm>
        </p:grpSpPr>
        <p:sp>
          <p:nvSpPr>
            <p:cNvPr id="19" name="Speech Bubble: Rectangle with Corners Rounded 18">
              <a:extLst>
                <a:ext uri="{FF2B5EF4-FFF2-40B4-BE49-F238E27FC236}">
                  <a16:creationId xmlns:a16="http://schemas.microsoft.com/office/drawing/2014/main" id="{F30F7614-4D76-4D2B-A92D-1C2365DC0762}"/>
                </a:ext>
              </a:extLst>
            </p:cNvPr>
            <p:cNvSpPr/>
            <p:nvPr/>
          </p:nvSpPr>
          <p:spPr>
            <a:xfrm>
              <a:off x="2593508" y="2556892"/>
              <a:ext cx="3239327" cy="1032079"/>
            </a:xfrm>
            <a:prstGeom prst="wedgeRoundRectCallout">
              <a:avLst>
                <a:gd name="adj1" fmla="val 33116"/>
                <a:gd name="adj2" fmla="val -97827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This triangle moves four squares down the grid.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Sketch the shape and label the co-ordinates of its new position.</a:t>
              </a:r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96029A5D-0F51-42EE-BC4F-22A1A1454E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201" y="2829217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7CCA781-D095-4748-A20F-BFAE09663471}"/>
              </a:ext>
            </a:extLst>
          </p:cNvPr>
          <p:cNvGrpSpPr/>
          <p:nvPr/>
        </p:nvGrpSpPr>
        <p:grpSpPr>
          <a:xfrm>
            <a:off x="5554639" y="5030019"/>
            <a:ext cx="2817422" cy="705536"/>
            <a:chOff x="1167141" y="992363"/>
            <a:chExt cx="3756561" cy="798874"/>
          </a:xfrm>
        </p:grpSpPr>
        <p:sp>
          <p:nvSpPr>
            <p:cNvPr id="22" name="Speech Bubble: Rectangle with Corners Rounded 21">
              <a:extLst>
                <a:ext uri="{FF2B5EF4-FFF2-40B4-BE49-F238E27FC236}">
                  <a16:creationId xmlns:a16="http://schemas.microsoft.com/office/drawing/2014/main" id="{85535C0B-B782-4E18-BEF2-5F168ACBA59B}"/>
                </a:ext>
              </a:extLst>
            </p:cNvPr>
            <p:cNvSpPr/>
            <p:nvPr/>
          </p:nvSpPr>
          <p:spPr>
            <a:xfrm>
              <a:off x="1167141" y="992363"/>
              <a:ext cx="3606838" cy="798874"/>
            </a:xfrm>
            <a:prstGeom prst="wedgeRoundRectCallout">
              <a:avLst>
                <a:gd name="adj1" fmla="val -51113"/>
                <a:gd name="adj2" fmla="val -94440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Which co-ordinate changes this time? Why?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D1E05CC-6054-4DD3-A433-0B9F710056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15781" y="1047218"/>
              <a:ext cx="307921" cy="5198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365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-0.00087 0.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7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Work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out new co-ordinates after a translation.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2CB7898-5052-4161-AA2A-E180F85715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7" t="11503" r="18205" b="62353"/>
          <a:stretch/>
        </p:blipFill>
        <p:spPr>
          <a:xfrm>
            <a:off x="1393114" y="1154019"/>
            <a:ext cx="6357772" cy="3532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8F9711C-ED3B-40D2-8C73-C693108258D7}"/>
              </a:ext>
            </a:extLst>
          </p:cNvPr>
          <p:cNvGrpSpPr/>
          <p:nvPr/>
        </p:nvGrpSpPr>
        <p:grpSpPr>
          <a:xfrm>
            <a:off x="3477667" y="2464463"/>
            <a:ext cx="1902061" cy="1603905"/>
            <a:chOff x="3477667" y="2464463"/>
            <a:chExt cx="1902061" cy="1603905"/>
          </a:xfrm>
        </p:grpSpPr>
        <p:sp>
          <p:nvSpPr>
            <p:cNvPr id="3" name="Hexagon 2">
              <a:extLst>
                <a:ext uri="{FF2B5EF4-FFF2-40B4-BE49-F238E27FC236}">
                  <a16:creationId xmlns:a16="http://schemas.microsoft.com/office/drawing/2014/main" id="{6ABB8143-9929-436A-AC81-C0B0B63C8F98}"/>
                </a:ext>
              </a:extLst>
            </p:cNvPr>
            <p:cNvSpPr/>
            <p:nvPr/>
          </p:nvSpPr>
          <p:spPr>
            <a:xfrm>
              <a:off x="3780429" y="2770499"/>
              <a:ext cx="1296537" cy="1023582"/>
            </a:xfrm>
            <a:prstGeom prst="hexagon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7483B17-EA4F-4029-9873-93D40512F96F}"/>
                </a:ext>
              </a:extLst>
            </p:cNvPr>
            <p:cNvSpPr txBox="1"/>
            <p:nvPr/>
          </p:nvSpPr>
          <p:spPr>
            <a:xfrm>
              <a:off x="4512385" y="2464463"/>
              <a:ext cx="6055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+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0C7811E-6C8C-4EA3-A44A-F044A8536F80}"/>
                </a:ext>
              </a:extLst>
            </p:cNvPr>
            <p:cNvSpPr txBox="1"/>
            <p:nvPr/>
          </p:nvSpPr>
          <p:spPr>
            <a:xfrm>
              <a:off x="3739485" y="2478111"/>
              <a:ext cx="6055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+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D88C665-A8C3-4293-9585-C7910BA27822}"/>
                </a:ext>
              </a:extLst>
            </p:cNvPr>
            <p:cNvSpPr txBox="1"/>
            <p:nvPr/>
          </p:nvSpPr>
          <p:spPr>
            <a:xfrm>
              <a:off x="4512385" y="3483593"/>
              <a:ext cx="6055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+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68CE1BF-52B3-4B39-992D-3F07CB03A744}"/>
                </a:ext>
              </a:extLst>
            </p:cNvPr>
            <p:cNvSpPr txBox="1"/>
            <p:nvPr/>
          </p:nvSpPr>
          <p:spPr>
            <a:xfrm>
              <a:off x="4774203" y="2974028"/>
              <a:ext cx="6055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+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E1724E1-6BC3-463F-A966-7E533FF14EF1}"/>
                </a:ext>
              </a:extLst>
            </p:cNvPr>
            <p:cNvSpPr txBox="1"/>
            <p:nvPr/>
          </p:nvSpPr>
          <p:spPr>
            <a:xfrm>
              <a:off x="3477667" y="2970207"/>
              <a:ext cx="6055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+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5F57904-E668-4102-BD5B-25FC6D7C9E03}"/>
                </a:ext>
              </a:extLst>
            </p:cNvPr>
            <p:cNvSpPr txBox="1"/>
            <p:nvPr/>
          </p:nvSpPr>
          <p:spPr>
            <a:xfrm>
              <a:off x="3736805" y="3483593"/>
              <a:ext cx="6055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+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9A2A100-BCCC-42D9-8972-C9DC0F796956}"/>
              </a:ext>
            </a:extLst>
          </p:cNvPr>
          <p:cNvGrpSpPr/>
          <p:nvPr/>
        </p:nvGrpSpPr>
        <p:grpSpPr>
          <a:xfrm>
            <a:off x="1122948" y="5005236"/>
            <a:ext cx="3818127" cy="1004969"/>
            <a:chOff x="2449130" y="2556892"/>
            <a:chExt cx="3818127" cy="1004969"/>
          </a:xfrm>
        </p:grpSpPr>
        <p:sp>
          <p:nvSpPr>
            <p:cNvPr id="16" name="Speech Bubble: Rectangle with Corners Rounded 15">
              <a:extLst>
                <a:ext uri="{FF2B5EF4-FFF2-40B4-BE49-F238E27FC236}">
                  <a16:creationId xmlns:a16="http://schemas.microsoft.com/office/drawing/2014/main" id="{794581B8-CB68-497D-B36A-5148C4B36021}"/>
                </a:ext>
              </a:extLst>
            </p:cNvPr>
            <p:cNvSpPr/>
            <p:nvPr/>
          </p:nvSpPr>
          <p:spPr>
            <a:xfrm>
              <a:off x="2449130" y="2556892"/>
              <a:ext cx="3383706" cy="1004969"/>
            </a:xfrm>
            <a:prstGeom prst="wedgeRoundRectCallout">
              <a:avLst>
                <a:gd name="adj1" fmla="val 33116"/>
                <a:gd name="adj2" fmla="val -97827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This hexagon moves five squares up the grid.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Sketch the shape and label the co-ordinates of its new position.</a:t>
              </a:r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5DFE82AB-ECB9-407D-A752-F567F9964F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3868" y="2800089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E6A55A5C-6E02-40EF-B1B0-039532F311FB}"/>
              </a:ext>
            </a:extLst>
          </p:cNvPr>
          <p:cNvSpPr txBox="1"/>
          <p:nvPr/>
        </p:nvSpPr>
        <p:spPr>
          <a:xfrm>
            <a:off x="4737319" y="2539673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(1, </a:t>
            </a:r>
            <a:r>
              <a:rPr lang="en-GB" sz="2000" b="1" kern="0" dirty="0">
                <a:solidFill>
                  <a:schemeClr val="accent1"/>
                </a:solidFill>
              </a:rPr>
              <a:t>6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BBB521-E87A-4BB3-ADBE-548EC9B64081}"/>
              </a:ext>
            </a:extLst>
          </p:cNvPr>
          <p:cNvSpPr txBox="1"/>
          <p:nvPr/>
        </p:nvSpPr>
        <p:spPr>
          <a:xfrm>
            <a:off x="3121688" y="2556464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(-2, </a:t>
            </a:r>
            <a:r>
              <a:rPr lang="en-GB" sz="2000" b="1" kern="0" dirty="0">
                <a:solidFill>
                  <a:schemeClr val="accent1"/>
                </a:solidFill>
              </a:rPr>
              <a:t>6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C11DBD-54EF-40B0-AE73-E3F437C76C89}"/>
              </a:ext>
            </a:extLst>
          </p:cNvPr>
          <p:cNvSpPr txBox="1"/>
          <p:nvPr/>
        </p:nvSpPr>
        <p:spPr>
          <a:xfrm>
            <a:off x="4955938" y="3072805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(2, </a:t>
            </a:r>
            <a:r>
              <a:rPr lang="en-GB" sz="2000" b="1" kern="0" dirty="0">
                <a:solidFill>
                  <a:schemeClr val="accent1"/>
                </a:solidFill>
              </a:rPr>
              <a:t>4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681121B-FFDE-4E06-9B3B-3C184BA847A2}"/>
              </a:ext>
            </a:extLst>
          </p:cNvPr>
          <p:cNvSpPr txBox="1"/>
          <p:nvPr/>
        </p:nvSpPr>
        <p:spPr>
          <a:xfrm>
            <a:off x="2876201" y="3062539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(-3, </a:t>
            </a:r>
            <a:r>
              <a:rPr lang="en-GB" sz="2000" b="1" kern="0" dirty="0">
                <a:solidFill>
                  <a:schemeClr val="accent1"/>
                </a:solidFill>
              </a:rPr>
              <a:t>4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E4C434C-1774-46F7-9E04-3B4500386E46}"/>
              </a:ext>
            </a:extLst>
          </p:cNvPr>
          <p:cNvSpPr txBox="1"/>
          <p:nvPr/>
        </p:nvSpPr>
        <p:spPr>
          <a:xfrm>
            <a:off x="4737318" y="3686361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(1, </a:t>
            </a:r>
            <a:r>
              <a:rPr lang="en-GB" sz="2000" b="1" kern="0" dirty="0">
                <a:solidFill>
                  <a:schemeClr val="accent1"/>
                </a:solidFill>
              </a:rPr>
              <a:t>2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AF4E1D8-A806-4736-9AF7-8E2F559EA597}"/>
              </a:ext>
            </a:extLst>
          </p:cNvPr>
          <p:cNvSpPr txBox="1"/>
          <p:nvPr/>
        </p:nvSpPr>
        <p:spPr>
          <a:xfrm>
            <a:off x="3169977" y="3674050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(-2, 2)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36DCB02-3049-4119-B26C-9A19AA7AF804}"/>
              </a:ext>
            </a:extLst>
          </p:cNvPr>
          <p:cNvSpPr txBox="1"/>
          <p:nvPr/>
        </p:nvSpPr>
        <p:spPr>
          <a:xfrm>
            <a:off x="4739591" y="1204461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(1, </a:t>
            </a:r>
            <a:r>
              <a:rPr lang="en-GB" sz="2000" b="1" kern="0" noProof="0" dirty="0"/>
              <a:t>11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9FB31D-78AE-4FFD-A9A8-A73D3C5BD039}"/>
              </a:ext>
            </a:extLst>
          </p:cNvPr>
          <p:cNvSpPr txBox="1"/>
          <p:nvPr/>
        </p:nvSpPr>
        <p:spPr>
          <a:xfrm>
            <a:off x="3123960" y="1221252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(-2, </a:t>
            </a:r>
            <a:r>
              <a:rPr lang="en-GB" sz="2000" b="1" kern="0" noProof="0" dirty="0"/>
              <a:t>11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7683802-3AC1-4574-A9C6-CC02C4A8E36B}"/>
              </a:ext>
            </a:extLst>
          </p:cNvPr>
          <p:cNvSpPr txBox="1"/>
          <p:nvPr/>
        </p:nvSpPr>
        <p:spPr>
          <a:xfrm>
            <a:off x="4958210" y="1737593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(2, </a:t>
            </a:r>
            <a:r>
              <a:rPr lang="en-GB" sz="2000" b="1" kern="0" noProof="0" dirty="0"/>
              <a:t>9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1EB7F78-95EA-41B8-B2E2-0849D2308259}"/>
              </a:ext>
            </a:extLst>
          </p:cNvPr>
          <p:cNvSpPr txBox="1"/>
          <p:nvPr/>
        </p:nvSpPr>
        <p:spPr>
          <a:xfrm>
            <a:off x="2878473" y="1727327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(-3, 9)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695C373-09BC-482F-B797-171102D80E35}"/>
              </a:ext>
            </a:extLst>
          </p:cNvPr>
          <p:cNvSpPr txBox="1"/>
          <p:nvPr/>
        </p:nvSpPr>
        <p:spPr>
          <a:xfrm>
            <a:off x="4739590" y="2351149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(1, </a:t>
            </a:r>
            <a:r>
              <a:rPr lang="en-GB" sz="2000" b="1" kern="0" dirty="0"/>
              <a:t>7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EDD5E68-4B7D-4E99-AB04-914059895DD9}"/>
              </a:ext>
            </a:extLst>
          </p:cNvPr>
          <p:cNvSpPr txBox="1"/>
          <p:nvPr/>
        </p:nvSpPr>
        <p:spPr>
          <a:xfrm>
            <a:off x="3172249" y="2338838"/>
            <a:ext cx="982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(-2, 7)</a:t>
            </a:r>
          </a:p>
        </p:txBody>
      </p:sp>
    </p:spTree>
    <p:extLst>
      <p:ext uri="{BB962C8B-B14F-4D97-AF65-F5344CB8AC3E}">
        <p14:creationId xmlns:p14="http://schemas.microsoft.com/office/powerpoint/2010/main" val="200504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59259E-6 L 0.00053 -0.1865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93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7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4CF805-2E9D-46A3-86A5-005D0A67AE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9" t="8385" r="14097" b="31875"/>
          <a:stretch/>
        </p:blipFill>
        <p:spPr>
          <a:xfrm>
            <a:off x="253388" y="639132"/>
            <a:ext cx="8637224" cy="4644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53388" y="318655"/>
            <a:ext cx="3307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b="1" dirty="0" smtClean="0">
                <a:solidFill>
                  <a:srgbClr val="FF66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Orange</a:t>
            </a:r>
            <a:r>
              <a:rPr lang="en-GB" dirty="0">
                <a:solidFill>
                  <a:srgbClr val="FF66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580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8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5D5207-4B3E-40D3-9989-B8B8E97A00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6" t="6425" r="11258" b="20161"/>
          <a:stretch/>
        </p:blipFill>
        <p:spPr>
          <a:xfrm>
            <a:off x="216041" y="94063"/>
            <a:ext cx="4549632" cy="6054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B838E0D-ADEC-4709-9543-5148CD4D9A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3" t="79384" r="10748" b="7965"/>
          <a:stretch/>
        </p:blipFill>
        <p:spPr>
          <a:xfrm>
            <a:off x="4274288" y="2564394"/>
            <a:ext cx="4770197" cy="1082573"/>
          </a:xfrm>
          <a:prstGeom prst="rect">
            <a:avLst/>
          </a:prstGeom>
          <a:ln>
            <a:solidFill>
              <a:srgbClr val="FFC000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5905056" y="2708660"/>
            <a:ext cx="1713640" cy="1139460"/>
            <a:chOff x="1834709" y="4015907"/>
            <a:chExt cx="1606379" cy="935174"/>
          </a:xfrm>
        </p:grpSpPr>
        <p:sp>
          <p:nvSpPr>
            <p:cNvPr id="14" name="Rounded Rectangle 13"/>
            <p:cNvSpPr/>
            <p:nvPr/>
          </p:nvSpPr>
          <p:spPr>
            <a:xfrm>
              <a:off x="1834709" y="4015907"/>
              <a:ext cx="1606379" cy="495328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Challenge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15" name="Picture 2" descr="Related image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2170831" y="4345600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216041" y="193964"/>
            <a:ext cx="1432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Yellow</a:t>
            </a:r>
            <a:r>
              <a:rPr lang="en-GB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965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581890" y="271973"/>
            <a:ext cx="795250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800" b="1" dirty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Purple</a:t>
            </a:r>
            <a:r>
              <a:rPr lang="en-GB" sz="2800" dirty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</a:t>
            </a:r>
            <a:r>
              <a:rPr lang="en-GB" sz="2800" dirty="0">
                <a:latin typeface="Calibri" panose="020F0502020204030204" pitchFamily="34" charset="0"/>
                <a:ea typeface="Times New Roman" panose="02020603050405020304" pitchFamily="18" charset="0"/>
              </a:rPr>
              <a:t> Translating shapes </a:t>
            </a:r>
            <a:r>
              <a:rPr lang="en-GB" sz="28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sheet</a:t>
            </a:r>
          </a:p>
          <a:p>
            <a:pPr hangingPunct="0">
              <a:spcAft>
                <a:spcPts val="0"/>
              </a:spcAft>
            </a:pPr>
            <a:endParaRPr lang="en-GB" sz="28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endParaRPr lang="en-GB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en-GB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2800" b="1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Green:</a:t>
            </a:r>
            <a:r>
              <a:rPr lang="en-GB" sz="2800" b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Translating shapes sheet </a:t>
            </a:r>
            <a:endParaRPr lang="en-GB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en-GB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en-GB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2800" dirty="0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en-GB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Red</a:t>
            </a:r>
            <a:r>
              <a:rPr lang="en-GB" sz="28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r>
              <a:rPr lang="en-GB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Translation sheet </a:t>
            </a:r>
            <a:endParaRPr lang="en-GB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729" y="271973"/>
            <a:ext cx="2985654" cy="20107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586" y="2660073"/>
            <a:ext cx="3246031" cy="21535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6749" y="4302522"/>
            <a:ext cx="1346055" cy="193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873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ustom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6B57B6B-C7D5-4B17-AB77-99FB489E91AC}"/>
</file>

<file path=customXml/itemProps2.xml><?xml version="1.0" encoding="utf-8"?>
<ds:datastoreItem xmlns:ds="http://schemas.openxmlformats.org/officeDocument/2006/customXml" ds:itemID="{9578266D-D9C4-4027-B371-78DC60E3CEF4}"/>
</file>

<file path=customXml/itemProps3.xml><?xml version="1.0" encoding="utf-8"?>
<ds:datastoreItem xmlns:ds="http://schemas.openxmlformats.org/officeDocument/2006/customXml" ds:itemID="{89C92532-90CB-4D9F-9CA1-BD759DC895D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1998</TotalTime>
  <Words>612</Words>
  <Application>Microsoft Office PowerPoint</Application>
  <PresentationFormat>On-screen Show (4:3)</PresentationFormat>
  <Paragraphs>120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ZKhalid</cp:lastModifiedBy>
  <cp:revision>193</cp:revision>
  <dcterms:created xsi:type="dcterms:W3CDTF">2018-09-13T11:08:58Z</dcterms:created>
  <dcterms:modified xsi:type="dcterms:W3CDTF">2021-01-27T18:09:17Z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