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94" r:id="rId2"/>
    <p:sldId id="327" r:id="rId3"/>
    <p:sldId id="296" r:id="rId4"/>
    <p:sldId id="310" r:id="rId5"/>
    <p:sldId id="311" r:id="rId6"/>
    <p:sldId id="328" r:id="rId7"/>
    <p:sldId id="324" r:id="rId8"/>
    <p:sldId id="323" r:id="rId9"/>
    <p:sldId id="321" r:id="rId10"/>
    <p:sldId id="325" r:id="rId11"/>
    <p:sldId id="280" r:id="rId12"/>
    <p:sldId id="326" r:id="rId13"/>
    <p:sldId id="312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662" autoAdjust="0"/>
    <p:restoredTop sz="79380" autoAdjust="0"/>
  </p:normalViewPr>
  <p:slideViewPr>
    <p:cSldViewPr snapToGrid="0">
      <p:cViewPr varScale="1">
        <p:scale>
          <a:sx n="56" d="100"/>
          <a:sy n="56" d="100"/>
        </p:scale>
        <p:origin x="5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02/04/2020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4619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6259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4603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a problem-solving investigation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Mirror Times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on the next slides and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Alternatively, 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Play Time Bingo (see Resources).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ARE:  Play Time Bingo (see Resources) OR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Order times on analogue and digital clocks.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Order times on analogue and digital clocks.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4603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this problem-solving investigation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en-US" sz="1200" b="1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Mirror Times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438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4325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9900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opmarks.co.uk/Flash.aspx?f=matchingpairstimev3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2064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 algn="ctr"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4000" b="1" dirty="0">
                <a:solidFill>
                  <a:srgbClr val="FF0000"/>
                </a:solidFill>
              </a:rPr>
              <a:t>Match analogue and digital times.                                                                    Read and write these.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1" y="16610"/>
            <a:ext cx="891008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Time and Data </a:t>
            </a:r>
          </a:p>
          <a:p>
            <a:pPr algn="ctr"/>
            <a:r>
              <a:rPr lang="en-GB" sz="2400" b="1" dirty="0"/>
              <a:t>Tell the time to nearest </a:t>
            </a:r>
            <a:r>
              <a:rPr lang="en-GB" sz="2400" b="1" dirty="0" smtClean="0"/>
              <a:t>minute</a:t>
            </a:r>
          </a:p>
          <a:p>
            <a:pPr algn="ctr"/>
            <a:r>
              <a:rPr lang="en-GB" sz="2400" b="1" dirty="0" smtClean="0">
                <a:solidFill>
                  <a:srgbClr val="253746"/>
                </a:solidFill>
              </a:rPr>
              <a:t>Mrs Jones</a:t>
            </a:r>
            <a:endParaRPr lang="en-GB" sz="2400" b="1" dirty="0">
              <a:solidFill>
                <a:srgbClr val="253746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402" y="16610"/>
            <a:ext cx="1286367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26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</a:rPr>
              <a:t>Three Star 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Try this Greater Depth activity</a:t>
            </a:r>
          </a:p>
          <a:p>
            <a:endParaRPr lang="en-GB" dirty="0"/>
          </a:p>
          <a:p>
            <a:r>
              <a:rPr lang="en-GB" dirty="0" smtClean="0"/>
              <a:t>See the next slide for details </a:t>
            </a:r>
          </a:p>
          <a:p>
            <a:endParaRPr lang="en-GB" dirty="0"/>
          </a:p>
          <a:p>
            <a:r>
              <a:rPr lang="en-GB" dirty="0" smtClean="0"/>
              <a:t>If you cannot print out then write out the digital and analogue times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10</a:t>
            </a:fld>
            <a:endParaRPr lang="en-GB" dirty="0"/>
          </a:p>
        </p:txBody>
      </p:sp>
      <p:sp>
        <p:nvSpPr>
          <p:cNvPr id="7" name="5-Point Star 6"/>
          <p:cNvSpPr/>
          <p:nvPr/>
        </p:nvSpPr>
        <p:spPr>
          <a:xfrm>
            <a:off x="5681229" y="548640"/>
            <a:ext cx="867641" cy="698269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5-Point Star 7"/>
          <p:cNvSpPr/>
          <p:nvPr/>
        </p:nvSpPr>
        <p:spPr>
          <a:xfrm>
            <a:off x="6664469" y="551409"/>
            <a:ext cx="867641" cy="698269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5-Point Star 8"/>
          <p:cNvSpPr/>
          <p:nvPr/>
        </p:nvSpPr>
        <p:spPr>
          <a:xfrm>
            <a:off x="7647709" y="548640"/>
            <a:ext cx="867641" cy="698269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3725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1551725" y="342699"/>
            <a:ext cx="6108820" cy="55264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Draw lines to match the times which are the same.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   4:50                    half past 3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 12:15                   20 past 6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  2:35                     ten to 5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  6:20                quarter past 12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  3:30                      25 to 3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Write three different times which are ‘quarter to’ times on digital clocks. Say what you would be doing at each time. 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Draw hands on clocks to show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3:10   3:20   3:30   3:40   3:50 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What would the next time in the sequence be? And the next? </a:t>
            </a: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3262603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</a:rPr>
              <a:t>ANSWERS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next slide are the answers to purple group … no cheating before you have completed the task!</a:t>
            </a:r>
          </a:p>
          <a:p>
            <a:endParaRPr lang="en-GB" dirty="0"/>
          </a:p>
          <a:p>
            <a:pPr marL="0" indent="0" algn="ctr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12</a:t>
            </a:fld>
            <a:endParaRPr lang="en-GB" dirty="0"/>
          </a:p>
        </p:txBody>
      </p:sp>
      <p:sp>
        <p:nvSpPr>
          <p:cNvPr id="6" name="AutoShape 2" descr="Im Watching You Pictures, Photos, and Images for Facebook, Tumblr ...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995" y="3208282"/>
            <a:ext cx="3518009" cy="257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455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178904" y="125499"/>
            <a:ext cx="8776253" cy="57436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 </a:t>
            </a:r>
            <a:r>
              <a:rPr lang="en-GB" sz="2000" b="1" dirty="0">
                <a:solidFill>
                  <a:srgbClr val="00B050"/>
                </a:solidFill>
              </a:rPr>
              <a:t>answers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4C468E-B518-8E4B-99AB-0CCE87A2EC10}"/>
              </a:ext>
            </a:extLst>
          </p:cNvPr>
          <p:cNvSpPr/>
          <p:nvPr/>
        </p:nvSpPr>
        <p:spPr>
          <a:xfrm>
            <a:off x="258416" y="579536"/>
            <a:ext cx="4164497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6675">
              <a:spcAft>
                <a:spcPts val="600"/>
              </a:spcAft>
            </a:pPr>
            <a:r>
              <a:rPr lang="en-GB" sz="1600" dirty="0"/>
              <a:t>Draw lines to match the times which are the same.</a:t>
            </a:r>
          </a:p>
          <a:p>
            <a:pPr marL="66675">
              <a:spcAft>
                <a:spcPts val="600"/>
              </a:spcAft>
            </a:pPr>
            <a:r>
              <a:rPr lang="en-GB" dirty="0"/>
              <a:t>	4:50			half past 3</a:t>
            </a:r>
          </a:p>
          <a:p>
            <a:pPr marL="66675">
              <a:spcAft>
                <a:spcPts val="600"/>
              </a:spcAft>
            </a:pPr>
            <a:r>
              <a:rPr lang="en-GB" dirty="0"/>
              <a:t>	12:15		20 past 6</a:t>
            </a:r>
          </a:p>
          <a:p>
            <a:pPr marL="66675">
              <a:spcAft>
                <a:spcPts val="600"/>
              </a:spcAft>
            </a:pPr>
            <a:r>
              <a:rPr lang="en-GB" dirty="0"/>
              <a:t>	2:35 		ten to 5</a:t>
            </a:r>
          </a:p>
          <a:p>
            <a:pPr marL="66675">
              <a:spcAft>
                <a:spcPts val="600"/>
              </a:spcAft>
            </a:pPr>
            <a:r>
              <a:rPr lang="en-GB" dirty="0"/>
              <a:t>	6:20			quarter past 12</a:t>
            </a:r>
          </a:p>
          <a:p>
            <a:pPr marL="66675">
              <a:spcAft>
                <a:spcPts val="600"/>
              </a:spcAft>
            </a:pPr>
            <a:r>
              <a:rPr lang="en-GB" dirty="0"/>
              <a:t>	3:30			25 to 3</a:t>
            </a:r>
          </a:p>
          <a:p>
            <a:pPr marL="66675">
              <a:spcAft>
                <a:spcPts val="600"/>
              </a:spcAft>
            </a:pPr>
            <a:r>
              <a:rPr lang="en-GB" sz="1600" dirty="0"/>
              <a:t>Write three different times which are ‘quarter to’ times on digital clocks. Say what you would be doing at each time.</a:t>
            </a:r>
            <a:br>
              <a:rPr lang="en-GB" sz="1600" dirty="0"/>
            </a:br>
            <a:r>
              <a:rPr lang="en-GB" sz="1600" dirty="0">
                <a:solidFill>
                  <a:srgbClr val="00B050"/>
                </a:solidFill>
              </a:rPr>
              <a:t>Possible examples:</a:t>
            </a:r>
            <a:br>
              <a:rPr lang="en-GB" sz="1600" dirty="0">
                <a:solidFill>
                  <a:srgbClr val="00B050"/>
                </a:solidFill>
              </a:rPr>
            </a:br>
            <a:r>
              <a:rPr lang="en-GB" sz="1600" dirty="0">
                <a:solidFill>
                  <a:srgbClr val="00B050"/>
                </a:solidFill>
              </a:rPr>
              <a:t>07:45 – getting up/having breakfast</a:t>
            </a:r>
            <a:br>
              <a:rPr lang="en-GB" sz="1600" dirty="0">
                <a:solidFill>
                  <a:srgbClr val="00B050"/>
                </a:solidFill>
              </a:rPr>
            </a:br>
            <a:r>
              <a:rPr lang="en-GB" sz="1600" dirty="0">
                <a:solidFill>
                  <a:srgbClr val="00B050"/>
                </a:solidFill>
              </a:rPr>
              <a:t>12:45 – lunchtime</a:t>
            </a:r>
            <a:br>
              <a:rPr lang="en-GB" sz="1600" dirty="0">
                <a:solidFill>
                  <a:srgbClr val="00B050"/>
                </a:solidFill>
              </a:rPr>
            </a:br>
            <a:r>
              <a:rPr lang="en-GB" sz="1600" dirty="0">
                <a:solidFill>
                  <a:srgbClr val="00B050"/>
                </a:solidFill>
              </a:rPr>
              <a:t>15:45 – on way home from school</a:t>
            </a:r>
            <a:br>
              <a:rPr lang="en-GB" sz="1600" dirty="0">
                <a:solidFill>
                  <a:srgbClr val="00B050"/>
                </a:solidFill>
              </a:rPr>
            </a:br>
            <a:r>
              <a:rPr lang="en-GB" sz="1600" dirty="0">
                <a:solidFill>
                  <a:srgbClr val="00B050"/>
                </a:solidFill>
              </a:rPr>
              <a:t>19:45 – bedtime</a:t>
            </a:r>
            <a:br>
              <a:rPr lang="en-GB" sz="1600" dirty="0">
                <a:solidFill>
                  <a:srgbClr val="00B050"/>
                </a:solidFill>
              </a:rPr>
            </a:br>
            <a:r>
              <a:rPr lang="en-GB" sz="1600" dirty="0">
                <a:solidFill>
                  <a:srgbClr val="00B050"/>
                </a:solidFill>
              </a:rPr>
              <a:t>Check children are writing digital time correctly, i.e. 4 digits and with a colon between hours and minutes.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23E7849-CF6F-FF42-998A-49A23FB056A5}"/>
              </a:ext>
            </a:extLst>
          </p:cNvPr>
          <p:cNvCxnSpPr/>
          <p:nvPr/>
        </p:nvCxnSpPr>
        <p:spPr>
          <a:xfrm>
            <a:off x="1336813" y="1453056"/>
            <a:ext cx="790161" cy="614283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3DB05FD-3C83-B84C-99B4-7938DC07F423}"/>
              </a:ext>
            </a:extLst>
          </p:cNvPr>
          <p:cNvCxnSpPr>
            <a:cxnSpLocks/>
          </p:cNvCxnSpPr>
          <p:nvPr/>
        </p:nvCxnSpPr>
        <p:spPr>
          <a:xfrm>
            <a:off x="1336813" y="1749287"/>
            <a:ext cx="790161" cy="695739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89436EB-CE99-5543-B569-DE2C930EA795}"/>
              </a:ext>
            </a:extLst>
          </p:cNvPr>
          <p:cNvCxnSpPr>
            <a:cxnSpLocks/>
          </p:cNvCxnSpPr>
          <p:nvPr/>
        </p:nvCxnSpPr>
        <p:spPr>
          <a:xfrm>
            <a:off x="1336813" y="2097156"/>
            <a:ext cx="790161" cy="644101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4935158-C960-DD45-B674-AB710D22A6E2}"/>
              </a:ext>
            </a:extLst>
          </p:cNvPr>
          <p:cNvCxnSpPr>
            <a:cxnSpLocks/>
          </p:cNvCxnSpPr>
          <p:nvPr/>
        </p:nvCxnSpPr>
        <p:spPr>
          <a:xfrm flipV="1">
            <a:off x="1336813" y="1749287"/>
            <a:ext cx="790161" cy="69574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F6F3992-3AD0-C44D-8B1F-2F1064B46CBB}"/>
              </a:ext>
            </a:extLst>
          </p:cNvPr>
          <p:cNvCxnSpPr>
            <a:cxnSpLocks/>
          </p:cNvCxnSpPr>
          <p:nvPr/>
        </p:nvCxnSpPr>
        <p:spPr>
          <a:xfrm flipV="1">
            <a:off x="1262270" y="1423239"/>
            <a:ext cx="864704" cy="1347836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0C949E2-B43F-B14F-B1E8-169716A15078}"/>
              </a:ext>
            </a:extLst>
          </p:cNvPr>
          <p:cNvSpPr/>
          <p:nvPr/>
        </p:nvSpPr>
        <p:spPr>
          <a:xfrm>
            <a:off x="4497456" y="579536"/>
            <a:ext cx="4388128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6675">
              <a:spcAft>
                <a:spcPts val="600"/>
              </a:spcAft>
            </a:pPr>
            <a:r>
              <a:rPr lang="en-GB" sz="1600" dirty="0"/>
              <a:t>Draw hands on clocks to show</a:t>
            </a:r>
          </a:p>
          <a:p>
            <a:pPr marL="66675">
              <a:spcAft>
                <a:spcPts val="600"/>
              </a:spcAft>
            </a:pPr>
            <a:endParaRPr lang="en-GB" sz="1600" dirty="0"/>
          </a:p>
          <a:p>
            <a:pPr marL="66675">
              <a:spcAft>
                <a:spcPts val="600"/>
              </a:spcAft>
            </a:pPr>
            <a:endParaRPr lang="en-GB" sz="1600" dirty="0"/>
          </a:p>
          <a:p>
            <a:pPr marL="66675">
              <a:spcAft>
                <a:spcPts val="600"/>
              </a:spcAft>
            </a:pPr>
            <a:endParaRPr lang="en-GB" sz="1600" dirty="0"/>
          </a:p>
          <a:p>
            <a:pPr marL="66675">
              <a:spcAft>
                <a:spcPts val="600"/>
              </a:spcAft>
            </a:pPr>
            <a:endParaRPr lang="en-GB" sz="1600" dirty="0"/>
          </a:p>
          <a:p>
            <a:pPr marL="66675">
              <a:spcAft>
                <a:spcPts val="600"/>
              </a:spcAft>
            </a:pPr>
            <a:endParaRPr lang="en-GB" sz="1600" dirty="0"/>
          </a:p>
          <a:p>
            <a:pPr marL="66675">
              <a:spcAft>
                <a:spcPts val="600"/>
              </a:spcAft>
            </a:pPr>
            <a:endParaRPr lang="en-GB" sz="1600" dirty="0"/>
          </a:p>
          <a:p>
            <a:pPr marL="66675">
              <a:spcAft>
                <a:spcPts val="600"/>
              </a:spcAft>
            </a:pPr>
            <a:endParaRPr lang="en-GB" sz="1400" dirty="0"/>
          </a:p>
          <a:p>
            <a:pPr marL="66675">
              <a:spcAft>
                <a:spcPts val="600"/>
              </a:spcAft>
            </a:pPr>
            <a:endParaRPr lang="en-GB" sz="1400" dirty="0"/>
          </a:p>
          <a:p>
            <a:pPr marL="66675">
              <a:spcAft>
                <a:spcPts val="600"/>
              </a:spcAft>
            </a:pPr>
            <a:endParaRPr lang="en-GB" sz="1400" dirty="0"/>
          </a:p>
          <a:p>
            <a:pPr marL="66675">
              <a:spcAft>
                <a:spcPts val="600"/>
              </a:spcAft>
            </a:pPr>
            <a:endParaRPr lang="en-GB" sz="1400" dirty="0"/>
          </a:p>
          <a:p>
            <a:pPr marL="66675">
              <a:spcAft>
                <a:spcPts val="600"/>
              </a:spcAft>
            </a:pPr>
            <a:endParaRPr lang="en-GB" sz="1600" dirty="0"/>
          </a:p>
          <a:p>
            <a:pPr marL="66675">
              <a:spcAft>
                <a:spcPts val="600"/>
              </a:spcAft>
            </a:pPr>
            <a:r>
              <a:rPr lang="en-GB" sz="1600" dirty="0"/>
              <a:t>What would the next time in the sequence be? </a:t>
            </a:r>
            <a:r>
              <a:rPr lang="en-GB" sz="1600" dirty="0">
                <a:solidFill>
                  <a:srgbClr val="00B050"/>
                </a:solidFill>
              </a:rPr>
              <a:t>4:00 – not 3:60, a possible answer if children have treated this as an ordinary number sequence, counting in 100s, not 60s.</a:t>
            </a:r>
            <a:r>
              <a:rPr lang="en-GB" sz="1600" b="1" dirty="0"/>
              <a:t> </a:t>
            </a:r>
          </a:p>
          <a:p>
            <a:pPr marL="66675">
              <a:spcAft>
                <a:spcPts val="600"/>
              </a:spcAft>
            </a:pPr>
            <a:r>
              <a:rPr lang="en-US" sz="1600" dirty="0"/>
              <a:t>And the next? </a:t>
            </a:r>
            <a:r>
              <a:rPr lang="en-US" sz="1600" dirty="0">
                <a:solidFill>
                  <a:srgbClr val="00B050"/>
                </a:solidFill>
              </a:rPr>
              <a:t>4:10.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2C50EAD-F442-B449-8C4E-238151B8F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447" y="909313"/>
            <a:ext cx="4152900" cy="17208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3CE632F-39DD-BA44-8E7A-7AED51C71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033" y="2560590"/>
            <a:ext cx="2817727" cy="172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47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</a:rPr>
              <a:t>Mental Starter</a:t>
            </a:r>
            <a:endParaRPr lang="en-GB" b="1" dirty="0">
              <a:solidFill>
                <a:srgbClr val="0070C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28650" y="1870077"/>
            <a:ext cx="3886200" cy="4306886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14850" y="2015592"/>
            <a:ext cx="4000500" cy="393632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750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Match analogue and digital times; Read and write these.</a:t>
            </a:r>
          </a:p>
        </p:txBody>
      </p:sp>
      <p:sp>
        <p:nvSpPr>
          <p:cNvPr id="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716284" y="536335"/>
            <a:ext cx="5161746" cy="789739"/>
          </a:xfrm>
          <a:prstGeom prst="wedgeEllipseCallout">
            <a:avLst>
              <a:gd name="adj1" fmla="val -60767"/>
              <a:gd name="adj2" fmla="val -3807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Who can recall the pairs of multiples of 5 which make 60?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450104" y="2044284"/>
            <a:ext cx="3133344" cy="492405"/>
          </a:xfrm>
          <a:prstGeom prst="wedgeEllipseCallout">
            <a:avLst>
              <a:gd name="adj1" fmla="val 49066"/>
              <a:gd name="adj2" fmla="val -5540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25 and…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084064" y="2044284"/>
            <a:ext cx="2615184" cy="492405"/>
          </a:xfrm>
          <a:prstGeom prst="wedgeEllipseCallout">
            <a:avLst>
              <a:gd name="adj1" fmla="val -23661"/>
              <a:gd name="adj2" fmla="val -7769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…35.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730485" y="2686539"/>
            <a:ext cx="3133344" cy="492405"/>
          </a:xfrm>
          <a:prstGeom prst="wedgeEllipseCallout">
            <a:avLst>
              <a:gd name="adj1" fmla="val 49066"/>
              <a:gd name="adj2" fmla="val -5540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20 and…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090160" y="2718012"/>
            <a:ext cx="2615184" cy="460932"/>
          </a:xfrm>
          <a:prstGeom prst="wedgeEllipseCallout">
            <a:avLst>
              <a:gd name="adj1" fmla="val -23661"/>
              <a:gd name="adj2" fmla="val -7769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…40.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450104" y="3351194"/>
            <a:ext cx="3133344" cy="492405"/>
          </a:xfrm>
          <a:prstGeom prst="wedgeEllipseCallout">
            <a:avLst>
              <a:gd name="adj1" fmla="val 49066"/>
              <a:gd name="adj2" fmla="val -5540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15 and…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937760" y="3398591"/>
            <a:ext cx="2615184" cy="397610"/>
          </a:xfrm>
          <a:prstGeom prst="wedgeEllipseCallout">
            <a:avLst>
              <a:gd name="adj1" fmla="val -23661"/>
              <a:gd name="adj2" fmla="val -7769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…45.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584960" y="3994629"/>
            <a:ext cx="3133344" cy="492405"/>
          </a:xfrm>
          <a:prstGeom prst="wedgeEllipseCallout">
            <a:avLst>
              <a:gd name="adj1" fmla="val 49066"/>
              <a:gd name="adj2" fmla="val -5540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10 and…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937760" y="4057953"/>
            <a:ext cx="2615184" cy="365760"/>
          </a:xfrm>
          <a:prstGeom prst="wedgeEllipseCallout">
            <a:avLst>
              <a:gd name="adj1" fmla="val -23661"/>
              <a:gd name="adj2" fmla="val -7769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…50.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584960" y="4689383"/>
            <a:ext cx="3133344" cy="492405"/>
          </a:xfrm>
          <a:prstGeom prst="wedgeEllipseCallout">
            <a:avLst>
              <a:gd name="adj1" fmla="val 49066"/>
              <a:gd name="adj2" fmla="val -5540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5 and…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937760" y="4743066"/>
            <a:ext cx="2615184" cy="385040"/>
          </a:xfrm>
          <a:prstGeom prst="wedgeEllipseCallout">
            <a:avLst>
              <a:gd name="adj1" fmla="val -23661"/>
              <a:gd name="adj2" fmla="val -7769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…55.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888469" y="5361125"/>
            <a:ext cx="5161746" cy="789739"/>
          </a:xfrm>
          <a:prstGeom prst="wedgeEllipseCallout">
            <a:avLst>
              <a:gd name="adj1" fmla="val -60767"/>
              <a:gd name="adj2" fmla="val -3807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Why is it important to know these when telling the time?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753383" y="1384728"/>
            <a:ext cx="3133344" cy="492405"/>
          </a:xfrm>
          <a:prstGeom prst="wedgeEllipseCallout">
            <a:avLst>
              <a:gd name="adj1" fmla="val 49066"/>
              <a:gd name="adj2" fmla="val -5540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30 and…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20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378160" y="1360801"/>
            <a:ext cx="2615184" cy="492405"/>
          </a:xfrm>
          <a:prstGeom prst="wedgeEllipseCallout">
            <a:avLst>
              <a:gd name="adj1" fmla="val -23661"/>
              <a:gd name="adj2" fmla="val -7769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…30.</a:t>
            </a:r>
            <a:endParaRPr lang="en-GB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52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Telling time to the hour (to 5 mins) on analogue and digital clocks. 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684" y="715064"/>
            <a:ext cx="4381500" cy="4276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 rot="10800000" flipV="1">
            <a:off x="5408266" y="2842700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7100000" flipV="1">
            <a:off x="4711917" y="2044847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2600000" flipV="1">
            <a:off x="4953420" y="2738671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7280000" flipV="1">
            <a:off x="4721552" y="2008917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4400000" flipV="1">
            <a:off x="4643681" y="2422424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7400000" flipV="1">
            <a:off x="4767935" y="1984793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V="1">
            <a:off x="4523969" y="1993160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7580000" flipV="1">
            <a:off x="4724496" y="1933527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8000000" flipV="1">
            <a:off x="4639723" y="1542435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7700000" flipV="1">
            <a:off x="4733695" y="1935304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9800000" flipV="1">
            <a:off x="4949009" y="1241180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7820000" flipV="1">
            <a:off x="4762051" y="1900515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895435" y="4991789"/>
            <a:ext cx="4397665" cy="1088923"/>
          </a:xfrm>
          <a:prstGeom prst="wedgeEllipseCallout">
            <a:avLst>
              <a:gd name="adj1" fmla="val -49340"/>
              <a:gd name="adj2" fmla="val -41813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If we count around from </a:t>
            </a:r>
            <a:r>
              <a:rPr lang="en-GB" sz="2000" b="1" baseline="30000" dirty="0">
                <a:solidFill>
                  <a:srgbClr val="253746"/>
                </a:solidFill>
              </a:rPr>
              <a:t>1</a:t>
            </a:r>
            <a:r>
              <a:rPr lang="en-GB" sz="2000" b="1" dirty="0">
                <a:solidFill>
                  <a:srgbClr val="253746"/>
                </a:solidFill>
              </a:rPr>
              <a:t>/</a:t>
            </a:r>
            <a:r>
              <a:rPr lang="en-GB" sz="2000" b="1" baseline="-25000" dirty="0">
                <a:solidFill>
                  <a:srgbClr val="253746"/>
                </a:solidFill>
              </a:rPr>
              <a:t>2</a:t>
            </a:r>
            <a:r>
              <a:rPr lang="en-GB" sz="2000" b="1" dirty="0">
                <a:solidFill>
                  <a:srgbClr val="253746"/>
                </a:solidFill>
              </a:rPr>
              <a:t> past 9 we can spot the pairs of multiples.</a:t>
            </a:r>
          </a:p>
        </p:txBody>
      </p:sp>
      <p:sp>
        <p:nvSpPr>
          <p:cNvPr id="2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83353" y="4527812"/>
            <a:ext cx="3176616" cy="463977"/>
          </a:xfrm>
          <a:prstGeom prst="wedgeEllipseCallout">
            <a:avLst>
              <a:gd name="adj1" fmla="val 58389"/>
              <a:gd name="adj2" fmla="val -182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25 to 10 or 9:35.</a:t>
            </a:r>
          </a:p>
        </p:txBody>
      </p:sp>
      <p:sp>
        <p:nvSpPr>
          <p:cNvPr id="2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16682" y="3689580"/>
            <a:ext cx="2913734" cy="463977"/>
          </a:xfrm>
          <a:prstGeom prst="wedgeEllipseCallout">
            <a:avLst>
              <a:gd name="adj1" fmla="val 61078"/>
              <a:gd name="adj2" fmla="val -182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20 to 10 or 9:40.</a:t>
            </a:r>
          </a:p>
        </p:txBody>
      </p:sp>
      <p:sp>
        <p:nvSpPr>
          <p:cNvPr id="2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16681" y="2639292"/>
            <a:ext cx="2784737" cy="428267"/>
          </a:xfrm>
          <a:prstGeom prst="wedgeEllipseCallout">
            <a:avLst>
              <a:gd name="adj1" fmla="val 58269"/>
              <a:gd name="adj2" fmla="val -1802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15 to 10 or 9:45.</a:t>
            </a:r>
          </a:p>
        </p:txBody>
      </p:sp>
      <p:sp>
        <p:nvSpPr>
          <p:cNvPr id="2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55150" y="1641203"/>
            <a:ext cx="2901419" cy="463977"/>
          </a:xfrm>
          <a:prstGeom prst="wedgeEllipseCallout">
            <a:avLst>
              <a:gd name="adj1" fmla="val 61110"/>
              <a:gd name="adj2" fmla="val -182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10 to 10 or 9:50.</a:t>
            </a:r>
          </a:p>
        </p:txBody>
      </p:sp>
      <p:sp>
        <p:nvSpPr>
          <p:cNvPr id="2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952500" y="878446"/>
            <a:ext cx="2577928" cy="463977"/>
          </a:xfrm>
          <a:prstGeom prst="wedgeEllipseCallout">
            <a:avLst>
              <a:gd name="adj1" fmla="val 62154"/>
              <a:gd name="adj2" fmla="val -730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5 to 10 or 9:55.</a:t>
            </a:r>
          </a:p>
        </p:txBody>
      </p:sp>
    </p:spTree>
    <p:extLst>
      <p:ext uri="{BB962C8B-B14F-4D97-AF65-F5344CB8AC3E}">
        <p14:creationId xmlns:p14="http://schemas.microsoft.com/office/powerpoint/2010/main" val="350905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Telling time to the hour (to 5 mins) on analogue and digital clocks. 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48" y="483075"/>
            <a:ext cx="4381500" cy="4276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8" name="Straight Arrow Connector 7"/>
          <p:cNvCxnSpPr/>
          <p:nvPr/>
        </p:nvCxnSpPr>
        <p:spPr>
          <a:xfrm rot="15480000" flipV="1">
            <a:off x="5907483" y="1937073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7460000" flipV="1">
            <a:off x="6142589" y="1741214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20520000" flipV="1">
            <a:off x="6507208" y="935724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7880000" flipV="1">
            <a:off x="6202049" y="1669219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664699" y="710801"/>
            <a:ext cx="3437402" cy="990999"/>
          </a:xfrm>
          <a:prstGeom prst="wedgeEllipseCallout">
            <a:avLst>
              <a:gd name="adj1" fmla="val -49340"/>
              <a:gd name="adj2" fmla="val -41813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How many minutes to 10 is it?</a:t>
            </a:r>
          </a:p>
        </p:txBody>
      </p:sp>
      <p:sp>
        <p:nvSpPr>
          <p:cNvPr id="3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83353" y="1893714"/>
            <a:ext cx="3437402" cy="1395586"/>
          </a:xfrm>
          <a:prstGeom prst="wedgeEllipseCallout">
            <a:avLst>
              <a:gd name="adj1" fmla="val -49340"/>
              <a:gd name="adj2" fmla="val -41813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We can write that digitally as 9:43, what do you notice about 43 and 17?</a:t>
            </a:r>
          </a:p>
        </p:txBody>
      </p:sp>
      <p:sp>
        <p:nvSpPr>
          <p:cNvPr id="3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664699" y="3492101"/>
            <a:ext cx="3437402" cy="990999"/>
          </a:xfrm>
          <a:prstGeom prst="wedgeEllipseCallout">
            <a:avLst>
              <a:gd name="adj1" fmla="val -49340"/>
              <a:gd name="adj2" fmla="val -41813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How many minutes to 10 is it now?</a:t>
            </a:r>
          </a:p>
        </p:txBody>
      </p:sp>
      <p:sp>
        <p:nvSpPr>
          <p:cNvPr id="3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100226" y="4662314"/>
            <a:ext cx="3437402" cy="1395586"/>
          </a:xfrm>
          <a:prstGeom prst="wedgeEllipseCallout">
            <a:avLst>
              <a:gd name="adj1" fmla="val -49340"/>
              <a:gd name="adj2" fmla="val -41813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We can write that digitally as 9:57, what do you notice about 57 and 3?</a:t>
            </a:r>
          </a:p>
        </p:txBody>
      </p:sp>
      <p:sp>
        <p:nvSpPr>
          <p:cNvPr id="14" name="Speech Bubble: Rectangle with Corners Rounded 10">
            <a:extLst>
              <a:ext uri="{FF2B5EF4-FFF2-40B4-BE49-F238E27FC236}">
                <a16:creationId xmlns:a16="http://schemas.microsoft.com/office/drawing/2014/main" id="{9CCE666F-DE72-4BE8-83B8-D2974F8CA288}"/>
              </a:ext>
            </a:extLst>
          </p:cNvPr>
          <p:cNvSpPr/>
          <p:nvPr/>
        </p:nvSpPr>
        <p:spPr>
          <a:xfrm>
            <a:off x="3222854" y="1270376"/>
            <a:ext cx="1179248" cy="603470"/>
          </a:xfrm>
          <a:prstGeom prst="wedgeEllipseCallout">
            <a:avLst>
              <a:gd name="adj1" fmla="val 415"/>
              <a:gd name="adj2" fmla="val -2513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17</a:t>
            </a: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694BCD86-EB4E-47BB-9B4A-D552EDBDE813}"/>
              </a:ext>
            </a:extLst>
          </p:cNvPr>
          <p:cNvSpPr/>
          <p:nvPr/>
        </p:nvSpPr>
        <p:spPr>
          <a:xfrm>
            <a:off x="3653501" y="3987600"/>
            <a:ext cx="879247" cy="466290"/>
          </a:xfrm>
          <a:prstGeom prst="wedgeEllipseCallout">
            <a:avLst>
              <a:gd name="adj1" fmla="val -23996"/>
              <a:gd name="adj2" fmla="val -531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7738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3" grpId="0" animBg="1"/>
      <p:bldP spid="34" grpId="0" animBg="1"/>
      <p:bldP spid="35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</a:rPr>
              <a:t>Today’s activities to try.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next few slides give some suggested work you could try, they link to today’s learning objective</a:t>
            </a:r>
            <a:endParaRPr lang="en-GB" dirty="0"/>
          </a:p>
          <a:p>
            <a:r>
              <a:rPr lang="en-GB" dirty="0" smtClean="0">
                <a:solidFill>
                  <a:srgbClr val="7030A0"/>
                </a:solidFill>
              </a:rPr>
              <a:t>Choose the level you wish to try – but remember to challenge yourself!</a:t>
            </a:r>
          </a:p>
          <a:p>
            <a:r>
              <a:rPr lang="en-GB" dirty="0" smtClean="0"/>
              <a:t>If the start of this lesson seemed a bit tricky have a look at </a:t>
            </a:r>
            <a:r>
              <a:rPr lang="en-GB" smtClean="0"/>
              <a:t>the ‘Time Game’ </a:t>
            </a:r>
            <a:r>
              <a:rPr lang="en-GB" dirty="0" smtClean="0"/>
              <a:t>to get </a:t>
            </a:r>
            <a:r>
              <a:rPr lang="en-GB" smtClean="0"/>
              <a:t>you started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6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4469649"/>
            <a:ext cx="29718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2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</a:rPr>
              <a:t>One Star  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www.topmarks.co.uk/Flash.aspx?f=matchingpairstimev3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Click on the analogue to digital and try the 5 minute intervals game</a:t>
            </a:r>
          </a:p>
          <a:p>
            <a:endParaRPr lang="en-GB" dirty="0"/>
          </a:p>
          <a:p>
            <a:r>
              <a:rPr lang="en-GB" dirty="0" smtClean="0"/>
              <a:t>If this is a bit hard try the o’clock first to get your confidence 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7</a:t>
            </a:fld>
            <a:endParaRPr lang="en-GB" dirty="0"/>
          </a:p>
        </p:txBody>
      </p:sp>
      <p:sp>
        <p:nvSpPr>
          <p:cNvPr id="6" name="5-Point Star 5"/>
          <p:cNvSpPr/>
          <p:nvPr/>
        </p:nvSpPr>
        <p:spPr>
          <a:xfrm>
            <a:off x="5835535" y="687085"/>
            <a:ext cx="897774" cy="681644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929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</a:rPr>
              <a:t>Two Star 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Have a go at the mastery work ‘Mirror Times’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If you have done well on the </a:t>
            </a:r>
            <a:r>
              <a:rPr lang="en-GB" dirty="0"/>
              <a:t>O</a:t>
            </a:r>
            <a:r>
              <a:rPr lang="en-GB" dirty="0" smtClean="0"/>
              <a:t>ne Star, why not try the mastery as a challenge?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8</a:t>
            </a:fld>
            <a:endParaRPr lang="en-GB" dirty="0"/>
          </a:p>
        </p:txBody>
      </p:sp>
      <p:pic>
        <p:nvPicPr>
          <p:cNvPr id="9" name="Content Placeholder 8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D0AA265E-4DA1-AD4C-B97D-A86C86A4415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668" y="1825625"/>
            <a:ext cx="3835164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5-Point Star 9"/>
          <p:cNvSpPr/>
          <p:nvPr/>
        </p:nvSpPr>
        <p:spPr>
          <a:xfrm>
            <a:off x="5681229" y="548640"/>
            <a:ext cx="867641" cy="698269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5-Point Star 10"/>
          <p:cNvSpPr/>
          <p:nvPr/>
        </p:nvSpPr>
        <p:spPr>
          <a:xfrm>
            <a:off x="6619009" y="537774"/>
            <a:ext cx="867641" cy="698269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6901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1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98077" y="169084"/>
            <a:ext cx="34372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Investigation: </a:t>
            </a:r>
          </a:p>
          <a:p>
            <a:pPr lvl="0">
              <a:buClr>
                <a:srgbClr val="EA7600"/>
              </a:buClr>
              <a:buSzPct val="120000"/>
            </a:pP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</a:rPr>
              <a:t>Child Sheet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43E95F-2E47-C64C-BD70-16F0641EBE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397" y="144700"/>
            <a:ext cx="6244851" cy="5890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2232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3362</TotalTime>
  <Words>865</Words>
  <Application>Microsoft Office PowerPoint</Application>
  <PresentationFormat>On-screen Show (4:3)</PresentationFormat>
  <Paragraphs>139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Mental Starter</vt:lpstr>
      <vt:lpstr>PowerPoint Presentation</vt:lpstr>
      <vt:lpstr>PowerPoint Presentation</vt:lpstr>
      <vt:lpstr>PowerPoint Presentation</vt:lpstr>
      <vt:lpstr>Today’s activities to try.</vt:lpstr>
      <vt:lpstr>One Star  </vt:lpstr>
      <vt:lpstr>Two Star </vt:lpstr>
      <vt:lpstr>PowerPoint Presentation</vt:lpstr>
      <vt:lpstr>Three Star </vt:lpstr>
      <vt:lpstr>PowerPoint Presentation</vt:lpstr>
      <vt:lpstr>ANSWERS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222</cp:revision>
  <dcterms:created xsi:type="dcterms:W3CDTF">2018-09-13T11:08:58Z</dcterms:created>
  <dcterms:modified xsi:type="dcterms:W3CDTF">2020-04-02T12:07:58Z</dcterms:modified>
</cp:coreProperties>
</file>