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7" r:id="rId3"/>
    <p:sldId id="296" r:id="rId4"/>
    <p:sldId id="300" r:id="rId5"/>
    <p:sldId id="299" r:id="rId6"/>
    <p:sldId id="301" r:id="rId7"/>
    <p:sldId id="29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21739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Greek Myths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9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speech rules to punctuate direct speech.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Greek Myths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8424"/>
            <a:ext cx="8619699" cy="5227092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Can you recap the story of King Midas and the Donkey’s Ears from yesterday?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Read the story on the next slide. </a:t>
            </a:r>
            <a:r>
              <a:rPr lang="en-GB" sz="2000" dirty="0" smtClean="0">
                <a:latin typeface="Comic Sans MS" pitchFamily="66" charset="0"/>
              </a:rPr>
              <a:t>It is also in today’s folder if you wanted a clearer version. </a:t>
            </a:r>
          </a:p>
          <a:p>
            <a:r>
              <a:rPr lang="en-GB" dirty="0" smtClean="0">
                <a:latin typeface="Comic Sans MS" pitchFamily="66" charset="0"/>
              </a:rPr>
              <a:t>Oh no! Some of the words have been removed from the story. Have a go at thinking of a word which might fit </a:t>
            </a:r>
            <a:r>
              <a:rPr lang="en-GB" dirty="0" smtClean="0">
                <a:latin typeface="Comic Sans MS" pitchFamily="66" charset="0"/>
              </a:rPr>
              <a:t>in </a:t>
            </a:r>
            <a:r>
              <a:rPr lang="en-GB" smtClean="0">
                <a:latin typeface="Comic Sans MS" pitchFamily="66" charset="0"/>
              </a:rPr>
              <a:t>the gaps</a:t>
            </a:r>
            <a:r>
              <a:rPr lang="en-GB" smtClean="0">
                <a:latin typeface="Comic Sans MS" pitchFamily="66" charset="0"/>
              </a:rPr>
              <a:t>. 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Compare the story with the removed words to the full story to see if you have chosen a different word.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Which one do you think fits better? </a:t>
            </a:r>
            <a:endParaRPr lang="en-GB" sz="360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2050" name="Picture 2" descr="Medusa greek myth creature pop art Royalty Free Vector Image"/>
          <p:cNvPicPr>
            <a:picLocks noChangeAspect="1" noChangeArrowheads="1"/>
          </p:cNvPicPr>
          <p:nvPr/>
        </p:nvPicPr>
        <p:blipFill>
          <a:blip r:embed="rId2" cstate="print"/>
          <a:srcRect b="10332"/>
          <a:stretch>
            <a:fillRect/>
          </a:stretch>
        </p:blipFill>
        <p:spPr bwMode="auto">
          <a:xfrm>
            <a:off x="9524999" y="293380"/>
            <a:ext cx="2374695" cy="2299695"/>
          </a:xfrm>
          <a:prstGeom prst="rect">
            <a:avLst/>
          </a:prstGeom>
          <a:noFill/>
        </p:spPr>
      </p:pic>
      <p:pic>
        <p:nvPicPr>
          <p:cNvPr id="2052" name="Picture 4" descr="Disney's Hercules - Greek Mythology Lin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9215" y="4408227"/>
            <a:ext cx="2344322" cy="22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739" y="0"/>
            <a:ext cx="11150221" cy="688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680" y="0"/>
            <a:ext cx="10994338" cy="68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691"/>
          <a:stretch/>
        </p:blipFill>
        <p:spPr>
          <a:xfrm>
            <a:off x="89694" y="226226"/>
            <a:ext cx="1849146" cy="1445431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AA6C19E-B6FE-4481-95EA-A41A22F24620}"/>
              </a:ext>
            </a:extLst>
          </p:cNvPr>
          <p:cNvSpPr txBox="1"/>
          <p:nvPr/>
        </p:nvSpPr>
        <p:spPr>
          <a:xfrm>
            <a:off x="809222" y="1632290"/>
            <a:ext cx="11148291" cy="3039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GB" sz="2400" dirty="0">
                <a:solidFill>
                  <a:srgbClr val="0000FF"/>
                </a:solidFill>
                <a:latin typeface="+mj-lt"/>
              </a:rPr>
              <a:t>“There is something wrong with your ears if you think Pan’s music is better than mine.” </a:t>
            </a:r>
          </a:p>
          <a:p>
            <a:pPr>
              <a:lnSpc>
                <a:spcPct val="114000"/>
              </a:lnSpc>
            </a:pPr>
            <a:endParaRPr lang="en-GB" sz="2400" dirty="0">
              <a:solidFill>
                <a:srgbClr val="0000FF"/>
              </a:solidFill>
              <a:latin typeface="+mj-lt"/>
            </a:endParaRPr>
          </a:p>
          <a:p>
            <a:pPr>
              <a:lnSpc>
                <a:spcPct val="114000"/>
              </a:lnSpc>
            </a:pPr>
            <a:r>
              <a:rPr lang="en-GB" sz="2400" dirty="0">
                <a:solidFill>
                  <a:srgbClr val="0000FF"/>
                </a:solidFill>
                <a:latin typeface="+mj-lt"/>
              </a:rPr>
              <a:t>“Nothing wrong with my ears,” said foolish king Midas.</a:t>
            </a:r>
          </a:p>
          <a:p>
            <a:pPr>
              <a:lnSpc>
                <a:spcPct val="114000"/>
              </a:lnSpc>
            </a:pPr>
            <a:endParaRPr lang="en-GB" sz="2400" dirty="0">
              <a:solidFill>
                <a:srgbClr val="0000FF"/>
              </a:solidFill>
              <a:latin typeface="+mj-lt"/>
            </a:endParaRPr>
          </a:p>
          <a:p>
            <a:pPr>
              <a:lnSpc>
                <a:spcPct val="114000"/>
              </a:lnSpc>
            </a:pPr>
            <a:r>
              <a:rPr lang="en-GB" sz="2400" dirty="0">
                <a:solidFill>
                  <a:srgbClr val="0000FF"/>
                </a:solidFill>
                <a:latin typeface="+mj-lt"/>
              </a:rPr>
              <a:t> “Oh, no? Well we can soon change that!”</a:t>
            </a:r>
          </a:p>
          <a:p>
            <a:pPr>
              <a:lnSpc>
                <a:spcPct val="114000"/>
              </a:lnSpc>
            </a:pPr>
            <a:endParaRPr lang="en-GB" sz="2400" dirty="0">
              <a:solidFill>
                <a:srgbClr val="0000FF"/>
              </a:solidFill>
              <a:latin typeface="+mj-lt"/>
            </a:endParaRPr>
          </a:p>
          <a:p>
            <a:pPr>
              <a:lnSpc>
                <a:spcPct val="114000"/>
              </a:lnSpc>
            </a:pPr>
            <a:r>
              <a:rPr lang="en-GB" sz="2400" dirty="0">
                <a:solidFill>
                  <a:srgbClr val="0000FF"/>
                </a:solidFill>
                <a:latin typeface="+mj-lt"/>
              </a:rPr>
              <a:t>When he got home, Midas’s ears were itching… he had brown and pink donkey’s ears.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9222" y="469933"/>
            <a:ext cx="1057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Spotting Direct Speech</a:t>
            </a:r>
            <a:r>
              <a:rPr lang="en-GB" sz="3200" b="1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434108" y="1072392"/>
            <a:ext cx="11323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Look at this example from the story of King Midas.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53594EAB-92C7-474F-8359-A92FB14D0961}"/>
              </a:ext>
            </a:extLst>
          </p:cNvPr>
          <p:cNvSpPr/>
          <p:nvPr/>
        </p:nvSpPr>
        <p:spPr>
          <a:xfrm>
            <a:off x="914399" y="1723697"/>
            <a:ext cx="10645725" cy="404734"/>
          </a:xfrm>
          <a:prstGeom prst="rect">
            <a:avLst/>
          </a:prstGeom>
          <a:solidFill>
            <a:srgbClr val="5B9BD5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DFD7B4D-A886-41CE-982C-C2B9CF1C39CC}"/>
              </a:ext>
            </a:extLst>
          </p:cNvPr>
          <p:cNvSpPr/>
          <p:nvPr/>
        </p:nvSpPr>
        <p:spPr>
          <a:xfrm>
            <a:off x="914399" y="2544900"/>
            <a:ext cx="3768437" cy="404734"/>
          </a:xfrm>
          <a:prstGeom prst="rect">
            <a:avLst/>
          </a:prstGeom>
          <a:solidFill>
            <a:srgbClr val="5B9BD5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01409E0-3074-4015-BB9A-7927448CB52A}"/>
              </a:ext>
            </a:extLst>
          </p:cNvPr>
          <p:cNvSpPr/>
          <p:nvPr/>
        </p:nvSpPr>
        <p:spPr>
          <a:xfrm>
            <a:off x="914399" y="3373427"/>
            <a:ext cx="5256333" cy="404734"/>
          </a:xfrm>
          <a:prstGeom prst="rect">
            <a:avLst/>
          </a:prstGeom>
          <a:solidFill>
            <a:srgbClr val="5B9BD5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EC10711-11EE-413E-BD90-E7AAA24EC799}"/>
              </a:ext>
            </a:extLst>
          </p:cNvPr>
          <p:cNvSpPr/>
          <p:nvPr/>
        </p:nvSpPr>
        <p:spPr>
          <a:xfrm>
            <a:off x="346362" y="5491992"/>
            <a:ext cx="11323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Now read this excerpt out loud, using expression.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067"/>
          <a:stretch/>
        </p:blipFill>
        <p:spPr>
          <a:xfrm>
            <a:off x="9648359" y="2487046"/>
            <a:ext cx="1629242" cy="1348808"/>
          </a:xfrm>
          <a:prstGeom prst="ellipse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34108" y="5030327"/>
            <a:ext cx="11323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i="1" dirty="0"/>
              <a:t>Which words are </a:t>
            </a:r>
            <a:r>
              <a:rPr lang="en-GB" sz="2400" b="1" i="1" dirty="0"/>
              <a:t>direct speech</a:t>
            </a:r>
            <a:r>
              <a:rPr lang="en-GB" sz="2400" i="1" dirty="0"/>
              <a:t>? How do you know? </a:t>
            </a:r>
          </a:p>
        </p:txBody>
      </p:sp>
    </p:spTree>
    <p:extLst>
      <p:ext uri="{BB962C8B-B14F-4D97-AF65-F5344CB8AC3E}">
        <p14:creationId xmlns:p14="http://schemas.microsoft.com/office/powerpoint/2010/main" xmlns="" val="146571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6" grpId="0" animBg="1"/>
      <p:bldP spid="9" grpId="0" animBg="1"/>
      <p:bldP spid="10" grpId="0" animBg="1"/>
      <p:bldP spid="12" grpId="0"/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346695" y="1280389"/>
            <a:ext cx="1401959" cy="30597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2224447"/>
            <a:ext cx="2159369" cy="398943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960562" y="4356736"/>
            <a:ext cx="86135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B050"/>
                </a:solidFill>
              </a:rPr>
              <a:t>Direct speech </a:t>
            </a:r>
            <a:r>
              <a:rPr lang="en-GB" sz="2400" dirty="0"/>
              <a:t>and </a:t>
            </a:r>
            <a:r>
              <a:rPr lang="en-GB" sz="2400" dirty="0">
                <a:solidFill>
                  <a:srgbClr val="7030A0"/>
                </a:solidFill>
              </a:rPr>
              <a:t>reporting clauses </a:t>
            </a:r>
            <a:r>
              <a:rPr lang="en-GB" sz="2400" dirty="0"/>
              <a:t>are usually separated by a comma.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55102" y="2429165"/>
            <a:ext cx="7645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latin typeface="+mj-lt"/>
              </a:rPr>
              <a:t>“</a:t>
            </a:r>
            <a:r>
              <a:rPr lang="en-GB" sz="2400" b="1" i="1" u="sng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I</a:t>
            </a:r>
            <a:r>
              <a:rPr lang="en-GB" sz="2400" i="1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 am so much more musical than Pan</a:t>
            </a:r>
            <a:r>
              <a:rPr lang="en-GB" sz="2400" b="1" i="1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,</a:t>
            </a:r>
            <a:r>
              <a:rPr lang="en-GB" sz="2400" i="1" dirty="0">
                <a:uFill>
                  <a:solidFill>
                    <a:srgbClr val="00B050"/>
                  </a:solidFill>
                </a:uFill>
                <a:latin typeface="+mj-lt"/>
              </a:rPr>
              <a:t>” </a:t>
            </a:r>
            <a:r>
              <a:rPr lang="en-GB" sz="2400" i="1" dirty="0">
                <a:solidFill>
                  <a:srgbClr val="7030A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he said</a:t>
            </a:r>
            <a:r>
              <a:rPr lang="en-GB" sz="2400" i="1" dirty="0">
                <a:uFill>
                  <a:solidFill>
                    <a:srgbClr val="00B050"/>
                  </a:solidFill>
                </a:uFill>
                <a:latin typeface="+mj-lt"/>
              </a:rPr>
              <a:t>.</a:t>
            </a:r>
            <a:endParaRPr lang="en-GB" sz="2400" i="1" dirty="0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24965" y="3315741"/>
            <a:ext cx="8129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King Midas sighed</a:t>
            </a:r>
            <a:r>
              <a:rPr lang="en-GB" sz="2400" b="1" i="1" dirty="0">
                <a:solidFill>
                  <a:srgbClr val="7030A0"/>
                </a:solidFill>
                <a:latin typeface="+mj-lt"/>
              </a:rPr>
              <a:t>,</a:t>
            </a:r>
            <a:r>
              <a:rPr lang="en-GB" sz="2400" i="1" dirty="0">
                <a:solidFill>
                  <a:srgbClr val="7030A0"/>
                </a:solidFill>
                <a:latin typeface="+mj-lt"/>
              </a:rPr>
              <a:t> </a:t>
            </a:r>
            <a:r>
              <a:rPr lang="en-GB" sz="2400" i="1" dirty="0">
                <a:latin typeface="+mj-lt"/>
              </a:rPr>
              <a:t>“</a:t>
            </a:r>
            <a:r>
              <a:rPr lang="en-GB" sz="2400" b="1" i="1" u="sng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Y</a:t>
            </a:r>
            <a:r>
              <a:rPr lang="en-GB" sz="2400" i="1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ou are deluded, Apollo!</a:t>
            </a:r>
            <a:r>
              <a:rPr lang="en-GB" sz="2400" i="1" dirty="0">
                <a:uFill>
                  <a:solidFill>
                    <a:srgbClr val="00B050"/>
                  </a:solidFill>
                </a:uFill>
                <a:latin typeface="+mj-lt"/>
              </a:rPr>
              <a:t>”</a:t>
            </a:r>
            <a:endParaRPr lang="en-GB" sz="2400" b="1" i="1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919674" y="5191504"/>
            <a:ext cx="70473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The comma is placed at the end of the first clause.</a:t>
            </a:r>
          </a:p>
          <a:p>
            <a:pPr algn="ctr"/>
            <a:r>
              <a:rPr lang="en-GB" sz="2400" dirty="0" smtClean="0"/>
              <a:t>The </a:t>
            </a:r>
            <a:r>
              <a:rPr lang="en-GB" sz="2400" dirty="0"/>
              <a:t>speech marks follow the comma.</a:t>
            </a:r>
          </a:p>
        </p:txBody>
      </p:sp>
      <p:cxnSp>
        <p:nvCxnSpPr>
          <p:cNvPr id="17" name="Straight Arrow Connector 16"/>
          <p:cNvCxnSpPr>
            <a:cxnSpLocks/>
          </p:cNvCxnSpPr>
          <p:nvPr/>
        </p:nvCxnSpPr>
        <p:spPr>
          <a:xfrm flipH="1" flipV="1">
            <a:off x="6895954" y="2890830"/>
            <a:ext cx="234217" cy="20601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H="1" flipV="1">
            <a:off x="4701309" y="3758400"/>
            <a:ext cx="234217" cy="20601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310185" y="876557"/>
            <a:ext cx="4490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B050"/>
                </a:solidFill>
              </a:rPr>
              <a:t>Direct speech </a:t>
            </a:r>
            <a:r>
              <a:rPr lang="en-GB" sz="2400" dirty="0"/>
              <a:t>begins with a </a:t>
            </a:r>
            <a:r>
              <a:rPr lang="en-GB" sz="2400" u="sng" dirty="0"/>
              <a:t>capital letter</a:t>
            </a:r>
            <a:r>
              <a:rPr lang="en-GB" sz="2400" dirty="0"/>
              <a:t>, even if it is in the middle of a </a:t>
            </a:r>
            <a:r>
              <a:rPr lang="en-GB" sz="2400" dirty="0" smtClean="0"/>
              <a:t>sentence!</a:t>
            </a:r>
            <a:endParaRPr lang="en-GB" sz="2400" dirty="0"/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 rot="5400000">
            <a:off x="2429303" y="2142699"/>
            <a:ext cx="395785" cy="25930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266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7" grpId="0" build="p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7486934" cy="5131557"/>
          </a:xfrm>
        </p:spPr>
        <p:txBody>
          <a:bodyPr>
            <a:normAutofit/>
          </a:bodyPr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Write out the conversation between King Midas and his barber. Use speech marks and a reporting clause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Write the conversation using speech marks, commas and capital letters.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Write the conversation aiming to use </a:t>
            </a:r>
            <a:r>
              <a:rPr lang="en-GB" u="sng" dirty="0" smtClean="0">
                <a:solidFill>
                  <a:srgbClr val="7030A0"/>
                </a:solidFill>
                <a:latin typeface="Comic Sans MS" pitchFamily="66" charset="0"/>
              </a:rPr>
              <a:t>all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of the direct speech rules. Don’t use ‘said’ and include some adverbs.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Put detail of what is happening to the characters between the speech.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76860" y="146830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2616992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0" y="3572334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40490"/>
            <a:ext cx="962167" cy="962167"/>
          </a:xfrm>
          <a:prstGeom prst="rect">
            <a:avLst/>
          </a:prstGeom>
          <a:noFill/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17A4429-1364-400C-89BB-FBA8C5CFEB6E}"/>
              </a:ext>
            </a:extLst>
          </p:cNvPr>
          <p:cNvSpPr txBox="1"/>
          <p:nvPr/>
        </p:nvSpPr>
        <p:spPr>
          <a:xfrm>
            <a:off x="8389535" y="1654237"/>
            <a:ext cx="3628102" cy="49859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Hug the words spoken with speech marks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Start the speakers’ words with a capital letter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Separate the speech and reporting clause with a </a:t>
            </a:r>
            <a:r>
              <a:rPr lang="en-GB" sz="2000" dirty="0" smtClean="0"/>
              <a:t>comma BEFORE the speech marks</a:t>
            </a:r>
            <a:endParaRPr lang="en-GB" sz="2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Start a new line to show the speaker has changed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632812" y="4626591"/>
            <a:ext cx="1774209" cy="27296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397</Words>
  <Application>Microsoft Office PowerPoint</Application>
  <PresentationFormat>Custom</PresentationFormat>
  <Paragraphs>37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English  Greek Myths Miss Hurdman</vt:lpstr>
      <vt:lpstr>Greek Myths</vt:lpstr>
      <vt:lpstr>Slide 3</vt:lpstr>
      <vt:lpstr>Slide 4</vt:lpstr>
      <vt:lpstr>Slide 5</vt:lpstr>
      <vt:lpstr>Slide 6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43</cp:revision>
  <dcterms:created xsi:type="dcterms:W3CDTF">2020-04-22T08:29:51Z</dcterms:created>
  <dcterms:modified xsi:type="dcterms:W3CDTF">2020-06-03T11:49:39Z</dcterms:modified>
</cp:coreProperties>
</file>