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7" r:id="rId3"/>
    <p:sldId id="286" r:id="rId4"/>
    <p:sldId id="280" r:id="rId5"/>
    <p:sldId id="281" r:id="rId6"/>
    <p:sldId id="282" r:id="rId7"/>
    <p:sldId id="283" r:id="rId8"/>
    <p:sldId id="284" r:id="rId9"/>
    <p:sldId id="285" r:id="rId10"/>
    <p:sldId id="279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11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pPr algn="l"/>
            <a:r>
              <a:rPr lang="en-GB" sz="4000" dirty="0" smtClean="0">
                <a:latin typeface="Comic Sans MS" panose="030F0702030302020204" pitchFamily="66" charset="0"/>
              </a:rPr>
              <a:t>LO: To use </a:t>
            </a:r>
            <a:r>
              <a:rPr lang="en-GB" sz="4000" dirty="0" smtClean="0">
                <a:latin typeface="Comic Sans MS" panose="030F0702030302020204" pitchFamily="66" charset="0"/>
              </a:rPr>
              <a:t>different</a:t>
            </a:r>
            <a:r>
              <a:rPr lang="en-GB" sz="4000" dirty="0" smtClean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conjunctions </a:t>
            </a:r>
            <a:r>
              <a:rPr lang="en-GB" sz="4000" dirty="0" smtClean="0">
                <a:latin typeface="Comic Sans MS" panose="030F0702030302020204" pitchFamily="66" charset="0"/>
              </a:rPr>
              <a:t>to</a:t>
            </a:r>
          </a:p>
          <a:p>
            <a:pPr algn="l"/>
            <a:r>
              <a:rPr lang="en-GB" sz="4000" dirty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     </a:t>
            </a:r>
            <a:r>
              <a:rPr lang="en-GB" sz="4000" dirty="0" smtClean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form compound and complex 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pPr algn="l"/>
            <a:r>
              <a:rPr lang="en-GB" sz="4000" dirty="0">
                <a:latin typeface="Comic Sans MS" panose="030F0702030302020204" pitchFamily="66" charset="0"/>
              </a:rPr>
              <a:t> </a:t>
            </a:r>
            <a:r>
              <a:rPr lang="en-GB" sz="4000" dirty="0" smtClean="0">
                <a:latin typeface="Comic Sans MS" panose="030F0702030302020204" pitchFamily="66" charset="0"/>
              </a:rPr>
              <a:t>      </a:t>
            </a:r>
            <a:r>
              <a:rPr lang="en-GB" sz="4000" dirty="0" smtClean="0">
                <a:latin typeface="Comic Sans MS" panose="030F0702030302020204" pitchFamily="66" charset="0"/>
              </a:rPr>
              <a:t>sentences</a:t>
            </a:r>
            <a:r>
              <a:rPr lang="en-GB" sz="4000" dirty="0" smtClean="0">
                <a:latin typeface="Comic Sans MS" panose="030F0702030302020204" pitchFamily="66" charset="0"/>
              </a:rPr>
              <a:t>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Identify if the sentences on today’s worksheet are compound or complex sentences. – Section A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Complete Section A and extend the sentences in Section B using ‘when’, ‘because’ or ‘although’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Complete Section A and extend the sentences in Section B. Challenge yourself to use a range of subordinating conjunctions. Could you also use the conjunction at the START of your sentence?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616992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61699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561021" y="351774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0" y="352001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303988" y="3861213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9797" y="597771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copy of the sentences can be found in today’s folder</a:t>
            </a:r>
            <a:endParaRPr lang="en-GB" dirty="0"/>
          </a:p>
        </p:txBody>
      </p:sp>
      <p:pic>
        <p:nvPicPr>
          <p:cNvPr id="14" name="Picture 2" descr="FREE! - I SAW A WABUB Display Poster - Teaching Resource - Twinkl"/>
          <p:cNvPicPr>
            <a:picLocks noChangeAspect="1" noChangeArrowheads="1"/>
          </p:cNvPicPr>
          <p:nvPr/>
        </p:nvPicPr>
        <p:blipFill>
          <a:blip r:embed="rId2"/>
          <a:srcRect l="20924" t="24336" r="22445" b="19715"/>
          <a:stretch>
            <a:fillRect/>
          </a:stretch>
        </p:blipFill>
        <p:spPr bwMode="auto">
          <a:xfrm>
            <a:off x="8261445" y="4916400"/>
            <a:ext cx="3930555" cy="194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Answers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On the next slide are the answers.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Make sure not to peek before you have completed your work!</a:t>
            </a:r>
          </a:p>
        </p:txBody>
      </p:sp>
      <p:pic>
        <p:nvPicPr>
          <p:cNvPr id="10242" name="Picture 2" descr="I'M WATCHING YOU - Cheezburger - Funny Memes | Funny Pictures"/>
          <p:cNvPicPr>
            <a:picLocks noChangeAspect="1" noChangeArrowheads="1"/>
          </p:cNvPicPr>
          <p:nvPr/>
        </p:nvPicPr>
        <p:blipFill>
          <a:blip r:embed="rId2"/>
          <a:srcRect b="10188"/>
          <a:stretch>
            <a:fillRect/>
          </a:stretch>
        </p:blipFill>
        <p:spPr bwMode="auto">
          <a:xfrm>
            <a:off x="4181664" y="3485794"/>
            <a:ext cx="3583912" cy="3022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Section A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Compound</a:t>
            </a:r>
          </a:p>
          <a:p>
            <a:r>
              <a:rPr lang="en-GB" dirty="0" smtClean="0">
                <a:latin typeface="Comic Sans MS" pitchFamily="66" charset="0"/>
              </a:rPr>
              <a:t>Complex</a:t>
            </a:r>
          </a:p>
          <a:p>
            <a:r>
              <a:rPr lang="en-GB" dirty="0" smtClean="0">
                <a:latin typeface="Comic Sans MS" pitchFamily="66" charset="0"/>
              </a:rPr>
              <a:t>Complex</a:t>
            </a:r>
          </a:p>
          <a:p>
            <a:r>
              <a:rPr lang="en-GB" dirty="0" smtClean="0">
                <a:latin typeface="Comic Sans MS" pitchFamily="66" charset="0"/>
              </a:rPr>
              <a:t>Compound</a:t>
            </a:r>
          </a:p>
          <a:p>
            <a:r>
              <a:rPr lang="en-GB" dirty="0" smtClean="0">
                <a:latin typeface="Comic Sans MS" pitchFamily="66" charset="0"/>
              </a:rPr>
              <a:t>Complex</a:t>
            </a:r>
          </a:p>
          <a:p>
            <a:r>
              <a:rPr lang="en-GB" dirty="0" smtClean="0">
                <a:latin typeface="Comic Sans MS" pitchFamily="66" charset="0"/>
              </a:rPr>
              <a:t>Compound</a:t>
            </a:r>
          </a:p>
          <a:p>
            <a:r>
              <a:rPr lang="en-GB" dirty="0" smtClean="0">
                <a:latin typeface="Comic Sans MS" pitchFamily="66" charset="0"/>
              </a:rPr>
              <a:t>Complex</a:t>
            </a:r>
          </a:p>
          <a:p>
            <a:r>
              <a:rPr lang="en-GB" dirty="0" smtClean="0">
                <a:latin typeface="Comic Sans MS" pitchFamily="66" charset="0"/>
              </a:rPr>
              <a:t>Compound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31259"/>
            <a:ext cx="9144000" cy="2178704"/>
          </a:xfrm>
          <a:ln w="5715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§"/>
            </a:pPr>
            <a:r>
              <a:rPr lang="en-GB" sz="3600" dirty="0" smtClean="0">
                <a:latin typeface="Comic Sans MS" panose="030F0702030302020204" pitchFamily="66" charset="0"/>
              </a:rPr>
              <a:t>When you completed the SPAG work we set at the start of lockdown, we found that this was an area a lot of you were finding tricky.</a:t>
            </a:r>
            <a:endParaRPr lang="en-GB" sz="36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139856"/>
          </a:xfrm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marL="571500" indent="-571500" algn="l">
              <a:buFont typeface="Wingdings" panose="05000000000000000000" pitchFamily="2" charset="2"/>
              <a:buChar char="§"/>
            </a:pPr>
            <a:r>
              <a:rPr lang="en-GB" sz="3600" dirty="0" smtClean="0">
                <a:latin typeface="Comic Sans MS" panose="030F0702030302020204" pitchFamily="66" charset="0"/>
              </a:rPr>
              <a:t>Have a little go at today’s work and see if you can use some connectives in your work to WOW us throughout this week. </a:t>
            </a:r>
            <a:endParaRPr lang="en-GB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2141" y="309282"/>
            <a:ext cx="6078071" cy="70788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latin typeface="Comic Sans MS" panose="030F0702030302020204" pitchFamily="66" charset="0"/>
              </a:rPr>
              <a:t>Background.</a:t>
            </a:r>
            <a:endParaRPr lang="en-GB" sz="4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40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Compound and complex sentences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compound</a:t>
            </a:r>
            <a:r>
              <a:rPr lang="en-GB" dirty="0" smtClean="0">
                <a:latin typeface="Comic Sans MS" pitchFamily="66" charset="0"/>
              </a:rPr>
              <a:t> sentence is: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Two </a:t>
            </a: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simple</a:t>
            </a:r>
            <a:r>
              <a:rPr lang="en-GB" dirty="0" smtClean="0">
                <a:latin typeface="Comic Sans MS" pitchFamily="66" charset="0"/>
              </a:rPr>
              <a:t> sentences (both containing a </a:t>
            </a:r>
            <a:r>
              <a:rPr lang="en-GB" u="sng" dirty="0" smtClean="0">
                <a:latin typeface="Comic Sans MS" pitchFamily="66" charset="0"/>
              </a:rPr>
              <a:t>verb</a:t>
            </a:r>
            <a:r>
              <a:rPr lang="en-GB" dirty="0" smtClean="0">
                <a:latin typeface="Comic Sans MS" pitchFamily="66" charset="0"/>
              </a:rPr>
              <a:t>) joined together by a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coordinating conjunction</a:t>
            </a:r>
            <a:r>
              <a:rPr lang="en-GB" dirty="0" smtClean="0">
                <a:latin typeface="Comic Sans MS" pitchFamily="66" charset="0"/>
              </a:rPr>
              <a:t>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defRPr/>
            </a:pPr>
            <a:r>
              <a:rPr lang="en-GB" dirty="0" smtClean="0">
                <a:latin typeface="Comic Sans MS" pitchFamily="66" charset="0"/>
              </a:rPr>
              <a:t>A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complex</a:t>
            </a:r>
            <a:r>
              <a:rPr lang="en-GB" dirty="0" smtClean="0">
                <a:latin typeface="Comic Sans MS" pitchFamily="66" charset="0"/>
              </a:rPr>
              <a:t> sentence is:</a:t>
            </a:r>
          </a:p>
          <a:p>
            <a:pPr lvl="0">
              <a:buNone/>
              <a:defRPr/>
            </a:pPr>
            <a:r>
              <a:rPr lang="en-GB" dirty="0" smtClean="0">
                <a:latin typeface="Comic Sans MS" pitchFamily="66" charset="0"/>
              </a:rPr>
              <a:t>A main clause (simple sentence) and a subordinate clause joined together by a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subordinating conjunction</a:t>
            </a:r>
            <a:r>
              <a:rPr lang="en-GB" dirty="0" smtClean="0">
                <a:latin typeface="Comic Sans MS" pitchFamily="66" charset="0"/>
              </a:rPr>
              <a:t>. </a:t>
            </a:r>
          </a:p>
          <a:p>
            <a:endParaRPr lang="en-GB" dirty="0"/>
          </a:p>
        </p:txBody>
      </p:sp>
      <p:pic>
        <p:nvPicPr>
          <p:cNvPr id="1028" name="Picture 4" descr="Main and subordinate clauses explained for parents | Clauses in ..."/>
          <p:cNvPicPr>
            <a:picLocks noChangeAspect="1" noChangeArrowheads="1"/>
          </p:cNvPicPr>
          <p:nvPr/>
        </p:nvPicPr>
        <p:blipFill>
          <a:blip r:embed="rId2"/>
          <a:srcRect l="3616" t="36203" r="3773"/>
          <a:stretch>
            <a:fillRect/>
          </a:stretch>
        </p:blipFill>
        <p:spPr bwMode="auto">
          <a:xfrm>
            <a:off x="6509983" y="4080682"/>
            <a:ext cx="4804011" cy="2495776"/>
          </a:xfrm>
          <a:prstGeom prst="rect">
            <a:avLst/>
          </a:prstGeom>
          <a:noFill/>
        </p:spPr>
      </p:pic>
      <p:pic>
        <p:nvPicPr>
          <p:cNvPr id="7" name="Picture 4" descr="Main and subordinate clauses explained for parents | Clauses in ..."/>
          <p:cNvPicPr>
            <a:picLocks noChangeAspect="1" noChangeArrowheads="1"/>
          </p:cNvPicPr>
          <p:nvPr/>
        </p:nvPicPr>
        <p:blipFill>
          <a:blip r:embed="rId2"/>
          <a:srcRect l="14377" r="18715" b="63355"/>
          <a:stretch>
            <a:fillRect/>
          </a:stretch>
        </p:blipFill>
        <p:spPr bwMode="auto">
          <a:xfrm>
            <a:off x="1228300" y="4380933"/>
            <a:ext cx="3875964" cy="1600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5114" y="-2644513"/>
            <a:ext cx="7258574" cy="123952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217715" y="-104513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63773" y="354842"/>
            <a:ext cx="53908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As you’re reading, see if you can spot any:</a:t>
            </a:r>
          </a:p>
          <a:p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Coordinating conjunctions</a:t>
            </a: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Subordinating conjunctions</a:t>
            </a:r>
          </a:p>
        </p:txBody>
      </p:sp>
      <p:pic>
        <p:nvPicPr>
          <p:cNvPr id="6" name="Picture 2" descr="FREE! - I SAW A WABUB Display Poster - Teaching Resource - Twinkl"/>
          <p:cNvPicPr>
            <a:picLocks noChangeAspect="1" noChangeArrowheads="1"/>
          </p:cNvPicPr>
          <p:nvPr/>
        </p:nvPicPr>
        <p:blipFill>
          <a:blip r:embed="rId3"/>
          <a:srcRect l="20924" t="24336" r="22445" b="19715"/>
          <a:stretch>
            <a:fillRect/>
          </a:stretch>
        </p:blipFill>
        <p:spPr bwMode="auto">
          <a:xfrm>
            <a:off x="764274" y="4916400"/>
            <a:ext cx="3930555" cy="1941600"/>
          </a:xfrm>
          <a:prstGeom prst="rect">
            <a:avLst/>
          </a:prstGeom>
          <a:noFill/>
        </p:spPr>
      </p:pic>
      <p:pic>
        <p:nvPicPr>
          <p:cNvPr id="8194" name="Picture 2" descr="FANBOYS Coordinating Conjunctions Poster - Australia"/>
          <p:cNvPicPr>
            <a:picLocks noChangeAspect="1" noChangeArrowheads="1"/>
          </p:cNvPicPr>
          <p:nvPr/>
        </p:nvPicPr>
        <p:blipFill>
          <a:blip r:embed="rId4"/>
          <a:srcRect l="18649" t="25246" r="18579" b="17441"/>
          <a:stretch>
            <a:fillRect/>
          </a:stretch>
        </p:blipFill>
        <p:spPr bwMode="auto">
          <a:xfrm>
            <a:off x="805217" y="2456597"/>
            <a:ext cx="3766783" cy="1719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066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3533" y="-2677533"/>
            <a:ext cx="7243334" cy="122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4293" y="-2649891"/>
            <a:ext cx="7400216" cy="1239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7777" y="-2674977"/>
            <a:ext cx="7451646" cy="12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0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33689" y="-2689289"/>
            <a:ext cx="7423023" cy="12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3387" y="-2581187"/>
            <a:ext cx="7385227" cy="12395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994400" y="0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3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252</Words>
  <Application>Microsoft Office PowerPoint</Application>
  <PresentationFormat>Widescreen</PresentationFormat>
  <Paragraphs>40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Wingdings</vt:lpstr>
      <vt:lpstr>Office Theme</vt:lpstr>
      <vt:lpstr>PowerPoint Presentation</vt:lpstr>
      <vt:lpstr>When you completed the SPAG work we set at the start of lockdown, we found that this was an area a lot of you were finding tricky.</vt:lpstr>
      <vt:lpstr>Compound and complex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activity</vt:lpstr>
      <vt:lpstr>Answers</vt:lpstr>
      <vt:lpstr>Section A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29</cp:revision>
  <dcterms:created xsi:type="dcterms:W3CDTF">2020-04-22T08:29:51Z</dcterms:created>
  <dcterms:modified xsi:type="dcterms:W3CDTF">2020-05-05T12:14:05Z</dcterms:modified>
</cp:coreProperties>
</file>