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notesSlides/notesSlide1.xml" ContentType="application/vnd.openxmlformats-officedocument.presentationml.notesSlide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sldIdLst>
    <p:sldId id="332" r:id="rId2"/>
    <p:sldId id="331" r:id="rId3"/>
    <p:sldId id="315" r:id="rId4"/>
    <p:sldId id="317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7600"/>
    <a:srgbClr val="253746"/>
    <a:srgbClr val="9AF67A"/>
    <a:srgbClr val="85F45E"/>
    <a:srgbClr val="E7B8F6"/>
    <a:srgbClr val="F4D2FE"/>
    <a:srgbClr val="F7B635"/>
    <a:srgbClr val="E2AAF4"/>
    <a:srgbClr val="F1C6FE"/>
    <a:srgbClr val="F9B1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097" autoAdjust="0"/>
    <p:restoredTop sz="77143" autoAdjust="0"/>
  </p:normalViewPr>
  <p:slideViewPr>
    <p:cSldViewPr snapToGrid="0">
      <p:cViewPr varScale="1">
        <p:scale>
          <a:sx n="34" d="100"/>
          <a:sy n="34" d="100"/>
        </p:scale>
        <p:origin x="984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13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openxmlformats.org/officeDocument/2006/relationships/customXml" Target="../customXml/item2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customXml" Target="../customXml/item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ECC001-2C7A-4C2A-8B06-705CA02DC7C6}" type="datetimeFigureOut">
              <a:rPr lang="en-GB" smtClean="0"/>
              <a:t>13/01/2021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873E03-7F6C-40B1-9C82-92C8804404E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2705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>
              <a:solidFill>
                <a:srgbClr val="253746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873E03-7F6C-40B1-9C82-92C8804404E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622732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dirty="0">
                <a:solidFill>
                  <a:srgbClr val="253746"/>
                </a:solidFill>
              </a:rPr>
              <a:t>Repeat </a:t>
            </a:r>
            <a:r>
              <a:rPr lang="en-GB" dirty="0">
                <a:solidFill>
                  <a:srgbClr val="253746"/>
                </a:solidFill>
              </a:rPr>
              <a:t>with other children.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Children can now go on to do differentiated GROUP ACTIVITIES. You can find Hamilton’s group activities in this unit’s TEACHING AND GROUP ACTIVITIES download on our website.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WT/ARE/GD:  Play a game to explore positioning and rounding of 2-place decimals.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Extra choice of activity for ARE: Play a game to explore order and rounding of 2-place decimals.</a:t>
            </a:r>
            <a:endParaRPr lang="en-GB" dirty="0">
              <a:solidFill>
                <a:srgbClr val="253746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>
                <a:solidFill>
                  <a:prstClr val="black"/>
                </a:solidFill>
              </a:rPr>
              <a:pPr/>
              <a:t>3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6565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Practice Sheet on this slide is suitable for most children.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You can download differentiated PRACTICE WORKSHEETS from Hamilton’s website in this unit’s PROCEDURAL FLUENCY box.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WT:  Place numbers with two decimal places on a 0–1 line marked in tenths. Round them to the nearest tenth and whole.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ARE/GD: Place numbers with two decimal places on a mostly empty 0–1 line. Round them to the nearest tenth and whole.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50347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hamilton-trust.org.uk/maths/year-5-maths/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87540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16252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75158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FB96D1F-83BC-4887-89A5-175B6E6C68B9}"/>
              </a:ext>
            </a:extLst>
          </p:cNvPr>
          <p:cNvSpPr/>
          <p:nvPr userDrawn="1"/>
        </p:nvSpPr>
        <p:spPr>
          <a:xfrm>
            <a:off x="-53107" y="6221405"/>
            <a:ext cx="9197108" cy="657069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50" b="1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13BC91-F6D0-4DC8-B0B8-6E7E7FAB66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7E7D638D-B41C-46A9-87E5-34C770A46C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943602" y="6367376"/>
            <a:ext cx="3086100" cy="365125"/>
          </a:xfrm>
        </p:spPr>
        <p:txBody>
          <a:bodyPr/>
          <a:lstStyle>
            <a:lvl1pPr>
              <a:defRPr sz="1200" b="0">
                <a:solidFill>
                  <a:srgbClr val="EA7600"/>
                </a:solidFill>
                <a:latin typeface="+mn-lt"/>
              </a:defRPr>
            </a:lvl1pPr>
          </a:lstStyle>
          <a:p>
            <a:pPr algn="r"/>
            <a:r>
              <a:rPr lang="en-GB"/>
              <a:t>Year 5</a:t>
            </a:r>
            <a:endParaRPr lang="en-GB" dirty="0"/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5D9A2E24-96C9-44BE-881E-97F4ADE190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85487" y="6367375"/>
            <a:ext cx="719921" cy="365125"/>
          </a:xfrm>
        </p:spPr>
        <p:txBody>
          <a:bodyPr/>
          <a:lstStyle>
            <a:lvl1pPr algn="ctr">
              <a:defRPr sz="1200" b="0">
                <a:solidFill>
                  <a:srgbClr val="EA7600"/>
                </a:solidFill>
                <a:latin typeface="+mn-lt"/>
              </a:defRPr>
            </a:lvl1pPr>
          </a:lstStyle>
          <a:p>
            <a:fld id="{BA0EE811-478C-4958-8104-2A70B5A19611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51EBB7B-6C39-48C7-850C-99BEC78CA16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58" y="6091747"/>
            <a:ext cx="775846" cy="721945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7DFD4919-36E0-4B90-9A13-3AC6D2978560}"/>
              </a:ext>
            </a:extLst>
          </p:cNvPr>
          <p:cNvSpPr/>
          <p:nvPr userDrawn="1"/>
        </p:nvSpPr>
        <p:spPr>
          <a:xfrm>
            <a:off x="810410" y="6390463"/>
            <a:ext cx="168135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GB" sz="1200" b="0" dirty="0">
                <a:solidFill>
                  <a:srgbClr val="EA7600"/>
                </a:solidFill>
              </a:rPr>
              <a:t>© </a:t>
            </a:r>
            <a:r>
              <a:rPr lang="en-GB" sz="1200" b="0" dirty="0">
                <a:solidFill>
                  <a:srgbClr val="EA7600"/>
                </a:solidFill>
                <a:hlinkClick r:id="rId3"/>
              </a:rPr>
              <a:t>hamilton-trust.org.uk</a:t>
            </a:r>
            <a:endParaRPr lang="en-GB" sz="1200" b="0" dirty="0">
              <a:solidFill>
                <a:srgbClr val="EA7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21408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31847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17761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5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67705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5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24691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5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6172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5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80320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5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6641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5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17128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1000">
              <a:schemeClr val="bg1">
                <a:lumMod val="95000"/>
              </a:schemeClr>
            </a:gs>
            <a:gs pos="0">
              <a:schemeClr val="accent1">
                <a:lumMod val="20000"/>
                <a:lumOff val="80000"/>
              </a:schemeClr>
            </a:gs>
            <a:gs pos="100000">
              <a:schemeClr val="accent1">
                <a:lumMod val="40000"/>
                <a:lumOff val="6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/>
              <a:t>Year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8276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649287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21.1.21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Year 5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1</a:t>
            </a:fld>
            <a:endParaRPr lang="en-GB"/>
          </a:p>
        </p:txBody>
      </p:sp>
      <p:pic>
        <p:nvPicPr>
          <p:cNvPr id="6" name="Picture 5"/>
          <p:cNvPicPr/>
          <p:nvPr/>
        </p:nvPicPr>
        <p:blipFill>
          <a:blip r:embed="rId2"/>
          <a:stretch>
            <a:fillRect/>
          </a:stretch>
        </p:blipFill>
        <p:spPr>
          <a:xfrm>
            <a:off x="1143000" y="1958975"/>
            <a:ext cx="6858000" cy="378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62123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 descr="Image result for hamilton trust"/>
          <p:cNvSpPr>
            <a:spLocks noChangeAspect="1" noChangeArrowheads="1"/>
          </p:cNvSpPr>
          <p:nvPr/>
        </p:nvSpPr>
        <p:spPr bwMode="auto">
          <a:xfrm>
            <a:off x="116681" y="7489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AutoShape 4" descr="Image result for hamilton trust"/>
          <p:cNvSpPr>
            <a:spLocks noChangeAspect="1" noChangeArrowheads="1"/>
          </p:cNvSpPr>
          <p:nvPr/>
        </p:nvSpPr>
        <p:spPr bwMode="auto">
          <a:xfrm>
            <a:off x="230981" y="8632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AutoShape 8" descr="Image result for hamilton trust"/>
          <p:cNvSpPr>
            <a:spLocks noChangeAspect="1" noChangeArrowheads="1"/>
          </p:cNvSpPr>
          <p:nvPr/>
        </p:nvSpPr>
        <p:spPr bwMode="auto">
          <a:xfrm>
            <a:off x="345281" y="9775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0EE811-478C-4958-8104-2A70B5A19611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EA76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Year 5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EA76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099B57C-E946-4C9B-BA97-EFBE68A59799}"/>
              </a:ext>
            </a:extLst>
          </p:cNvPr>
          <p:cNvSpPr/>
          <p:nvPr/>
        </p:nvSpPr>
        <p:spPr>
          <a:xfrm>
            <a:off x="230981" y="144276"/>
            <a:ext cx="871637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7600"/>
              </a:buClr>
              <a:buSzPct val="120000"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Day </a:t>
            </a:r>
            <a:r>
              <a:rPr kumimoji="0" lang="en-GB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4: </a:t>
            </a:r>
            <a:r>
              <a:rPr lang="en-GB" sz="2000" b="1" dirty="0" smtClean="0">
                <a:solidFill>
                  <a:srgbClr val="5B9BD5">
                    <a:lumMod val="75000"/>
                  </a:srgbClr>
                </a:solidFill>
                <a:latin typeface="Calibri" panose="020F0502020204030204"/>
              </a:rPr>
              <a:t>Round</a:t>
            </a:r>
            <a:r>
              <a:rPr kumimoji="0" lang="en-GB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decimal</a:t>
            </a:r>
            <a:r>
              <a:rPr kumimoji="0" lang="en-GB" sz="2000" b="1" i="0" u="none" strike="noStrike" kern="1200" cap="none" spc="0" normalizeH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numbers</a:t>
            </a:r>
            <a:r>
              <a:rPr kumimoji="0" lang="en-GB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Picture 3" descr="A screenshot of a social media post&#10;&#10;Description automatically generated">
            <a:extLst>
              <a:ext uri="{FF2B5EF4-FFF2-40B4-BE49-F238E27FC236}">
                <a16:creationId xmlns:a16="http://schemas.microsoft.com/office/drawing/2014/main" id="{3C60BF23-90E6-4D46-9B2C-1BD62D34CC9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88" t="39394" r="8980" b="44156"/>
          <a:stretch/>
        </p:blipFill>
        <p:spPr>
          <a:xfrm>
            <a:off x="345281" y="1706855"/>
            <a:ext cx="8285584" cy="11806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D7FEF18-4E7C-4147-B217-F183C1F0764D}"/>
              </a:ext>
            </a:extLst>
          </p:cNvPr>
          <p:cNvSpPr txBox="1"/>
          <p:nvPr/>
        </p:nvSpPr>
        <p:spPr>
          <a:xfrm>
            <a:off x="345281" y="871964"/>
            <a:ext cx="23209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i="1" dirty="0">
                <a:solidFill>
                  <a:srgbClr val="253746"/>
                </a:solidFill>
              </a:rPr>
              <a:t>Ask a child to come and mark on 3.45.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9F60618-9CFA-41F2-AD10-C289A550C5E0}"/>
              </a:ext>
            </a:extLst>
          </p:cNvPr>
          <p:cNvGrpSpPr/>
          <p:nvPr/>
        </p:nvGrpSpPr>
        <p:grpSpPr>
          <a:xfrm>
            <a:off x="527394" y="3199437"/>
            <a:ext cx="1611837" cy="474225"/>
            <a:chOff x="1105160" y="927330"/>
            <a:chExt cx="2149115" cy="536962"/>
          </a:xfrm>
        </p:grpSpPr>
        <p:sp>
          <p:nvSpPr>
            <p:cNvPr id="13" name="Speech Bubble: Rectangle with Corners Rounded 12">
              <a:extLst>
                <a:ext uri="{FF2B5EF4-FFF2-40B4-BE49-F238E27FC236}">
                  <a16:creationId xmlns:a16="http://schemas.microsoft.com/office/drawing/2014/main" id="{C1493C65-4AC6-4FB8-A899-0F7FFFF21AF0}"/>
                </a:ext>
              </a:extLst>
            </p:cNvPr>
            <p:cNvSpPr/>
            <p:nvPr/>
          </p:nvSpPr>
          <p:spPr>
            <a:xfrm>
              <a:off x="1167141" y="1074204"/>
              <a:ext cx="2087134" cy="390088"/>
            </a:xfrm>
            <a:prstGeom prst="wedgeRoundRectCallout">
              <a:avLst>
                <a:gd name="adj1" fmla="val 50167"/>
                <a:gd name="adj2" fmla="val -134839"/>
                <a:gd name="adj3" fmla="val 16667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lvl="0" algn="ctr">
                <a:defRPr/>
              </a:pPr>
              <a:r>
                <a:rPr lang="en-GB" sz="1600" b="1" dirty="0">
                  <a:solidFill>
                    <a:srgbClr val="253746"/>
                  </a:solidFill>
                </a:rPr>
                <a:t>Do you agree? </a:t>
              </a:r>
              <a:endPara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21676FA0-6E7C-4F46-BE99-42D4C01743A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105160" y="927330"/>
              <a:ext cx="307921" cy="519865"/>
            </a:xfrm>
            <a:prstGeom prst="rect">
              <a:avLst/>
            </a:prstGeom>
          </p:spPr>
        </p:pic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CF4A246E-ED9D-4511-BE5F-C5DE1ED5D762}"/>
              </a:ext>
            </a:extLst>
          </p:cNvPr>
          <p:cNvGrpSpPr/>
          <p:nvPr/>
        </p:nvGrpSpPr>
        <p:grpSpPr>
          <a:xfrm>
            <a:off x="3276659" y="3091181"/>
            <a:ext cx="2404298" cy="741397"/>
            <a:chOff x="1167141" y="956494"/>
            <a:chExt cx="3205731" cy="839479"/>
          </a:xfrm>
        </p:grpSpPr>
        <p:sp>
          <p:nvSpPr>
            <p:cNvPr id="16" name="Speech Bubble: Rectangle with Corners Rounded 15">
              <a:extLst>
                <a:ext uri="{FF2B5EF4-FFF2-40B4-BE49-F238E27FC236}">
                  <a16:creationId xmlns:a16="http://schemas.microsoft.com/office/drawing/2014/main" id="{F8D8D0BF-7AAD-4556-8C68-C03A5A938F45}"/>
                </a:ext>
              </a:extLst>
            </p:cNvPr>
            <p:cNvSpPr/>
            <p:nvPr/>
          </p:nvSpPr>
          <p:spPr>
            <a:xfrm>
              <a:off x="1167141" y="1074204"/>
              <a:ext cx="3205731" cy="721769"/>
            </a:xfrm>
            <a:prstGeom prst="wedgeRoundRectCallout">
              <a:avLst>
                <a:gd name="adj1" fmla="val -71304"/>
                <a:gd name="adj2" fmla="val -64371"/>
                <a:gd name="adj3" fmla="val 16667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lvl="0" algn="ctr">
                <a:defRPr/>
              </a:pPr>
              <a:r>
                <a:rPr lang="en-GB" sz="1600" b="1" dirty="0">
                  <a:solidFill>
                    <a:srgbClr val="253746"/>
                  </a:solidFill>
                </a:rPr>
                <a:t>What is the nearest whole number, 3 or 4?</a:t>
              </a:r>
              <a:endPara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0FF82975-B787-4A2B-BB6D-F2070C0DB59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344284" y="956494"/>
              <a:ext cx="307921" cy="519866"/>
            </a:xfrm>
            <a:prstGeom prst="rect">
              <a:avLst/>
            </a:prstGeom>
          </p:spPr>
        </p:pic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4A71B6C-FFAB-4E9D-A6A3-3F5E82EE7B08}"/>
              </a:ext>
            </a:extLst>
          </p:cNvPr>
          <p:cNvGrpSpPr/>
          <p:nvPr/>
        </p:nvGrpSpPr>
        <p:grpSpPr>
          <a:xfrm>
            <a:off x="6026483" y="3120364"/>
            <a:ext cx="2674324" cy="1008874"/>
            <a:chOff x="1321100" y="830676"/>
            <a:chExt cx="3262667" cy="1142341"/>
          </a:xfrm>
        </p:grpSpPr>
        <p:sp>
          <p:nvSpPr>
            <p:cNvPr id="19" name="Speech Bubble: Rectangle with Corners Rounded 18">
              <a:extLst>
                <a:ext uri="{FF2B5EF4-FFF2-40B4-BE49-F238E27FC236}">
                  <a16:creationId xmlns:a16="http://schemas.microsoft.com/office/drawing/2014/main" id="{ED9EB715-1692-4330-B104-BD6243CB364A}"/>
                </a:ext>
              </a:extLst>
            </p:cNvPr>
            <p:cNvSpPr/>
            <p:nvPr/>
          </p:nvSpPr>
          <p:spPr>
            <a:xfrm>
              <a:off x="1321100" y="830676"/>
              <a:ext cx="3262667" cy="1142341"/>
            </a:xfrm>
            <a:prstGeom prst="wedgeRoundRectCallout">
              <a:avLst>
                <a:gd name="adj1" fmla="val 62944"/>
                <a:gd name="adj2" fmla="val 34851"/>
                <a:gd name="adj3" fmla="val 16667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lvl="0" algn="ctr">
                <a:defRPr/>
              </a:pPr>
              <a:r>
                <a:rPr lang="en-GB" sz="1600" b="1" dirty="0">
                  <a:solidFill>
                    <a:srgbClr val="253746"/>
                  </a:solidFill>
                </a:rPr>
                <a:t>Round 3.45 to the</a:t>
              </a:r>
            </a:p>
            <a:p>
              <a:pPr lvl="0" algn="ctr">
                <a:defRPr/>
              </a:pPr>
              <a:r>
                <a:rPr lang="en-GB" sz="1600" b="1" dirty="0">
                  <a:solidFill>
                    <a:srgbClr val="253746"/>
                  </a:solidFill>
                </a:rPr>
                <a:t>nearest tenth…</a:t>
              </a:r>
            </a:p>
            <a:p>
              <a:pPr lvl="0" algn="ctr">
                <a:defRPr/>
              </a:pPr>
              <a:r>
                <a:rPr lang="en-GB" sz="1600" b="1" dirty="0">
                  <a:solidFill>
                    <a:srgbClr val="253746"/>
                  </a:solidFill>
                </a:rPr>
                <a:t>Oh it’s in the middle, what do we do? </a:t>
              </a:r>
              <a:endPara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D2D91E4A-637E-4F03-BA85-EA53D0CAAC1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190517" y="890238"/>
              <a:ext cx="307921" cy="519866"/>
            </a:xfrm>
            <a:prstGeom prst="rect">
              <a:avLst/>
            </a:prstGeom>
          </p:spPr>
        </p:pic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1875D35B-7EE6-49EE-B09E-B2D9920EFE50}"/>
              </a:ext>
            </a:extLst>
          </p:cNvPr>
          <p:cNvSpPr txBox="1"/>
          <p:nvPr/>
        </p:nvSpPr>
        <p:spPr>
          <a:xfrm>
            <a:off x="485653" y="4701516"/>
            <a:ext cx="2791006" cy="738664"/>
          </a:xfrm>
          <a:prstGeom prst="rect">
            <a:avLst/>
          </a:prstGeom>
          <a:solidFill>
            <a:schemeClr val="bg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GB" sz="1400" b="1" i="1" dirty="0">
                <a:solidFill>
                  <a:srgbClr val="253746"/>
                </a:solidFill>
              </a:rPr>
              <a:t>Ask other children to mark numbers with two decimal places on the line.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84F5753E-10AE-4C49-B37E-04031C4D22C0}"/>
              </a:ext>
            </a:extLst>
          </p:cNvPr>
          <p:cNvGrpSpPr/>
          <p:nvPr/>
        </p:nvGrpSpPr>
        <p:grpSpPr>
          <a:xfrm>
            <a:off x="3931059" y="4316704"/>
            <a:ext cx="3236755" cy="834441"/>
            <a:chOff x="2907774" y="2556893"/>
            <a:chExt cx="3236755" cy="834441"/>
          </a:xfrm>
        </p:grpSpPr>
        <p:sp>
          <p:nvSpPr>
            <p:cNvPr id="23" name="Speech Bubble: Rectangle with Corners Rounded 22">
              <a:extLst>
                <a:ext uri="{FF2B5EF4-FFF2-40B4-BE49-F238E27FC236}">
                  <a16:creationId xmlns:a16="http://schemas.microsoft.com/office/drawing/2014/main" id="{A351289D-DFB0-4599-979B-D2934E4017BF}"/>
                </a:ext>
              </a:extLst>
            </p:cNvPr>
            <p:cNvSpPr/>
            <p:nvPr/>
          </p:nvSpPr>
          <p:spPr>
            <a:xfrm>
              <a:off x="2907774" y="2556893"/>
              <a:ext cx="2925061" cy="810432"/>
            </a:xfrm>
            <a:prstGeom prst="wedgeRoundRectCallout">
              <a:avLst>
                <a:gd name="adj1" fmla="val -67356"/>
                <a:gd name="adj2" fmla="val -39285"/>
                <a:gd name="adj3" fmla="val 16667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/>
              </a:solidFill>
            </a:ln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>
                <a:defRPr/>
              </a:pPr>
              <a:r>
                <a:rPr lang="en-GB" sz="1600" b="1" dirty="0">
                  <a:solidFill>
                    <a:srgbClr val="253746"/>
                  </a:solidFill>
                </a:rPr>
                <a:t>Round each number to the nearest whole, then tenth. </a:t>
              </a:r>
              <a:endParaRPr kumimoji="0" lang="en-GB" sz="1600" b="1" i="1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24" name="Picture 2">
              <a:extLst>
                <a:ext uri="{FF2B5EF4-FFF2-40B4-BE49-F238E27FC236}">
                  <a16:creationId xmlns:a16="http://schemas.microsoft.com/office/drawing/2014/main" id="{0015BA39-6847-4339-A9B1-C095768D73F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21140" y="2767946"/>
              <a:ext cx="623389" cy="623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753577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 descr="Image result for hamilton trust"/>
          <p:cNvSpPr>
            <a:spLocks noChangeAspect="1" noChangeArrowheads="1"/>
          </p:cNvSpPr>
          <p:nvPr/>
        </p:nvSpPr>
        <p:spPr bwMode="auto">
          <a:xfrm>
            <a:off x="116681" y="7489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350">
              <a:solidFill>
                <a:prstClr val="black"/>
              </a:solidFill>
            </a:endParaRPr>
          </a:p>
        </p:txBody>
      </p:sp>
      <p:sp>
        <p:nvSpPr>
          <p:cNvPr id="8" name="AutoShape 4" descr="Image result for hamilton trust"/>
          <p:cNvSpPr>
            <a:spLocks noChangeAspect="1" noChangeArrowheads="1"/>
          </p:cNvSpPr>
          <p:nvPr/>
        </p:nvSpPr>
        <p:spPr bwMode="auto">
          <a:xfrm>
            <a:off x="230981" y="8632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350">
              <a:solidFill>
                <a:prstClr val="black"/>
              </a:solidFill>
            </a:endParaRPr>
          </a:p>
        </p:txBody>
      </p:sp>
      <p:sp>
        <p:nvSpPr>
          <p:cNvPr id="9" name="AutoShape 8" descr="Image result for hamilton trust"/>
          <p:cNvSpPr>
            <a:spLocks noChangeAspect="1" noChangeArrowheads="1"/>
          </p:cNvSpPr>
          <p:nvPr/>
        </p:nvSpPr>
        <p:spPr bwMode="auto">
          <a:xfrm>
            <a:off x="345281" y="9775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350">
              <a:solidFill>
                <a:prstClr val="black"/>
              </a:solidFill>
            </a:endParaRP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pPr/>
              <a:t>3</a:t>
            </a:fld>
            <a:endParaRPr lang="en-GB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/>
              <a:t>Year 5</a:t>
            </a:r>
            <a:endParaRPr lang="en-GB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099B57C-E946-4C9B-BA97-EFBE68A59799}"/>
              </a:ext>
            </a:extLst>
          </p:cNvPr>
          <p:cNvSpPr/>
          <p:nvPr/>
        </p:nvSpPr>
        <p:spPr>
          <a:xfrm>
            <a:off x="230981" y="144276"/>
            <a:ext cx="871637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Clr>
                <a:srgbClr val="EA7600"/>
              </a:buClr>
              <a:buSzPct val="120000"/>
              <a:defRPr/>
            </a:pPr>
            <a:r>
              <a:rPr lang="en-GB" sz="2000" b="1" dirty="0">
                <a:solidFill>
                  <a:srgbClr val="253746"/>
                </a:solidFill>
              </a:rPr>
              <a:t>Day 4: </a:t>
            </a:r>
            <a:r>
              <a:rPr lang="en-GB" sz="2000" b="1" dirty="0" smtClean="0">
                <a:solidFill>
                  <a:srgbClr val="5B9BD5">
                    <a:lumMod val="75000"/>
                  </a:srgbClr>
                </a:solidFill>
              </a:rPr>
              <a:t>Round decimal numbers</a:t>
            </a:r>
            <a:endParaRPr lang="en-GB" sz="2000" b="1" dirty="0">
              <a:solidFill>
                <a:srgbClr val="5B9BD5">
                  <a:lumMod val="75000"/>
                </a:srgbClr>
              </a:solidFill>
            </a:endParaRPr>
          </a:p>
        </p:txBody>
      </p:sp>
      <p:pic>
        <p:nvPicPr>
          <p:cNvPr id="4" name="Picture 3" descr="A screenshot of a social media post&#10;&#10;Description automatically generated">
            <a:extLst>
              <a:ext uri="{FF2B5EF4-FFF2-40B4-BE49-F238E27FC236}">
                <a16:creationId xmlns:a16="http://schemas.microsoft.com/office/drawing/2014/main" id="{A4AF5EB5-8F18-4B9A-BE97-95EC823BF0D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12" t="39394" r="11225" b="43001"/>
          <a:stretch/>
        </p:blipFill>
        <p:spPr>
          <a:xfrm>
            <a:off x="598737" y="2352590"/>
            <a:ext cx="7893420" cy="12571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87B17F8F-972B-4B12-BB28-085837880921}"/>
              </a:ext>
            </a:extLst>
          </p:cNvPr>
          <p:cNvGrpSpPr/>
          <p:nvPr/>
        </p:nvGrpSpPr>
        <p:grpSpPr>
          <a:xfrm>
            <a:off x="948732" y="4122338"/>
            <a:ext cx="3208738" cy="911367"/>
            <a:chOff x="2907774" y="2556892"/>
            <a:chExt cx="3208738" cy="911367"/>
          </a:xfrm>
        </p:grpSpPr>
        <p:sp>
          <p:nvSpPr>
            <p:cNvPr id="13" name="Speech Bubble: Rectangle with Corners Rounded 12">
              <a:extLst>
                <a:ext uri="{FF2B5EF4-FFF2-40B4-BE49-F238E27FC236}">
                  <a16:creationId xmlns:a16="http://schemas.microsoft.com/office/drawing/2014/main" id="{2B317647-1FD3-45E9-A265-08A996536EBE}"/>
                </a:ext>
              </a:extLst>
            </p:cNvPr>
            <p:cNvSpPr/>
            <p:nvPr/>
          </p:nvSpPr>
          <p:spPr>
            <a:xfrm>
              <a:off x="2907774" y="2556892"/>
              <a:ext cx="2925061" cy="911367"/>
            </a:xfrm>
            <a:prstGeom prst="wedgeRoundRectCallout">
              <a:avLst>
                <a:gd name="adj1" fmla="val -67356"/>
                <a:gd name="adj2" fmla="val -39285"/>
                <a:gd name="adj3" fmla="val 16667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/>
              </a:solidFill>
            </a:ln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>
                <a:defRPr/>
              </a:pPr>
              <a:r>
                <a:rPr lang="en-GB" sz="1600" b="1" dirty="0">
                  <a:solidFill>
                    <a:srgbClr val="253746"/>
                  </a:solidFill>
                </a:rPr>
                <a:t>Make your best estimate of the number marked and write it on your whiteboard. </a:t>
              </a:r>
              <a:endParaRPr kumimoji="0" lang="en-GB" sz="1600" b="1" i="1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14" name="Picture 2">
              <a:extLst>
                <a:ext uri="{FF2B5EF4-FFF2-40B4-BE49-F238E27FC236}">
                  <a16:creationId xmlns:a16="http://schemas.microsoft.com/office/drawing/2014/main" id="{C640262B-D97F-433B-BB46-B0A3608BE6B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93123" y="2844871"/>
              <a:ext cx="623389" cy="623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5" name="Speech Bubble: Rectangle with Corners Rounded 14">
            <a:extLst>
              <a:ext uri="{FF2B5EF4-FFF2-40B4-BE49-F238E27FC236}">
                <a16:creationId xmlns:a16="http://schemas.microsoft.com/office/drawing/2014/main" id="{2AFB609F-69E7-449A-B62E-3ED43D8B1AEF}"/>
              </a:ext>
            </a:extLst>
          </p:cNvPr>
          <p:cNvSpPr/>
          <p:nvPr/>
        </p:nvSpPr>
        <p:spPr>
          <a:xfrm>
            <a:off x="4775386" y="3986067"/>
            <a:ext cx="3502340" cy="1183907"/>
          </a:xfrm>
          <a:prstGeom prst="wedgeRoundRectCallout">
            <a:avLst>
              <a:gd name="adj1" fmla="val 70880"/>
              <a:gd name="adj2" fmla="val 24943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/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GB" sz="1400" b="1" i="1" dirty="0">
                <a:solidFill>
                  <a:srgbClr val="253746"/>
                </a:solidFill>
              </a:rPr>
              <a:t>Reveal the number in the envelope.</a:t>
            </a:r>
          </a:p>
          <a:p>
            <a:pPr lvl="0" algn="ctr">
              <a:defRPr/>
            </a:pPr>
            <a:r>
              <a:rPr lang="en-GB" sz="1600" b="1" dirty="0">
                <a:solidFill>
                  <a:srgbClr val="253746"/>
                </a:solidFill>
              </a:rPr>
              <a:t>Did anyone write it?</a:t>
            </a:r>
          </a:p>
          <a:p>
            <a:pPr lvl="0" algn="ctr">
              <a:defRPr/>
            </a:pPr>
            <a:r>
              <a:rPr lang="en-GB" sz="1600" b="1" dirty="0">
                <a:solidFill>
                  <a:srgbClr val="253746"/>
                </a:solidFill>
              </a:rPr>
              <a:t>If so well done you AND the child who marked the number on the line! </a:t>
            </a:r>
            <a:endParaRPr kumimoji="0" lang="en-GB" sz="1600" b="1" i="1" u="none" strike="noStrike" kern="1200" cap="none" spc="0" normalizeH="0" baseline="0" noProof="0" dirty="0">
              <a:ln>
                <a:noFill/>
              </a:ln>
              <a:solidFill>
                <a:srgbClr val="25374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6D8C7F4F-F447-4224-A0B2-4D6CF559615B}"/>
              </a:ext>
            </a:extLst>
          </p:cNvPr>
          <p:cNvGrpSpPr/>
          <p:nvPr/>
        </p:nvGrpSpPr>
        <p:grpSpPr>
          <a:xfrm>
            <a:off x="3155214" y="5401966"/>
            <a:ext cx="2867908" cy="637440"/>
            <a:chOff x="1167141" y="1074204"/>
            <a:chExt cx="3823878" cy="721769"/>
          </a:xfrm>
        </p:grpSpPr>
        <p:sp>
          <p:nvSpPr>
            <p:cNvPr id="17" name="Speech Bubble: Rectangle with Corners Rounded 16">
              <a:extLst>
                <a:ext uri="{FF2B5EF4-FFF2-40B4-BE49-F238E27FC236}">
                  <a16:creationId xmlns:a16="http://schemas.microsoft.com/office/drawing/2014/main" id="{263A3CDF-3E18-421D-98D8-AFB39EE0D918}"/>
                </a:ext>
              </a:extLst>
            </p:cNvPr>
            <p:cNvSpPr/>
            <p:nvPr/>
          </p:nvSpPr>
          <p:spPr>
            <a:xfrm>
              <a:off x="1167141" y="1074204"/>
              <a:ext cx="3669918" cy="721769"/>
            </a:xfrm>
            <a:prstGeom prst="wedgeRoundRectCallout">
              <a:avLst>
                <a:gd name="adj1" fmla="val -75961"/>
                <a:gd name="adj2" fmla="val 55658"/>
                <a:gd name="adj3" fmla="val 16667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lvl="0" algn="ctr">
                <a:defRPr/>
              </a:pPr>
              <a:r>
                <a:rPr lang="en-GB" sz="1600" b="1" dirty="0">
                  <a:solidFill>
                    <a:srgbClr val="253746"/>
                  </a:solidFill>
                </a:rPr>
                <a:t>Which is the nearest tenth? </a:t>
              </a:r>
              <a:endPara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3834A2CE-D774-45E3-998A-D0DB40F5A56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683098" y="1202636"/>
              <a:ext cx="307921" cy="519867"/>
            </a:xfrm>
            <a:prstGeom prst="rect">
              <a:avLst/>
            </a:prstGeom>
          </p:spPr>
        </p:pic>
      </p:grpSp>
      <p:sp>
        <p:nvSpPr>
          <p:cNvPr id="20" name="Speech Bubble: Rectangle with Corners Rounded 12">
            <a:extLst>
              <a:ext uri="{FF2B5EF4-FFF2-40B4-BE49-F238E27FC236}">
                <a16:creationId xmlns:a16="http://schemas.microsoft.com/office/drawing/2014/main" id="{2B317647-1FD3-45E9-A265-08A996536EBE}"/>
              </a:ext>
            </a:extLst>
          </p:cNvPr>
          <p:cNvSpPr/>
          <p:nvPr/>
        </p:nvSpPr>
        <p:spPr>
          <a:xfrm>
            <a:off x="1859640" y="863203"/>
            <a:ext cx="3348883" cy="911367"/>
          </a:xfrm>
          <a:prstGeom prst="wedgeRoundRectCallout">
            <a:avLst>
              <a:gd name="adj1" fmla="val -67356"/>
              <a:gd name="adj2" fmla="val -39285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/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GB" sz="1600" b="1" dirty="0">
                <a:solidFill>
                  <a:srgbClr val="253746"/>
                </a:solidFill>
              </a:rPr>
              <a:t>Who would like to come and mark, but not label, a number with two decimal places on the line? </a:t>
            </a:r>
            <a:endParaRPr kumimoji="0" lang="en-GB" sz="1600" b="1" i="1" u="none" strike="noStrike" kern="1200" cap="none" spc="0" normalizeH="0" baseline="0" noProof="0" dirty="0">
              <a:ln>
                <a:noFill/>
              </a:ln>
              <a:solidFill>
                <a:srgbClr val="25374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Speech Bubble: Rectangle with Corners Rounded 12">
            <a:extLst>
              <a:ext uri="{FF2B5EF4-FFF2-40B4-BE49-F238E27FC236}">
                <a16:creationId xmlns:a16="http://schemas.microsoft.com/office/drawing/2014/main" id="{2B317647-1FD3-45E9-A265-08A996536EBE}"/>
              </a:ext>
            </a:extLst>
          </p:cNvPr>
          <p:cNvSpPr/>
          <p:nvPr/>
        </p:nvSpPr>
        <p:spPr>
          <a:xfrm>
            <a:off x="4921898" y="1471417"/>
            <a:ext cx="3596812" cy="606305"/>
          </a:xfrm>
          <a:prstGeom prst="wedgeRoundRectCallout">
            <a:avLst>
              <a:gd name="adj1" fmla="val -12429"/>
              <a:gd name="adj2" fmla="val 11410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/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GB" sz="1600" b="1" dirty="0">
                <a:solidFill>
                  <a:srgbClr val="253746"/>
                </a:solidFill>
              </a:rPr>
              <a:t>Write this mystery number on a piece of paper and place it in an envelope…</a:t>
            </a:r>
            <a:endParaRPr kumimoji="0" lang="en-GB" sz="1600" b="1" i="1" u="none" strike="noStrike" kern="1200" cap="none" spc="0" normalizeH="0" baseline="0" noProof="0" dirty="0">
              <a:ln>
                <a:noFill/>
              </a:ln>
              <a:solidFill>
                <a:srgbClr val="25374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1453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 descr="Image result for hamilton trust"/>
          <p:cNvSpPr>
            <a:spLocks noChangeAspect="1" noChangeArrowheads="1"/>
          </p:cNvSpPr>
          <p:nvPr/>
        </p:nvSpPr>
        <p:spPr bwMode="auto">
          <a:xfrm>
            <a:off x="116681" y="7489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350"/>
          </a:p>
        </p:txBody>
      </p:sp>
      <p:sp>
        <p:nvSpPr>
          <p:cNvPr id="8" name="AutoShape 4" descr="Image result for hamilton trust"/>
          <p:cNvSpPr>
            <a:spLocks noChangeAspect="1" noChangeArrowheads="1"/>
          </p:cNvSpPr>
          <p:nvPr/>
        </p:nvSpPr>
        <p:spPr bwMode="auto">
          <a:xfrm>
            <a:off x="230981" y="8632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350"/>
          </a:p>
        </p:txBody>
      </p:sp>
      <p:sp>
        <p:nvSpPr>
          <p:cNvPr id="9" name="AutoShape 8" descr="Image result for hamilton trust"/>
          <p:cNvSpPr>
            <a:spLocks noChangeAspect="1" noChangeArrowheads="1"/>
          </p:cNvSpPr>
          <p:nvPr/>
        </p:nvSpPr>
        <p:spPr bwMode="auto">
          <a:xfrm>
            <a:off x="345281" y="9775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35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4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/>
              <a:t>Year 5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A4D1D04-6574-4F17-8867-3ADE951C257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1091" y="94970"/>
            <a:ext cx="8453438" cy="48104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1" name="Group 10"/>
          <p:cNvGrpSpPr/>
          <p:nvPr/>
        </p:nvGrpSpPr>
        <p:grpSpPr>
          <a:xfrm>
            <a:off x="3873221" y="5227736"/>
            <a:ext cx="1713640" cy="1139460"/>
            <a:chOff x="1834709" y="4015907"/>
            <a:chExt cx="1606379" cy="935174"/>
          </a:xfrm>
        </p:grpSpPr>
        <p:sp>
          <p:nvSpPr>
            <p:cNvPr id="14" name="Rounded Rectangle 13"/>
            <p:cNvSpPr/>
            <p:nvPr/>
          </p:nvSpPr>
          <p:spPr>
            <a:xfrm>
              <a:off x="1834709" y="4015907"/>
              <a:ext cx="1606379" cy="495328"/>
            </a:xfrm>
            <a:prstGeom prst="roundRect">
              <a:avLst>
                <a:gd name="adj" fmla="val 42473"/>
              </a:avLst>
            </a:prstGeom>
            <a:solidFill>
              <a:schemeClr val="bg1"/>
            </a:solidFill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tx1"/>
                  </a:solidFill>
                </a:rPr>
                <a:t>Challenge</a:t>
              </a:r>
              <a:endParaRPr lang="en-GB" sz="2400" b="1" dirty="0">
                <a:solidFill>
                  <a:schemeClr val="tx1"/>
                </a:solidFill>
              </a:endParaRPr>
            </a:p>
          </p:txBody>
        </p:sp>
        <p:pic>
          <p:nvPicPr>
            <p:cNvPr id="15" name="Picture 2" descr="Related image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944755">
              <a:off x="2170831" y="4345600"/>
              <a:ext cx="388517" cy="6054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EA66066C-7E9E-4744-A07B-95E691FCA1D4}"/>
              </a:ext>
            </a:extLst>
          </p:cNvPr>
          <p:cNvGrpSpPr/>
          <p:nvPr/>
        </p:nvGrpSpPr>
        <p:grpSpPr>
          <a:xfrm>
            <a:off x="101609" y="5084861"/>
            <a:ext cx="8877380" cy="896653"/>
            <a:chOff x="101609" y="5084861"/>
            <a:chExt cx="8877380" cy="896653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95D3170C-EAD2-4A21-94D1-3D172335352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01609" y="5113436"/>
              <a:ext cx="8877380" cy="868078"/>
            </a:xfrm>
            <a:prstGeom prst="rect">
              <a:avLst/>
            </a:prstGeom>
            <a:ln>
              <a:solidFill>
                <a:srgbClr val="FFC000"/>
              </a:solidFill>
            </a:ln>
          </p:spPr>
        </p:pic>
        <p:sp>
          <p:nvSpPr>
            <p:cNvPr id="13" name="Rounded Rectangle 12">
              <a:extLst>
                <a:ext uri="{FF2B5EF4-FFF2-40B4-BE49-F238E27FC236}">
                  <a16:creationId xmlns:a16="http://schemas.microsoft.com/office/drawing/2014/main" id="{6B14818C-8B1F-49DC-97EC-DF6D5D9773CE}"/>
                </a:ext>
              </a:extLst>
            </p:cNvPr>
            <p:cNvSpPr/>
            <p:nvPr/>
          </p:nvSpPr>
          <p:spPr>
            <a:xfrm>
              <a:off x="204339" y="5084861"/>
              <a:ext cx="1132848" cy="285750"/>
            </a:xfrm>
            <a:prstGeom prst="roundRect">
              <a:avLst>
                <a:gd name="adj" fmla="val 42473"/>
              </a:avLst>
            </a:prstGeom>
            <a:solidFill>
              <a:schemeClr val="bg1"/>
            </a:solidFill>
            <a:ln w="19050">
              <a:solidFill>
                <a:srgbClr val="A9DBC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600" b="1" dirty="0">
                  <a:solidFill>
                    <a:schemeClr val="tx1"/>
                  </a:solidFill>
                </a:rPr>
                <a:t>Challenge</a:t>
              </a:r>
              <a:endParaRPr lang="en-GB" sz="1600" b="1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90704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Custom 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EA7600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582E3F0B451F429F9F329D40B1CC70" ma:contentTypeVersion="8" ma:contentTypeDescription="Create a new document." ma:contentTypeScope="" ma:versionID="dff8ab6ae558bf8cafb4403981805f2f">
  <xsd:schema xmlns:xsd="http://www.w3.org/2001/XMLSchema" xmlns:xs="http://www.w3.org/2001/XMLSchema" xmlns:p="http://schemas.microsoft.com/office/2006/metadata/properties" xmlns:ns2="43fe4aeb-1f48-488d-80a1-725046893158" targetNamespace="http://schemas.microsoft.com/office/2006/metadata/properties" ma:root="true" ma:fieldsID="0511cc535590a5ebf5ab716b2ffe4f75" ns2:_="">
    <xsd:import namespace="43fe4aeb-1f48-488d-80a1-72504689315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3fe4aeb-1f48-488d-80a1-72504689315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01A658A-DC9D-4896-9ECB-55E47F72F5E4}"/>
</file>

<file path=customXml/itemProps2.xml><?xml version="1.0" encoding="utf-8"?>
<ds:datastoreItem xmlns:ds="http://schemas.openxmlformats.org/officeDocument/2006/customXml" ds:itemID="{94CA0501-BCBE-4525-9D29-E462FE6DF9EC}"/>
</file>

<file path=customXml/itemProps3.xml><?xml version="1.0" encoding="utf-8"?>
<ds:datastoreItem xmlns:ds="http://schemas.openxmlformats.org/officeDocument/2006/customXml" ds:itemID="{C7912374-9812-4E15-B8EE-69DCD1F741AC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3302</TotalTime>
  <Words>330</Words>
  <Application>Microsoft Office PowerPoint</Application>
  <PresentationFormat>On-screen Show (4:3)</PresentationFormat>
  <Paragraphs>39</Paragraphs>
  <Slides>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21.1.21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Office PC</dc:creator>
  <cp:lastModifiedBy>ZKhalid</cp:lastModifiedBy>
  <cp:revision>178</cp:revision>
  <dcterms:created xsi:type="dcterms:W3CDTF">2018-09-13T11:08:58Z</dcterms:created>
  <dcterms:modified xsi:type="dcterms:W3CDTF">2021-01-13T16:26:17Z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0x01010079582E3F0B451F429F9F329D40B1CC70</vt:lpwstr>
  </property>
</Properties>
</file>