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8" r:id="rId3"/>
    <p:sldId id="377" r:id="rId4"/>
    <p:sldId id="380" r:id="rId5"/>
    <p:sldId id="356" r:id="rId6"/>
    <p:sldId id="319" r:id="rId7"/>
    <p:sldId id="257" r:id="rId8"/>
    <p:sldId id="259" r:id="rId9"/>
    <p:sldId id="366" r:id="rId10"/>
    <p:sldId id="381" r:id="rId11"/>
    <p:sldId id="394" r:id="rId12"/>
    <p:sldId id="400" r:id="rId13"/>
    <p:sldId id="401" r:id="rId14"/>
    <p:sldId id="402" r:id="rId15"/>
    <p:sldId id="393" r:id="rId16"/>
    <p:sldId id="395" r:id="rId17"/>
    <p:sldId id="396" r:id="rId18"/>
    <p:sldId id="397" r:id="rId19"/>
    <p:sldId id="398" r:id="rId20"/>
    <p:sldId id="399" r:id="rId21"/>
    <p:sldId id="404" r:id="rId22"/>
    <p:sldId id="405" r:id="rId23"/>
    <p:sldId id="406" r:id="rId24"/>
    <p:sldId id="408" r:id="rId25"/>
    <p:sldId id="409" r:id="rId26"/>
    <p:sldId id="412" r:id="rId27"/>
    <p:sldId id="413" r:id="rId28"/>
    <p:sldId id="410" r:id="rId29"/>
    <p:sldId id="411" r:id="rId30"/>
    <p:sldId id="414" r:id="rId31"/>
    <p:sldId id="260" r:id="rId32"/>
    <p:sldId id="317" r:id="rId33"/>
    <p:sldId id="283"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99"/>
    <a:srgbClr val="CC0066"/>
    <a:srgbClr val="00FFCC"/>
    <a:srgbClr val="66FF99"/>
    <a:srgbClr val="991E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17" autoAdjust="0"/>
    <p:restoredTop sz="94660"/>
  </p:normalViewPr>
  <p:slideViewPr>
    <p:cSldViewPr>
      <p:cViewPr varScale="1">
        <p:scale>
          <a:sx n="81" d="100"/>
          <a:sy n="81" d="100"/>
        </p:scale>
        <p:origin x="240" y="6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26/06/2020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26/06/2020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26/06/2020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26/06/2020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26/06/2020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26/06/2020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26/06/2020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26/06/2020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26/06/2020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26/06/2020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26/06/2020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26/06/2020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26/06/2020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solidFill>
                  <a:srgbClr val="0000CC"/>
                </a:solidFill>
              </a:rPr>
              <a:t>ENGLISH LESSONS MONDAY 29th JUNE TO FRIDAY 3rd JULY</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0FC80-050F-44B7-BB7F-6FE24944FA7A}"/>
              </a:ext>
            </a:extLst>
          </p:cNvPr>
          <p:cNvSpPr>
            <a:spLocks noGrp="1"/>
          </p:cNvSpPr>
          <p:nvPr>
            <p:ph type="title"/>
          </p:nvPr>
        </p:nvSpPr>
        <p:spPr/>
        <p:txBody>
          <a:bodyPr>
            <a:normAutofit fontScale="90000"/>
          </a:bodyPr>
          <a:lstStyle/>
          <a:p>
            <a:br>
              <a:rPr lang="en-GB" dirty="0">
                <a:solidFill>
                  <a:srgbClr val="0000CC"/>
                </a:solidFill>
              </a:rPr>
            </a:br>
            <a:br>
              <a:rPr lang="en-GB" dirty="0">
                <a:solidFill>
                  <a:srgbClr val="0000CC"/>
                </a:solidFill>
              </a:rPr>
            </a:br>
            <a:r>
              <a:rPr lang="en-GB" dirty="0">
                <a:solidFill>
                  <a:srgbClr val="0000CC"/>
                </a:solidFill>
              </a:rPr>
              <a:t>L.O. To write a story inspired by Billionaire Boy</a:t>
            </a:r>
            <a:br>
              <a:rPr lang="en-GB" dirty="0">
                <a:solidFill>
                  <a:srgbClr val="0000CC"/>
                </a:solidFill>
              </a:rPr>
            </a:br>
            <a:br>
              <a:rPr lang="en-GB" dirty="0"/>
            </a:br>
            <a:br>
              <a:rPr lang="en-GB" dirty="0"/>
            </a:br>
            <a:endParaRPr lang="en-GB" dirty="0"/>
          </a:p>
        </p:txBody>
      </p:sp>
      <p:sp>
        <p:nvSpPr>
          <p:cNvPr id="3" name="Content Placeholder 2">
            <a:extLst>
              <a:ext uri="{FF2B5EF4-FFF2-40B4-BE49-F238E27FC236}">
                <a16:creationId xmlns:a16="http://schemas.microsoft.com/office/drawing/2014/main" id="{84FD0F2C-3D5F-46BD-82E1-5F2DDBC2BC05}"/>
              </a:ext>
            </a:extLst>
          </p:cNvPr>
          <p:cNvSpPr>
            <a:spLocks noGrp="1"/>
          </p:cNvSpPr>
          <p:nvPr>
            <p:ph idx="1"/>
          </p:nvPr>
        </p:nvSpPr>
        <p:spPr/>
        <p:txBody>
          <a:bodyPr/>
          <a:lstStyle/>
          <a:p>
            <a:pPr marL="0" indent="0">
              <a:buNone/>
            </a:pPr>
            <a:r>
              <a:rPr lang="en-GB" dirty="0">
                <a:solidFill>
                  <a:srgbClr val="0000CC"/>
                </a:solidFill>
              </a:rPr>
              <a:t>Today, we will take a look at some David Walliams story openers. </a:t>
            </a:r>
          </a:p>
          <a:p>
            <a:pPr marL="0" indent="0">
              <a:buNone/>
            </a:pPr>
            <a:endParaRPr lang="en-GB" dirty="0">
              <a:solidFill>
                <a:srgbClr val="0000CC"/>
              </a:solidFill>
            </a:endParaRPr>
          </a:p>
          <a:p>
            <a:pPr marL="0" indent="0">
              <a:buNone/>
            </a:pPr>
            <a:r>
              <a:rPr lang="en-GB" dirty="0">
                <a:solidFill>
                  <a:srgbClr val="0000CC"/>
                </a:solidFill>
              </a:rPr>
              <a:t>We will also look at an example first paragraph and then you can get writing. </a:t>
            </a:r>
          </a:p>
          <a:p>
            <a:pPr marL="0" indent="0">
              <a:buNone/>
            </a:pPr>
            <a:endParaRPr lang="en-GB" dirty="0">
              <a:solidFill>
                <a:srgbClr val="0000CC"/>
              </a:solidFill>
            </a:endParaRPr>
          </a:p>
          <a:p>
            <a:pPr marL="0" indent="0">
              <a:buNone/>
            </a:pPr>
            <a:r>
              <a:rPr lang="en-GB" dirty="0">
                <a:solidFill>
                  <a:srgbClr val="0000CC"/>
                </a:solidFill>
              </a:rPr>
              <a:t>Remember to use your success criteria along with the David Walliams feature list to help you. </a:t>
            </a:r>
          </a:p>
        </p:txBody>
      </p:sp>
    </p:spTree>
    <p:extLst>
      <p:ext uri="{BB962C8B-B14F-4D97-AF65-F5344CB8AC3E}">
        <p14:creationId xmlns:p14="http://schemas.microsoft.com/office/powerpoint/2010/main" val="2302928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B8FDC-8DCC-46E8-BB44-58C0BB061683}"/>
              </a:ext>
            </a:extLst>
          </p:cNvPr>
          <p:cNvSpPr>
            <a:spLocks noGrp="1"/>
          </p:cNvSpPr>
          <p:nvPr>
            <p:ph type="title"/>
          </p:nvPr>
        </p:nvSpPr>
        <p:spPr/>
        <p:txBody>
          <a:bodyPr>
            <a:normAutofit fontScale="90000"/>
          </a:bodyPr>
          <a:lstStyle/>
          <a:p>
            <a:r>
              <a:rPr lang="en-GB" dirty="0">
                <a:solidFill>
                  <a:srgbClr val="0000CC"/>
                </a:solidFill>
              </a:rPr>
              <a:t>L.O. To write a story inspired by Billionaire Boy</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411FC3A3-7E31-4AC7-8606-3B173009F580}"/>
              </a:ext>
            </a:extLst>
          </p:cNvPr>
          <p:cNvSpPr>
            <a:spLocks noGrp="1"/>
          </p:cNvSpPr>
          <p:nvPr>
            <p:ph idx="1"/>
          </p:nvPr>
        </p:nvSpPr>
        <p:spPr/>
        <p:txBody>
          <a:bodyPr>
            <a:normAutofit/>
          </a:bodyPr>
          <a:lstStyle/>
          <a:p>
            <a:pPr marL="0" indent="0">
              <a:buNone/>
            </a:pPr>
            <a:r>
              <a:rPr lang="en-GB" dirty="0">
                <a:solidFill>
                  <a:srgbClr val="0000CC"/>
                </a:solidFill>
              </a:rPr>
              <a:t>Opening lines from David Walliams books</a:t>
            </a:r>
            <a:endParaRPr lang="en-GB" sz="1800" dirty="0">
              <a:solidFill>
                <a:srgbClr val="0000CC"/>
              </a:solidFill>
              <a:latin typeface="Calibri" panose="020F0502020204030204" pitchFamily="34" charset="0"/>
              <a:cs typeface="Times New Roman" panose="02020603050405020304" pitchFamily="18" charset="0"/>
            </a:endParaRPr>
          </a:p>
          <a:p>
            <a:pPr marL="0" indent="0">
              <a:buNone/>
            </a:pPr>
            <a:endParaRPr lang="en-GB" sz="1800" b="1" dirty="0">
              <a:solidFill>
                <a:srgbClr val="0000FF"/>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r>
              <a:rPr lang="en-GB" sz="3000" b="1" dirty="0">
                <a:solidFill>
                  <a:srgbClr val="FF0000"/>
                </a:solidFill>
                <a:effectLst/>
                <a:latin typeface="Comic Sans MS" panose="030F0702030302020204" pitchFamily="66" charset="0"/>
                <a:ea typeface="Times New Roman" panose="02020603050405020304" pitchFamily="18" charset="0"/>
                <a:cs typeface="Times New Roman" panose="02020603050405020304" pitchFamily="18" charset="0"/>
              </a:rPr>
              <a:t>Mr Stink Stank. </a:t>
            </a:r>
            <a:endParaRPr lang="en-GB" sz="3000" b="1" dirty="0">
              <a:solidFill>
                <a:srgbClr val="FF0000"/>
              </a:solidFill>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r>
              <a:rPr lang="en-GB" sz="2600" b="1"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(A short statement about the titl</a:t>
            </a:r>
            <a:r>
              <a:rPr lang="en-GB" sz="2600" b="1" dirty="0">
                <a:solidFill>
                  <a:srgbClr val="FF0000"/>
                </a:solidFill>
                <a:latin typeface="Calibri" panose="020F0502020204030204" pitchFamily="34" charset="0"/>
                <a:ea typeface="Times New Roman" panose="02020603050405020304" pitchFamily="18" charset="0"/>
                <a:cs typeface="Times New Roman" panose="02020603050405020304" pitchFamily="18" charset="0"/>
              </a:rPr>
              <a:t>e character</a:t>
            </a:r>
            <a:r>
              <a:rPr lang="en-GB" sz="2600" b="1"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 from Mr Stink) </a:t>
            </a:r>
          </a:p>
          <a:p>
            <a:pPr marL="0" indent="0">
              <a:buNone/>
            </a:pPr>
            <a:r>
              <a:rPr lang="en-GB" sz="1800" b="1" dirty="0">
                <a:solidFill>
                  <a:srgbClr val="FF0000"/>
                </a:solidFill>
                <a:effectLst/>
                <a:latin typeface="Comic Sans MS" panose="030F0702030302020204" pitchFamily="66" charset="0"/>
                <a:ea typeface="Times New Roman" panose="02020603050405020304" pitchFamily="18" charset="0"/>
                <a:cs typeface="Times New Roman" panose="02020603050405020304" pitchFamily="18" charset="0"/>
              </a:rPr>
              <a:t> </a:t>
            </a:r>
            <a:endParaRPr lang="en-GB"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rgbClr val="0000FF"/>
                </a:solidFill>
                <a:effectLst/>
                <a:latin typeface="Comic Sans MS" panose="030F0702030302020204" pitchFamily="66" charset="0"/>
                <a:ea typeface="Times New Roman" panose="02020603050405020304" pitchFamily="18" charset="0"/>
                <a:cs typeface="Times New Roman" panose="02020603050405020304" pitchFamily="18" charset="0"/>
              </a:rPr>
              <a:t>Have you ever wondered what it would be like to have a million pounds?</a:t>
            </a:r>
            <a:r>
              <a:rPr lang="en-GB" sz="1800" b="1" dirty="0">
                <a:solidFill>
                  <a:srgbClr val="0000FF"/>
                </a:solidFill>
                <a:effectLst/>
                <a:latin typeface="Comic Sans MS" panose="030F0702030302020204" pitchFamily="66" charset="0"/>
                <a:ea typeface="Times New Roman" panose="02020603050405020304" pitchFamily="18" charset="0"/>
                <a:cs typeface="Times New Roman" panose="02020603050405020304" pitchFamily="18" charset="0"/>
              </a:rPr>
              <a:t> </a:t>
            </a:r>
          </a:p>
          <a:p>
            <a:pPr marL="0" indent="0">
              <a:lnSpc>
                <a:spcPct val="115000"/>
              </a:lnSpc>
              <a:spcAft>
                <a:spcPts val="0"/>
              </a:spcAft>
              <a:buNone/>
            </a:pPr>
            <a:r>
              <a:rPr lang="en-GB" sz="2600" b="1" dirty="0">
                <a:solidFill>
                  <a:srgbClr val="0000FF"/>
                </a:solidFill>
                <a:latin typeface="+mj-lt"/>
                <a:ea typeface="Calibri" panose="020F0502020204030204" pitchFamily="34" charset="0"/>
                <a:cs typeface="Times New Roman" panose="02020603050405020304" pitchFamily="18" charset="0"/>
              </a:rPr>
              <a:t>(A question – from Billionaire Boy) </a:t>
            </a:r>
            <a:endParaRPr lang="en-GB" sz="2600" dirty="0">
              <a:effectLst/>
              <a:latin typeface="+mj-lt"/>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2878233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B8FDC-8DCC-46E8-BB44-58C0BB061683}"/>
              </a:ext>
            </a:extLst>
          </p:cNvPr>
          <p:cNvSpPr>
            <a:spLocks noGrp="1"/>
          </p:cNvSpPr>
          <p:nvPr>
            <p:ph type="title"/>
          </p:nvPr>
        </p:nvSpPr>
        <p:spPr/>
        <p:txBody>
          <a:bodyPr>
            <a:normAutofit fontScale="90000"/>
          </a:bodyPr>
          <a:lstStyle/>
          <a:p>
            <a:r>
              <a:rPr lang="en-GB" dirty="0">
                <a:solidFill>
                  <a:srgbClr val="0000CC"/>
                </a:solidFill>
              </a:rPr>
              <a:t>L.O. To write a story inspired by Billionaire Boy</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411FC3A3-7E31-4AC7-8606-3B173009F580}"/>
              </a:ext>
            </a:extLst>
          </p:cNvPr>
          <p:cNvSpPr>
            <a:spLocks noGrp="1"/>
          </p:cNvSpPr>
          <p:nvPr>
            <p:ph idx="1"/>
          </p:nvPr>
        </p:nvSpPr>
        <p:spPr>
          <a:xfrm>
            <a:off x="490217" y="1417638"/>
            <a:ext cx="8229600" cy="4525963"/>
          </a:xfrm>
        </p:spPr>
        <p:txBody>
          <a:bodyPr>
            <a:normAutofit lnSpcReduction="10000"/>
          </a:bodyPr>
          <a:lstStyle/>
          <a:p>
            <a:pPr marL="0" indent="0">
              <a:buNone/>
            </a:pPr>
            <a:r>
              <a:rPr lang="en-GB" dirty="0">
                <a:solidFill>
                  <a:srgbClr val="0000CC"/>
                </a:solidFill>
              </a:rPr>
              <a:t>Opening lines from David Walliams books</a:t>
            </a:r>
            <a:endParaRPr lang="en-GB" sz="1800" dirty="0">
              <a:solidFill>
                <a:srgbClr val="0000CC"/>
              </a:solidFill>
              <a:latin typeface="Calibri" panose="020F0502020204030204" pitchFamily="34" charset="0"/>
              <a:cs typeface="Times New Roman" panose="02020603050405020304" pitchFamily="18" charset="0"/>
            </a:endParaRPr>
          </a:p>
          <a:p>
            <a:pPr marL="0" indent="0">
              <a:lnSpc>
                <a:spcPct val="115000"/>
              </a:lnSpc>
              <a:spcAft>
                <a:spcPts val="0"/>
              </a:spcAf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rgbClr val="00B0F0"/>
                </a:solidFill>
                <a:effectLst/>
                <a:latin typeface="Comic Sans MS" panose="030F0702030302020204" pitchFamily="66" charset="0"/>
                <a:ea typeface="Times New Roman" panose="02020603050405020304" pitchFamily="18" charset="0"/>
                <a:cs typeface="Times New Roman" panose="02020603050405020304" pitchFamily="18" charset="0"/>
              </a:rPr>
              <a:t>The hamster was dead. </a:t>
            </a:r>
            <a:endParaRPr lang="en-GB" sz="30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B0F0"/>
                </a:solidFill>
                <a:effectLst/>
                <a:latin typeface="+mj-lt"/>
                <a:ea typeface="Calibri" panose="020F0502020204030204" pitchFamily="34" charset="0"/>
                <a:cs typeface="Times New Roman" panose="02020603050405020304" pitchFamily="18" charset="0"/>
              </a:rPr>
              <a:t>(A dramatic statement which makes you ask questions – from </a:t>
            </a:r>
            <a:r>
              <a:rPr lang="en-GB" sz="2600" b="1" dirty="0" err="1">
                <a:solidFill>
                  <a:srgbClr val="00B0F0"/>
                </a:solidFill>
                <a:effectLst/>
                <a:latin typeface="+mj-lt"/>
                <a:ea typeface="Calibri" panose="020F0502020204030204" pitchFamily="34" charset="0"/>
                <a:cs typeface="Times New Roman" panose="02020603050405020304" pitchFamily="18" charset="0"/>
              </a:rPr>
              <a:t>Ratburger</a:t>
            </a:r>
            <a:r>
              <a:rPr lang="en-GB" sz="2600" b="1" dirty="0">
                <a:solidFill>
                  <a:srgbClr val="00B0F0"/>
                </a:solidFill>
                <a:effectLst/>
                <a:latin typeface="+mj-lt"/>
                <a:ea typeface="Calibri" panose="020F0502020204030204" pitchFamily="34" charset="0"/>
                <a:cs typeface="Times New Roman" panose="02020603050405020304" pitchFamily="18" charset="0"/>
              </a:rPr>
              <a:t>)</a:t>
            </a:r>
          </a:p>
          <a:p>
            <a:pPr marL="0" indent="0">
              <a:lnSpc>
                <a:spcPct val="115000"/>
              </a:lnSpc>
              <a:spcAft>
                <a:spcPts val="0"/>
              </a:spcAft>
              <a:buNone/>
            </a:pPr>
            <a:endParaRPr lang="en-GB" sz="2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chemeClr val="accent6"/>
                </a:solidFill>
                <a:effectLst/>
                <a:latin typeface="Comic Sans MS" panose="030F0702030302020204" pitchFamily="66" charset="0"/>
                <a:ea typeface="Times New Roman" panose="02020603050405020304" pitchFamily="18" charset="0"/>
                <a:cs typeface="Times New Roman" panose="02020603050405020304" pitchFamily="18" charset="0"/>
              </a:rPr>
              <a:t>Dennis was different.</a:t>
            </a:r>
          </a:p>
          <a:p>
            <a:pPr marL="0" indent="0">
              <a:lnSpc>
                <a:spcPct val="115000"/>
              </a:lnSpc>
              <a:buNone/>
            </a:pPr>
            <a:r>
              <a:rPr lang="en-GB" sz="2600" b="1" dirty="0">
                <a:solidFill>
                  <a:schemeClr val="accent6"/>
                </a:solidFill>
                <a:latin typeface="+mj-lt"/>
                <a:ea typeface="Times New Roman" panose="02020603050405020304" pitchFamily="18" charset="0"/>
                <a:cs typeface="Times New Roman" panose="02020603050405020304" pitchFamily="18" charset="0"/>
              </a:rPr>
              <a:t>(A short statement - from </a:t>
            </a:r>
            <a:r>
              <a:rPr lang="en-GB" sz="2600" b="1" dirty="0">
                <a:solidFill>
                  <a:schemeClr val="accent6"/>
                </a:solidFill>
                <a:effectLst/>
                <a:latin typeface="+mj-lt"/>
                <a:ea typeface="Times New Roman" panose="02020603050405020304" pitchFamily="18" charset="0"/>
                <a:cs typeface="Times New Roman" panose="02020603050405020304" pitchFamily="18" charset="0"/>
              </a:rPr>
              <a:t>The Boy in the Dress)</a:t>
            </a:r>
            <a:endParaRPr lang="en-GB" sz="2600" dirty="0">
              <a:solidFill>
                <a:schemeClr val="accent6"/>
              </a:solidFill>
              <a:effectLst/>
              <a:latin typeface="+mj-lt"/>
              <a:ea typeface="Calibri" panose="020F0502020204030204" pitchFamily="34" charset="0"/>
              <a:cs typeface="Times New Roman" panose="02020603050405020304" pitchFamily="18" charset="0"/>
            </a:endParaRPr>
          </a:p>
          <a:p>
            <a:pPr marL="0" indent="0">
              <a:lnSpc>
                <a:spcPct val="115000"/>
              </a:lnSpc>
              <a:spcAft>
                <a:spcPts val="0"/>
              </a:spcAft>
              <a:buNone/>
            </a:pPr>
            <a:r>
              <a:rPr lang="en-GB" sz="1800" b="1" dirty="0">
                <a:solidFill>
                  <a:srgbClr val="0000FF"/>
                </a:solidFill>
                <a:effectLst/>
                <a:latin typeface="+mj-lt"/>
                <a:ea typeface="Times New Roman" panose="02020603050405020304" pitchFamily="18" charset="0"/>
                <a:cs typeface="Times New Roman" panose="02020603050405020304" pitchFamily="18" charset="0"/>
              </a:rPr>
              <a:t> </a:t>
            </a:r>
            <a:endParaRPr lang="en-GB" sz="1800" dirty="0">
              <a:effectLst/>
              <a:latin typeface="+mj-lt"/>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2321959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B8FDC-8DCC-46E8-BB44-58C0BB061683}"/>
              </a:ext>
            </a:extLst>
          </p:cNvPr>
          <p:cNvSpPr>
            <a:spLocks noGrp="1"/>
          </p:cNvSpPr>
          <p:nvPr>
            <p:ph type="title"/>
          </p:nvPr>
        </p:nvSpPr>
        <p:spPr/>
        <p:txBody>
          <a:bodyPr>
            <a:normAutofit fontScale="90000"/>
          </a:bodyPr>
          <a:lstStyle/>
          <a:p>
            <a:r>
              <a:rPr lang="en-GB" dirty="0">
                <a:solidFill>
                  <a:srgbClr val="0000CC"/>
                </a:solidFill>
              </a:rPr>
              <a:t>L.O. To write a story inspired by Billionaire Boy</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411FC3A3-7E31-4AC7-8606-3B173009F580}"/>
              </a:ext>
            </a:extLst>
          </p:cNvPr>
          <p:cNvSpPr>
            <a:spLocks noGrp="1"/>
          </p:cNvSpPr>
          <p:nvPr>
            <p:ph idx="1"/>
          </p:nvPr>
        </p:nvSpPr>
        <p:spPr>
          <a:xfrm>
            <a:off x="490217" y="1417638"/>
            <a:ext cx="8229600" cy="4525963"/>
          </a:xfrm>
        </p:spPr>
        <p:txBody>
          <a:bodyPr>
            <a:normAutofit lnSpcReduction="10000"/>
          </a:bodyPr>
          <a:lstStyle/>
          <a:p>
            <a:pPr marL="0" indent="0">
              <a:buNone/>
            </a:pPr>
            <a:r>
              <a:rPr lang="en-GB" dirty="0">
                <a:solidFill>
                  <a:srgbClr val="0000CC"/>
                </a:solidFill>
              </a:rPr>
              <a:t>Opening lines from David Walliams books</a:t>
            </a:r>
            <a:endParaRPr lang="en-GB" sz="1800" dirty="0">
              <a:solidFill>
                <a:srgbClr val="0000CC"/>
              </a:solidFill>
              <a:latin typeface="Calibri" panose="020F0502020204030204" pitchFamily="34" charset="0"/>
              <a:cs typeface="Times New Roman" panose="02020603050405020304" pitchFamily="18" charset="0"/>
            </a:endParaRPr>
          </a:p>
          <a:p>
            <a:pPr marL="0" indent="0">
              <a:lnSpc>
                <a:spcPct val="115000"/>
              </a:lnSpc>
              <a:spcAft>
                <a:spcPts val="0"/>
              </a:spcAf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t>
            </a:r>
            <a:r>
              <a:rPr lang="en-GB" sz="3000" b="1" dirty="0" err="1">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Aaaarrrrggghhhh</a:t>
            </a:r>
            <a:r>
              <a:rPr lang="en-GB" sz="30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 screamed the boy. </a:t>
            </a:r>
            <a:endParaRPr lang="en-GB" sz="3000"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latin typeface="+mj-lt"/>
                <a:ea typeface="Calibri" panose="020F0502020204030204" pitchFamily="34" charset="0"/>
                <a:cs typeface="Times New Roman" panose="02020603050405020304" pitchFamily="18" charset="0"/>
              </a:rPr>
              <a:t>(dramatic direct speech – from The Midnight Gang)</a:t>
            </a:r>
          </a:p>
          <a:p>
            <a:pPr marL="0" indent="0">
              <a:lnSpc>
                <a:spcPct val="115000"/>
              </a:lnSpc>
              <a:spcAft>
                <a:spcPts val="0"/>
              </a:spcAf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rgbClr val="00FFCC"/>
                </a:solidFill>
                <a:effectLst/>
                <a:latin typeface="Comic Sans MS" panose="030F0702030302020204" pitchFamily="66" charset="0"/>
                <a:ea typeface="Times New Roman" panose="02020603050405020304" pitchFamily="18" charset="0"/>
                <a:cs typeface="Times New Roman" panose="02020603050405020304" pitchFamily="18" charset="0"/>
              </a:rPr>
              <a:t>Jack was a child who was happiest alone in his bedroom.</a:t>
            </a:r>
          </a:p>
          <a:p>
            <a:pPr marL="0" indent="0">
              <a:lnSpc>
                <a:spcPct val="115000"/>
              </a:lnSpc>
              <a:spcAft>
                <a:spcPts val="0"/>
              </a:spcAft>
              <a:buNone/>
            </a:pPr>
            <a:r>
              <a:rPr lang="en-GB" sz="2600" b="1" dirty="0">
                <a:solidFill>
                  <a:srgbClr val="00FFCC"/>
                </a:solidFill>
                <a:latin typeface="+mj-lt"/>
                <a:ea typeface="Times New Roman" panose="02020603050405020304" pitchFamily="18" charset="0"/>
                <a:cs typeface="Times New Roman" panose="02020603050405020304" pitchFamily="18" charset="0"/>
              </a:rPr>
              <a:t>(a fact about the main child character – from Grandpa’s Great Escape)</a:t>
            </a:r>
            <a:r>
              <a:rPr lang="en-GB" sz="2600" b="1" dirty="0">
                <a:solidFill>
                  <a:srgbClr val="00FFCC"/>
                </a:solidFill>
                <a:effectLst/>
                <a:latin typeface="+mj-lt"/>
                <a:ea typeface="Times New Roman" panose="02020603050405020304" pitchFamily="18" charset="0"/>
                <a:cs typeface="Times New Roman" panose="02020603050405020304" pitchFamily="18" charset="0"/>
              </a:rPr>
              <a:t> </a:t>
            </a:r>
            <a:endParaRPr lang="en-GB" sz="2600" dirty="0">
              <a:solidFill>
                <a:srgbClr val="00FFCC"/>
              </a:solidFill>
              <a:effectLst/>
              <a:latin typeface="+mj-lt"/>
              <a:ea typeface="Calibri" panose="020F0502020204030204" pitchFamily="34" charset="0"/>
              <a:cs typeface="Times New Roman" panose="02020603050405020304" pitchFamily="18" charset="0"/>
            </a:endParaRPr>
          </a:p>
          <a:p>
            <a:pPr marL="0" indent="0">
              <a:lnSpc>
                <a:spcPct val="115000"/>
              </a:lnSpc>
              <a:spcAft>
                <a:spcPts val="0"/>
              </a:spcAft>
              <a:buNone/>
            </a:pPr>
            <a:endParaRPr lang="en-GB" sz="1800" dirty="0">
              <a:effectLst/>
              <a:latin typeface="+mj-lt"/>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1141139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B8FDC-8DCC-46E8-BB44-58C0BB061683}"/>
              </a:ext>
            </a:extLst>
          </p:cNvPr>
          <p:cNvSpPr>
            <a:spLocks noGrp="1"/>
          </p:cNvSpPr>
          <p:nvPr>
            <p:ph type="title"/>
          </p:nvPr>
        </p:nvSpPr>
        <p:spPr/>
        <p:txBody>
          <a:bodyPr>
            <a:normAutofit fontScale="90000"/>
          </a:bodyPr>
          <a:lstStyle/>
          <a:p>
            <a:r>
              <a:rPr lang="en-GB" dirty="0">
                <a:solidFill>
                  <a:srgbClr val="0000CC"/>
                </a:solidFill>
              </a:rPr>
              <a:t>L.O. To write a story inspired by Billionaire Boy</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411FC3A3-7E31-4AC7-8606-3B173009F580}"/>
              </a:ext>
            </a:extLst>
          </p:cNvPr>
          <p:cNvSpPr>
            <a:spLocks noGrp="1"/>
          </p:cNvSpPr>
          <p:nvPr>
            <p:ph idx="1"/>
          </p:nvPr>
        </p:nvSpPr>
        <p:spPr>
          <a:xfrm>
            <a:off x="490217" y="1417638"/>
            <a:ext cx="8229600" cy="4525963"/>
          </a:xfrm>
        </p:spPr>
        <p:txBody>
          <a:bodyPr>
            <a:normAutofit/>
          </a:bodyPr>
          <a:lstStyle/>
          <a:p>
            <a:pPr marL="0" indent="0">
              <a:buNone/>
            </a:pPr>
            <a:r>
              <a:rPr lang="en-GB" dirty="0">
                <a:solidFill>
                  <a:srgbClr val="0000CC"/>
                </a:solidFill>
              </a:rPr>
              <a:t>Opening lines from David Walliams books</a:t>
            </a:r>
            <a:endParaRPr lang="en-GB" sz="1800" dirty="0">
              <a:solidFill>
                <a:srgbClr val="0000CC"/>
              </a:solidFill>
              <a:latin typeface="Calibri" panose="020F0502020204030204" pitchFamily="34" charset="0"/>
              <a:cs typeface="Times New Roman" panose="02020603050405020304" pitchFamily="18" charset="0"/>
            </a:endParaRPr>
          </a:p>
          <a:p>
            <a:pPr marL="0" indent="0">
              <a:lnSpc>
                <a:spcPct val="115000"/>
              </a:lnSpc>
              <a:spcAft>
                <a:spcPts val="0"/>
              </a:spcAf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rgbClr val="0000FF"/>
                </a:solidFill>
                <a:effectLst/>
                <a:latin typeface="Comic Sans MS" panose="030F0702030302020204" pitchFamily="66" charset="0"/>
                <a:ea typeface="Times New Roman" panose="02020603050405020304" pitchFamily="18" charset="0"/>
                <a:cs typeface="Times New Roman" panose="02020603050405020304" pitchFamily="18" charset="0"/>
              </a:rPr>
              <a:t>Alfie hated going to the dentist.</a:t>
            </a:r>
          </a:p>
          <a:p>
            <a:pPr marL="0" indent="0">
              <a:lnSpc>
                <a:spcPct val="115000"/>
              </a:lnSpc>
              <a:spcAft>
                <a:spcPts val="0"/>
              </a:spcAft>
              <a:buNone/>
            </a:pPr>
            <a:r>
              <a:rPr lang="en-GB" sz="2600" b="1" dirty="0">
                <a:solidFill>
                  <a:srgbClr val="0000FF"/>
                </a:solidFill>
                <a:latin typeface="+mj-lt"/>
                <a:ea typeface="Times New Roman" panose="02020603050405020304" pitchFamily="18" charset="0"/>
                <a:cs typeface="Times New Roman" panose="02020603050405020304" pitchFamily="18" charset="0"/>
              </a:rPr>
              <a:t>(a fact about main child character – from Demon Dentist)</a:t>
            </a:r>
            <a:r>
              <a:rPr lang="en-GB" sz="2600" b="1" dirty="0">
                <a:solidFill>
                  <a:srgbClr val="0000FF"/>
                </a:solidFill>
                <a:effectLst/>
                <a:latin typeface="+mj-lt"/>
                <a:ea typeface="Times New Roman" panose="02020603050405020304" pitchFamily="18" charset="0"/>
                <a:cs typeface="Times New Roman" panose="02020603050405020304" pitchFamily="18" charset="0"/>
              </a:rPr>
              <a:t> </a:t>
            </a:r>
            <a:endParaRPr lang="en-GB" sz="2600" dirty="0">
              <a:effectLst/>
              <a:latin typeface="+mj-lt"/>
              <a:ea typeface="Calibri" panose="020F0502020204030204" pitchFamily="34" charset="0"/>
              <a:cs typeface="Times New Roman" panose="02020603050405020304" pitchFamily="18" charset="0"/>
            </a:endParaRPr>
          </a:p>
          <a:p>
            <a:pPr marL="0" indent="0">
              <a:lnSpc>
                <a:spcPct val="115000"/>
              </a:lnSpc>
              <a:spcAft>
                <a:spcPts val="0"/>
              </a:spcAft>
              <a:buNone/>
            </a:pPr>
            <a:r>
              <a:rPr lang="en-GB" sz="1800" b="1" dirty="0">
                <a:solidFill>
                  <a:srgbClr val="0000FF"/>
                </a:solidFill>
                <a:effectLst/>
                <a:latin typeface="Comic Sans MS" panose="030F0702030302020204" pitchFamily="66" charset="0"/>
                <a:ea typeface="Times New Roman" panose="02020603050405020304" pitchFamily="18"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rgbClr val="CC0066"/>
                </a:solidFill>
                <a:effectLst/>
                <a:latin typeface="Comic Sans MS" panose="030F0702030302020204" pitchFamily="66" charset="0"/>
                <a:ea typeface="Times New Roman" panose="02020603050405020304" pitchFamily="18" charset="0"/>
                <a:cs typeface="Times New Roman" panose="02020603050405020304" pitchFamily="18" charset="0"/>
              </a:rPr>
              <a:t>It was all a blur. </a:t>
            </a:r>
          </a:p>
          <a:p>
            <a:pPr marL="0" indent="0">
              <a:lnSpc>
                <a:spcPct val="115000"/>
              </a:lnSpc>
              <a:spcAft>
                <a:spcPts val="0"/>
              </a:spcAft>
              <a:buNone/>
            </a:pPr>
            <a:r>
              <a:rPr lang="en-GB" sz="2600" b="1" dirty="0">
                <a:solidFill>
                  <a:srgbClr val="CC0066"/>
                </a:solidFill>
                <a:latin typeface="+mj-lt"/>
                <a:ea typeface="Calibri" panose="020F0502020204030204" pitchFamily="34" charset="0"/>
                <a:cs typeface="Times New Roman" panose="02020603050405020304" pitchFamily="18" charset="0"/>
              </a:rPr>
              <a:t>(a mysterious opening line – from Awful Auntie)</a:t>
            </a:r>
            <a:endParaRPr lang="en-GB" sz="2600" dirty="0">
              <a:solidFill>
                <a:srgbClr val="CC0066"/>
              </a:solidFill>
              <a:effectLst/>
              <a:latin typeface="+mj-lt"/>
              <a:ea typeface="Calibri" panose="020F0502020204030204" pitchFamily="34" charset="0"/>
              <a:cs typeface="Times New Roman" panose="02020603050405020304" pitchFamily="18" charset="0"/>
            </a:endParaRPr>
          </a:p>
          <a:p>
            <a:pPr marL="0" indent="0">
              <a:lnSpc>
                <a:spcPct val="115000"/>
              </a:lnSpc>
              <a:spcAft>
                <a:spcPts val="0"/>
              </a:spcAft>
              <a:buNone/>
            </a:pPr>
            <a:endParaRPr lang="en-GB" sz="1800" dirty="0">
              <a:effectLst/>
              <a:latin typeface="+mj-lt"/>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3079749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A0A50-A062-4BFC-ABD6-4CCCCC1C72E0}"/>
              </a:ext>
            </a:extLst>
          </p:cNvPr>
          <p:cNvSpPr>
            <a:spLocks noGrp="1"/>
          </p:cNvSpPr>
          <p:nvPr>
            <p:ph type="title"/>
          </p:nvPr>
        </p:nvSpPr>
        <p:spPr/>
        <p:txBody>
          <a:bodyPr>
            <a:normAutofit fontScale="90000"/>
          </a:bodyPr>
          <a:lstStyle/>
          <a:p>
            <a:r>
              <a:rPr lang="en-GB" dirty="0">
                <a:solidFill>
                  <a:srgbClr val="0000CC"/>
                </a:solidFill>
              </a:rPr>
              <a:t>L.O. To map out a story inspired by David Walliams </a:t>
            </a:r>
          </a:p>
        </p:txBody>
      </p:sp>
      <p:sp>
        <p:nvSpPr>
          <p:cNvPr id="3" name="Content Placeholder 2">
            <a:extLst>
              <a:ext uri="{FF2B5EF4-FFF2-40B4-BE49-F238E27FC236}">
                <a16:creationId xmlns:a16="http://schemas.microsoft.com/office/drawing/2014/main" id="{9B7B5BC3-AFA8-4563-B8CD-83C4E91DE1B2}"/>
              </a:ext>
            </a:extLst>
          </p:cNvPr>
          <p:cNvSpPr>
            <a:spLocks noGrp="1"/>
          </p:cNvSpPr>
          <p:nvPr>
            <p:ph idx="1"/>
          </p:nvPr>
        </p:nvSpPr>
        <p:spPr/>
        <p:txBody>
          <a:bodyPr>
            <a:normAutofit fontScale="92500" lnSpcReduction="20000"/>
          </a:bodyPr>
          <a:lstStyle/>
          <a:p>
            <a:pPr marL="0" indent="0">
              <a:buNone/>
            </a:pPr>
            <a:r>
              <a:rPr lang="en-GB" b="1" dirty="0">
                <a:solidFill>
                  <a:srgbClr val="0000CC"/>
                </a:solidFill>
              </a:rPr>
              <a:t>Suggested structure for your story</a:t>
            </a:r>
          </a:p>
          <a:p>
            <a:pPr marL="0" indent="0">
              <a:buNone/>
            </a:pPr>
            <a:r>
              <a:rPr lang="en-GB" b="1" dirty="0">
                <a:solidFill>
                  <a:srgbClr val="0000CC"/>
                </a:solidFill>
              </a:rPr>
              <a:t>Part 1</a:t>
            </a:r>
            <a:r>
              <a:rPr lang="en-GB" dirty="0">
                <a:solidFill>
                  <a:srgbClr val="0000CC"/>
                </a:solidFill>
              </a:rPr>
              <a:t>: Introduce the main character. Explain how they had become rich but that they are unhappy. </a:t>
            </a:r>
          </a:p>
          <a:p>
            <a:pPr marL="0" indent="0">
              <a:buNone/>
            </a:pPr>
            <a:r>
              <a:rPr lang="en-GB" b="1" dirty="0">
                <a:solidFill>
                  <a:srgbClr val="0000CC"/>
                </a:solidFill>
              </a:rPr>
              <a:t>Part 2</a:t>
            </a:r>
            <a:r>
              <a:rPr lang="en-GB" dirty="0">
                <a:solidFill>
                  <a:srgbClr val="0000CC"/>
                </a:solidFill>
              </a:rPr>
              <a:t>: What their life was like before they were rich. </a:t>
            </a:r>
          </a:p>
          <a:p>
            <a:pPr marL="0" indent="0">
              <a:buNone/>
            </a:pPr>
            <a:r>
              <a:rPr lang="en-GB" b="1" dirty="0">
                <a:solidFill>
                  <a:srgbClr val="0000CC"/>
                </a:solidFill>
              </a:rPr>
              <a:t>Part 3</a:t>
            </a:r>
            <a:r>
              <a:rPr lang="en-GB" dirty="0">
                <a:solidFill>
                  <a:srgbClr val="0000CC"/>
                </a:solidFill>
              </a:rPr>
              <a:t>: Something that will stop them being unhappy e.g. a new friendship. </a:t>
            </a:r>
          </a:p>
          <a:p>
            <a:pPr marL="0" indent="0">
              <a:buNone/>
            </a:pPr>
            <a:r>
              <a:rPr lang="en-GB" b="1" dirty="0">
                <a:solidFill>
                  <a:srgbClr val="0000CC"/>
                </a:solidFill>
              </a:rPr>
              <a:t>Part 4</a:t>
            </a:r>
            <a:r>
              <a:rPr lang="en-GB" dirty="0">
                <a:solidFill>
                  <a:srgbClr val="0000CC"/>
                </a:solidFill>
              </a:rPr>
              <a:t>: A conversation with Raj.</a:t>
            </a:r>
          </a:p>
          <a:p>
            <a:pPr marL="0" indent="0">
              <a:buNone/>
            </a:pPr>
            <a:r>
              <a:rPr lang="en-GB" b="1" dirty="0">
                <a:solidFill>
                  <a:srgbClr val="0000CC"/>
                </a:solidFill>
              </a:rPr>
              <a:t>Part 5</a:t>
            </a:r>
            <a:r>
              <a:rPr lang="en-GB" dirty="0">
                <a:solidFill>
                  <a:srgbClr val="0000CC"/>
                </a:solidFill>
              </a:rPr>
              <a:t>: The beginning of your character’s road to happiness. </a:t>
            </a:r>
          </a:p>
        </p:txBody>
      </p:sp>
    </p:spTree>
    <p:extLst>
      <p:ext uri="{BB962C8B-B14F-4D97-AF65-F5344CB8AC3E}">
        <p14:creationId xmlns:p14="http://schemas.microsoft.com/office/powerpoint/2010/main" val="311693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36EC45-E33F-4E93-8D53-4258DBA77612}"/>
              </a:ext>
            </a:extLst>
          </p:cNvPr>
          <p:cNvSpPr>
            <a:spLocks noGrp="1"/>
          </p:cNvSpPr>
          <p:nvPr>
            <p:ph idx="1"/>
          </p:nvPr>
        </p:nvSpPr>
        <p:spPr>
          <a:xfrm>
            <a:off x="457200" y="259648"/>
            <a:ext cx="8229600" cy="5890666"/>
          </a:xfrm>
        </p:spPr>
        <p:txBody>
          <a:bodyPr>
            <a:normAutofit fontScale="55000" lnSpcReduction="20000"/>
          </a:bodyPr>
          <a:lstStyle/>
          <a:p>
            <a:pPr marL="0" indent="0" algn="ctr">
              <a:buNone/>
            </a:pPr>
            <a:r>
              <a:rPr lang="en-GB" sz="4800" b="1" dirty="0">
                <a:solidFill>
                  <a:srgbClr val="0000CC"/>
                </a:solidFill>
              </a:rPr>
              <a:t>Example first paragraph</a:t>
            </a:r>
          </a:p>
          <a:p>
            <a:pPr marL="0" indent="0">
              <a:buNone/>
            </a:pPr>
            <a:r>
              <a:rPr lang="en-GB" sz="4800" dirty="0">
                <a:solidFill>
                  <a:srgbClr val="0000CC"/>
                </a:solidFill>
              </a:rPr>
              <a:t>Think about why certain words or sections are in bold.</a:t>
            </a:r>
          </a:p>
          <a:p>
            <a:pPr marL="0" indent="0">
              <a:buNone/>
            </a:pPr>
            <a:endParaRPr lang="en-GB" dirty="0">
              <a:solidFill>
                <a:srgbClr val="0000CC"/>
              </a:solidFill>
            </a:endParaRPr>
          </a:p>
          <a:p>
            <a:pPr marL="0" indent="0">
              <a:lnSpc>
                <a:spcPct val="115000"/>
              </a:lnSpc>
              <a:spcAft>
                <a:spcPts val="0"/>
              </a:spcAft>
              <a:buNone/>
            </a:pPr>
            <a:r>
              <a:rPr lang="en-GB" dirty="0">
                <a:solidFill>
                  <a:srgbClr val="0000CC"/>
                </a:solidFill>
              </a:rPr>
              <a:t> </a:t>
            </a:r>
            <a:r>
              <a:rPr lang="en-GB" b="1"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“MUM! I’m bored!” </a:t>
            </a:r>
            <a:r>
              <a:rPr lang="en-GB" b="1" u="sng"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Recently</a:t>
            </a:r>
            <a:r>
              <a:rPr lang="en-GB" b="1"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 </a:t>
            </a:r>
            <a:r>
              <a:rPr lang="en-GB"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Molly had come to realise that being the world’s first millionaire at the rather impressive age of 8, wasn’t all it had cracked up to be. </a:t>
            </a:r>
            <a:r>
              <a:rPr lang="en-GB" b="1" i="1" u="sng"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Although </a:t>
            </a:r>
            <a:r>
              <a:rPr lang="en-GB"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she could buy whatever she wanted, including her own toy shop </a:t>
            </a:r>
            <a:r>
              <a:rPr lang="en-GB" b="1"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which stocked all the latest must-haves</a:t>
            </a:r>
            <a:r>
              <a:rPr lang="en-GB"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 this </a:t>
            </a:r>
            <a:r>
              <a:rPr lang="en-GB" b="1"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wealthy young lady </a:t>
            </a:r>
            <a:r>
              <a:rPr lang="en-GB"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was beginning to realise that perhaps you can’t buy happiness. </a:t>
            </a:r>
            <a:r>
              <a:rPr lang="en-GB" i="1"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Molly was a </a:t>
            </a:r>
            <a:r>
              <a:rPr lang="en-GB" b="1" i="1"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small, blonde child</a:t>
            </a:r>
            <a:r>
              <a:rPr lang="en-GB" i="1"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 (with a </a:t>
            </a:r>
            <a:r>
              <a:rPr lang="en-GB" b="1" i="1"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rather larger than average size head</a:t>
            </a:r>
            <a:r>
              <a:rPr lang="en-GB" i="1"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 with skin so </a:t>
            </a:r>
            <a:r>
              <a:rPr lang="en-GB" b="1" i="1"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fair</a:t>
            </a:r>
            <a:r>
              <a:rPr lang="en-GB" i="1"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 you might wonder if she could burn from the light reflected off the moon. </a:t>
            </a:r>
            <a:endParaRPr lang="en-GB"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b="1" i="1"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“I know darling! Why don’t you take yourself off to your lab and see if you can make a new, different flavoured chocolate bar which makes you lose weight every time you eat one?”</a:t>
            </a:r>
            <a:r>
              <a:rPr lang="en-GB"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 suggested her mother. </a:t>
            </a:r>
            <a:endParaRPr lang="en-GB"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b="1" i="1" u="sng"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Downheartedly</a:t>
            </a:r>
            <a:r>
              <a:rPr lang="en-GB"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 Molly walked out of the indoor swimming pool room, where her mother was </a:t>
            </a:r>
            <a:r>
              <a:rPr lang="en-GB" b="1" u="sng"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luxuriating</a:t>
            </a:r>
            <a:r>
              <a:rPr lang="en-GB"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 on a sun-lounger with cucumbers on her eyes, wishing that her mum had asked her if they’d like to do something together.  </a:t>
            </a:r>
            <a:endParaRPr lang="en-GB"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endParaRPr lang="en-GB"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dirty="0">
                <a:solidFill>
                  <a:srgbClr val="0000CC"/>
                </a:solidFill>
                <a:effectLst/>
                <a:latin typeface="Calibri" panose="020F0502020204030204" pitchFamily="34" charset="0"/>
                <a:ea typeface="Calibri" panose="020F0502020204030204" pitchFamily="34" charset="0"/>
                <a:cs typeface="Calibri" panose="020F0502020204030204" pitchFamily="34" charset="0"/>
              </a:rPr>
              <a:t>Molly had become very rich after she created the ……  </a:t>
            </a:r>
            <a:endParaRPr lang="en-GB"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4322955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78E79-35B5-4282-BAD2-824097B926AA}"/>
              </a:ext>
            </a:extLst>
          </p:cNvPr>
          <p:cNvSpPr>
            <a:spLocks noGrp="1"/>
          </p:cNvSpPr>
          <p:nvPr>
            <p:ph type="title"/>
          </p:nvPr>
        </p:nvSpPr>
        <p:spPr/>
        <p:txBody>
          <a:bodyPr>
            <a:normAutofit fontScale="90000"/>
          </a:bodyPr>
          <a:lstStyle/>
          <a:p>
            <a:r>
              <a:rPr lang="en-GB" dirty="0">
                <a:solidFill>
                  <a:srgbClr val="0000CC"/>
                </a:solidFill>
              </a:rPr>
              <a:t>Key ‘ingredients’ included in the example opening paragraph </a:t>
            </a:r>
          </a:p>
        </p:txBody>
      </p:sp>
      <p:sp>
        <p:nvSpPr>
          <p:cNvPr id="3" name="Content Placeholder 2">
            <a:extLst>
              <a:ext uri="{FF2B5EF4-FFF2-40B4-BE49-F238E27FC236}">
                <a16:creationId xmlns:a16="http://schemas.microsoft.com/office/drawing/2014/main" id="{273590DB-E0D4-4817-A420-BBC5D05F3816}"/>
              </a:ext>
            </a:extLst>
          </p:cNvPr>
          <p:cNvSpPr>
            <a:spLocks noGrp="1"/>
          </p:cNvSpPr>
          <p:nvPr>
            <p:ph idx="1"/>
          </p:nvPr>
        </p:nvSpPr>
        <p:spPr/>
        <p:txBody>
          <a:bodyPr>
            <a:normAutofit fontScale="92500" lnSpcReduction="10000"/>
          </a:bodyPr>
          <a:lstStyle/>
          <a:p>
            <a:r>
              <a:rPr lang="en-GB" dirty="0">
                <a:solidFill>
                  <a:srgbClr val="0000CC"/>
                </a:solidFill>
              </a:rPr>
              <a:t>Direct speech</a:t>
            </a:r>
          </a:p>
          <a:p>
            <a:r>
              <a:rPr lang="en-GB" dirty="0">
                <a:solidFill>
                  <a:srgbClr val="0000CC"/>
                </a:solidFill>
              </a:rPr>
              <a:t>Fronted adverbials followed by a comma (recently, downheartedly,)</a:t>
            </a:r>
          </a:p>
          <a:p>
            <a:r>
              <a:rPr lang="en-GB" dirty="0">
                <a:solidFill>
                  <a:srgbClr val="0000CC"/>
                </a:solidFill>
              </a:rPr>
              <a:t>I SAW A WABUB conjunctions (although) </a:t>
            </a:r>
          </a:p>
          <a:p>
            <a:r>
              <a:rPr lang="en-GB" dirty="0">
                <a:solidFill>
                  <a:srgbClr val="0000CC"/>
                </a:solidFill>
              </a:rPr>
              <a:t>Information in brackets</a:t>
            </a:r>
          </a:p>
          <a:p>
            <a:r>
              <a:rPr lang="en-GB" dirty="0">
                <a:solidFill>
                  <a:srgbClr val="0000CC"/>
                </a:solidFill>
              </a:rPr>
              <a:t>Expanded noun phrases</a:t>
            </a:r>
          </a:p>
          <a:p>
            <a:r>
              <a:rPr lang="en-GB" dirty="0">
                <a:solidFill>
                  <a:srgbClr val="0000CC"/>
                </a:solidFill>
              </a:rPr>
              <a:t>Relative clause (starting </a:t>
            </a:r>
            <a:r>
              <a:rPr lang="en-GB" b="1" dirty="0">
                <a:solidFill>
                  <a:srgbClr val="0000CC"/>
                </a:solidFill>
              </a:rPr>
              <a:t>which</a:t>
            </a:r>
            <a:r>
              <a:rPr lang="en-GB" dirty="0">
                <a:solidFill>
                  <a:srgbClr val="0000CC"/>
                </a:solidFill>
              </a:rPr>
              <a:t>)</a:t>
            </a:r>
          </a:p>
          <a:p>
            <a:r>
              <a:rPr lang="en-GB" dirty="0">
                <a:solidFill>
                  <a:srgbClr val="0000CC"/>
                </a:solidFill>
              </a:rPr>
              <a:t>Adjectives to describe (small, blonde, fair) </a:t>
            </a:r>
          </a:p>
          <a:p>
            <a:r>
              <a:rPr lang="en-GB" dirty="0">
                <a:solidFill>
                  <a:srgbClr val="0000CC"/>
                </a:solidFill>
              </a:rPr>
              <a:t>Verbs to add information (luxuriating) </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3300760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94A1D-B9DF-4648-9901-3234113C82B4}"/>
              </a:ext>
            </a:extLst>
          </p:cNvPr>
          <p:cNvSpPr>
            <a:spLocks noGrp="1"/>
          </p:cNvSpPr>
          <p:nvPr>
            <p:ph type="title"/>
          </p:nvPr>
        </p:nvSpPr>
        <p:spPr/>
        <p:txBody>
          <a:bodyPr/>
          <a:lstStyle/>
          <a:p>
            <a:r>
              <a:rPr lang="en-GB" dirty="0">
                <a:solidFill>
                  <a:srgbClr val="0000CC"/>
                </a:solidFill>
              </a:rPr>
              <a:t>Success Criteria </a:t>
            </a:r>
          </a:p>
        </p:txBody>
      </p:sp>
      <p:pic>
        <p:nvPicPr>
          <p:cNvPr id="5" name="Content Placeholder 4" descr="A screenshot of a cell phone&#10;&#10;Description automatically generated">
            <a:extLst>
              <a:ext uri="{FF2B5EF4-FFF2-40B4-BE49-F238E27FC236}">
                <a16:creationId xmlns:a16="http://schemas.microsoft.com/office/drawing/2014/main" id="{9BCAE2C6-25BD-455C-976D-D6238804789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5053" t="27507" r="36072" b="11008"/>
          <a:stretch/>
        </p:blipFill>
        <p:spPr>
          <a:xfrm>
            <a:off x="2267744" y="1196752"/>
            <a:ext cx="4608512" cy="5306774"/>
          </a:xfrm>
        </p:spPr>
      </p:pic>
    </p:spTree>
    <p:extLst>
      <p:ext uri="{BB962C8B-B14F-4D97-AF65-F5344CB8AC3E}">
        <p14:creationId xmlns:p14="http://schemas.microsoft.com/office/powerpoint/2010/main" val="4282999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B8092-F5FB-4640-8900-6DF8EA077763}"/>
              </a:ext>
            </a:extLst>
          </p:cNvPr>
          <p:cNvSpPr>
            <a:spLocks noGrp="1"/>
          </p:cNvSpPr>
          <p:nvPr>
            <p:ph type="title"/>
          </p:nvPr>
        </p:nvSpPr>
        <p:spPr/>
        <p:txBody>
          <a:bodyPr/>
          <a:lstStyle/>
          <a:p>
            <a:r>
              <a:rPr lang="en-GB" dirty="0">
                <a:solidFill>
                  <a:srgbClr val="0000CC"/>
                </a:solidFill>
              </a:rPr>
              <a:t>David Walliams Features Checklist </a:t>
            </a:r>
          </a:p>
        </p:txBody>
      </p:sp>
      <p:pic>
        <p:nvPicPr>
          <p:cNvPr id="9" name="Content Placeholder 8" descr="A screenshot of a cell phone&#10;&#10;Description automatically generated">
            <a:extLst>
              <a:ext uri="{FF2B5EF4-FFF2-40B4-BE49-F238E27FC236}">
                <a16:creationId xmlns:a16="http://schemas.microsoft.com/office/drawing/2014/main" id="{E65C8660-1F6C-4393-9F79-40D628865E12}"/>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9000" t="37008" r="29876" b="19305"/>
          <a:stretch/>
        </p:blipFill>
        <p:spPr>
          <a:xfrm>
            <a:off x="827584" y="1772816"/>
            <a:ext cx="7560840" cy="4343464"/>
          </a:xfrm>
        </p:spPr>
      </p:pic>
    </p:spTree>
    <p:extLst>
      <p:ext uri="{BB962C8B-B14F-4D97-AF65-F5344CB8AC3E}">
        <p14:creationId xmlns:p14="http://schemas.microsoft.com/office/powerpoint/2010/main" val="3289357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00CC"/>
                </a:solidFill>
              </a:rPr>
              <a:t>Stories with Humour</a:t>
            </a:r>
          </a:p>
        </p:txBody>
      </p:sp>
      <p:sp>
        <p:nvSpPr>
          <p:cNvPr id="3" name="Content Placeholder 2"/>
          <p:cNvSpPr>
            <a:spLocks noGrp="1"/>
          </p:cNvSpPr>
          <p:nvPr>
            <p:ph idx="1"/>
          </p:nvPr>
        </p:nvSpPr>
        <p:spPr>
          <a:xfrm>
            <a:off x="539552" y="1628800"/>
            <a:ext cx="8229600" cy="4525963"/>
          </a:xfrm>
        </p:spPr>
        <p:txBody>
          <a:bodyPr>
            <a:normAutofit fontScale="85000" lnSpcReduction="20000"/>
          </a:bodyPr>
          <a:lstStyle/>
          <a:p>
            <a:pPr marL="0" indent="0" algn="ctr">
              <a:buNone/>
            </a:pPr>
            <a:r>
              <a:rPr lang="en-GB" sz="4800" dirty="0">
                <a:solidFill>
                  <a:srgbClr val="0000CC"/>
                </a:solidFill>
              </a:rPr>
              <a:t>Week Commencing Monday 29th June</a:t>
            </a:r>
          </a:p>
          <a:p>
            <a:r>
              <a:rPr lang="en-GB" sz="3400" dirty="0">
                <a:solidFill>
                  <a:srgbClr val="0000CC"/>
                </a:solidFill>
              </a:rPr>
              <a:t>This PowerPoint has been written so that children can either work through it independently or with the support of an adult. </a:t>
            </a:r>
          </a:p>
          <a:p>
            <a:pPr marL="0" indent="0">
              <a:buNone/>
            </a:pPr>
            <a:endParaRPr lang="en-GB" sz="3400" dirty="0">
              <a:solidFill>
                <a:srgbClr val="0000CC"/>
              </a:solidFill>
            </a:endParaRPr>
          </a:p>
          <a:p>
            <a:r>
              <a:rPr lang="en-GB" dirty="0">
                <a:solidFill>
                  <a:srgbClr val="0000CC"/>
                </a:solidFill>
              </a:rPr>
              <a:t>The specific days to complete the activities are suggestions. Please do what you can, when you can. We appreciate that the amount of time that children wish to spend on these tasks may vary from child to child</a:t>
            </a:r>
            <a:r>
              <a:rPr lang="en-GB" sz="2800" dirty="0">
                <a:solidFill>
                  <a:srgbClr val="0000CC"/>
                </a:solidFill>
              </a:rPr>
              <a:t>. </a:t>
            </a:r>
          </a:p>
        </p:txBody>
      </p:sp>
    </p:spTree>
    <p:extLst>
      <p:ext uri="{BB962C8B-B14F-4D97-AF65-F5344CB8AC3E}">
        <p14:creationId xmlns:p14="http://schemas.microsoft.com/office/powerpoint/2010/main" val="546743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58215-CACE-4A84-9C09-91030D2FC58B}"/>
              </a:ext>
            </a:extLst>
          </p:cNvPr>
          <p:cNvSpPr>
            <a:spLocks noGrp="1"/>
          </p:cNvSpPr>
          <p:nvPr>
            <p:ph type="title"/>
          </p:nvPr>
        </p:nvSpPr>
        <p:spPr/>
        <p:txBody>
          <a:bodyPr/>
          <a:lstStyle/>
          <a:p>
            <a:r>
              <a:rPr lang="en-GB" dirty="0">
                <a:solidFill>
                  <a:srgbClr val="0000CC"/>
                </a:solidFill>
              </a:rPr>
              <a:t>Billionaire Boy Inspired Story </a:t>
            </a:r>
          </a:p>
        </p:txBody>
      </p:sp>
      <p:sp>
        <p:nvSpPr>
          <p:cNvPr id="3" name="Content Placeholder 2">
            <a:extLst>
              <a:ext uri="{FF2B5EF4-FFF2-40B4-BE49-F238E27FC236}">
                <a16:creationId xmlns:a16="http://schemas.microsoft.com/office/drawing/2014/main" id="{5283F33F-33EB-4E6B-AC99-C6CED44A1ECB}"/>
              </a:ext>
            </a:extLst>
          </p:cNvPr>
          <p:cNvSpPr>
            <a:spLocks noGrp="1"/>
          </p:cNvSpPr>
          <p:nvPr>
            <p:ph idx="1"/>
          </p:nvPr>
        </p:nvSpPr>
        <p:spPr/>
        <p:txBody>
          <a:bodyPr/>
          <a:lstStyle/>
          <a:p>
            <a:pPr marL="0" indent="0" algn="ctr">
              <a:buNone/>
            </a:pPr>
            <a:r>
              <a:rPr lang="en-GB" u="sng" dirty="0">
                <a:solidFill>
                  <a:srgbClr val="0000CC"/>
                </a:solidFill>
              </a:rPr>
              <a:t>Time to write</a:t>
            </a:r>
          </a:p>
          <a:p>
            <a:pPr marL="0" indent="0">
              <a:buNone/>
            </a:pPr>
            <a:endParaRPr lang="en-GB" dirty="0">
              <a:solidFill>
                <a:srgbClr val="0000CC"/>
              </a:solidFill>
            </a:endParaRPr>
          </a:p>
          <a:p>
            <a:pPr marL="0" indent="0">
              <a:buNone/>
            </a:pPr>
            <a:r>
              <a:rPr lang="en-GB" dirty="0">
                <a:solidFill>
                  <a:srgbClr val="0000CC"/>
                </a:solidFill>
              </a:rPr>
              <a:t>Remember, you can use today’s slides to help you. </a:t>
            </a:r>
          </a:p>
          <a:p>
            <a:pPr marL="0" indent="0">
              <a:buNone/>
            </a:pPr>
            <a:r>
              <a:rPr lang="en-GB" dirty="0">
                <a:solidFill>
                  <a:srgbClr val="0000CC"/>
                </a:solidFill>
              </a:rPr>
              <a:t>Use your plans from last week. </a:t>
            </a:r>
          </a:p>
          <a:p>
            <a:pPr marL="0" indent="0">
              <a:buNone/>
            </a:pPr>
            <a:r>
              <a:rPr lang="en-GB" dirty="0">
                <a:solidFill>
                  <a:srgbClr val="0000CC"/>
                </a:solidFill>
              </a:rPr>
              <a:t>Check your success criteria and the David Walliams features checklist which are saved as Word documents in this week’s resources. </a:t>
            </a:r>
          </a:p>
        </p:txBody>
      </p:sp>
    </p:spTree>
    <p:extLst>
      <p:ext uri="{BB962C8B-B14F-4D97-AF65-F5344CB8AC3E}">
        <p14:creationId xmlns:p14="http://schemas.microsoft.com/office/powerpoint/2010/main" val="2311749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00CC"/>
                </a:solidFill>
              </a:rPr>
              <a:t>Lesson 2 of 3: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00CC"/>
                </a:solidFill>
              </a:rPr>
              <a:t>L.O. To write a story inspired by Billionaire Boy</a:t>
            </a:r>
          </a:p>
        </p:txBody>
      </p:sp>
    </p:spTree>
    <p:extLst>
      <p:ext uri="{BB962C8B-B14F-4D97-AF65-F5344CB8AC3E}">
        <p14:creationId xmlns:p14="http://schemas.microsoft.com/office/powerpoint/2010/main" val="1023271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DD180-B7CB-4D82-9F56-2728AD86A253}"/>
              </a:ext>
            </a:extLst>
          </p:cNvPr>
          <p:cNvSpPr>
            <a:spLocks noGrp="1"/>
          </p:cNvSpPr>
          <p:nvPr>
            <p:ph type="title"/>
          </p:nvPr>
        </p:nvSpPr>
        <p:spPr/>
        <p:txBody>
          <a:bodyPr>
            <a:normAutofit fontScale="90000"/>
          </a:bodyPr>
          <a:lstStyle/>
          <a:p>
            <a:r>
              <a:rPr lang="en-GB" dirty="0">
                <a:solidFill>
                  <a:srgbClr val="0000CC"/>
                </a:solidFill>
              </a:rPr>
              <a:t>Recap of I SAW A WABUB Conjunctions </a:t>
            </a:r>
          </a:p>
        </p:txBody>
      </p:sp>
      <p:sp>
        <p:nvSpPr>
          <p:cNvPr id="3" name="Content Placeholder 2">
            <a:extLst>
              <a:ext uri="{FF2B5EF4-FFF2-40B4-BE49-F238E27FC236}">
                <a16:creationId xmlns:a16="http://schemas.microsoft.com/office/drawing/2014/main" id="{9B6972C6-6706-4F95-A19D-8E709B155EC3}"/>
              </a:ext>
            </a:extLst>
          </p:cNvPr>
          <p:cNvSpPr>
            <a:spLocks noGrp="1"/>
          </p:cNvSpPr>
          <p:nvPr>
            <p:ph idx="1"/>
          </p:nvPr>
        </p:nvSpPr>
        <p:spPr/>
        <p:txBody>
          <a:bodyPr>
            <a:normAutofit/>
          </a:bodyPr>
          <a:lstStyle/>
          <a:p>
            <a:pPr marL="0" indent="0">
              <a:buNone/>
            </a:pPr>
            <a:r>
              <a:rPr lang="en-GB" sz="2000" b="1" dirty="0">
                <a:solidFill>
                  <a:srgbClr val="0000CC"/>
                </a:solidFill>
              </a:rPr>
              <a:t>Warm Up: </a:t>
            </a:r>
            <a:r>
              <a:rPr lang="en-GB" sz="2000" dirty="0">
                <a:solidFill>
                  <a:srgbClr val="0000CC"/>
                </a:solidFill>
              </a:rPr>
              <a:t>Try saying some sentences aloud which have some of these conjunctions in. Can you use some today in your story? </a:t>
            </a:r>
          </a:p>
        </p:txBody>
      </p:sp>
      <p:pic>
        <p:nvPicPr>
          <p:cNvPr id="5" name="Picture 4" descr="A picture containing meter&#10;&#10;Description automatically generated">
            <a:extLst>
              <a:ext uri="{FF2B5EF4-FFF2-40B4-BE49-F238E27FC236}">
                <a16:creationId xmlns:a16="http://schemas.microsoft.com/office/drawing/2014/main" id="{B11F1B22-A3AB-48D2-AA46-41AFCED135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51" y="2348880"/>
            <a:ext cx="9144000" cy="4403199"/>
          </a:xfrm>
          <a:prstGeom prst="rect">
            <a:avLst/>
          </a:prstGeom>
        </p:spPr>
      </p:pic>
    </p:spTree>
    <p:extLst>
      <p:ext uri="{BB962C8B-B14F-4D97-AF65-F5344CB8AC3E}">
        <p14:creationId xmlns:p14="http://schemas.microsoft.com/office/powerpoint/2010/main" val="35682751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0A115-2297-4958-AE2F-36449B079F2F}"/>
              </a:ext>
            </a:extLst>
          </p:cNvPr>
          <p:cNvSpPr>
            <a:spLocks noGrp="1"/>
          </p:cNvSpPr>
          <p:nvPr>
            <p:ph type="title"/>
          </p:nvPr>
        </p:nvSpPr>
        <p:spPr/>
        <p:txBody>
          <a:bodyPr>
            <a:normAutofit fontScale="90000"/>
          </a:bodyPr>
          <a:lstStyle/>
          <a:p>
            <a:r>
              <a:rPr lang="en-GB" dirty="0">
                <a:solidFill>
                  <a:srgbClr val="0000CC"/>
                </a:solidFill>
              </a:rPr>
              <a:t>L.O. To write a story inspired by Billionaire Boy</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722E4FAF-9F71-42E4-9E79-E36278DE8F44}"/>
              </a:ext>
            </a:extLst>
          </p:cNvPr>
          <p:cNvSpPr>
            <a:spLocks noGrp="1"/>
          </p:cNvSpPr>
          <p:nvPr>
            <p:ph idx="1"/>
          </p:nvPr>
        </p:nvSpPr>
        <p:spPr/>
        <p:txBody>
          <a:bodyPr/>
          <a:lstStyle/>
          <a:p>
            <a:pPr marL="0" indent="0">
              <a:buNone/>
            </a:pPr>
            <a:r>
              <a:rPr lang="en-GB" dirty="0">
                <a:solidFill>
                  <a:srgbClr val="0000CC"/>
                </a:solidFill>
              </a:rPr>
              <a:t>Before you carry on writing today, re-read what you wrote yesterday and correct any errors you come across. </a:t>
            </a:r>
          </a:p>
          <a:p>
            <a:pPr marL="0" indent="0">
              <a:buNone/>
            </a:pPr>
            <a:endParaRPr lang="en-GB" dirty="0"/>
          </a:p>
          <a:p>
            <a:pPr marL="0" indent="0" algn="ctr">
              <a:buNone/>
            </a:pPr>
            <a:r>
              <a:rPr lang="en-GB" dirty="0">
                <a:solidFill>
                  <a:srgbClr val="0000CC"/>
                </a:solidFill>
              </a:rPr>
              <a:t>Time to get writing!</a:t>
            </a:r>
          </a:p>
        </p:txBody>
      </p:sp>
    </p:spTree>
    <p:extLst>
      <p:ext uri="{BB962C8B-B14F-4D97-AF65-F5344CB8AC3E}">
        <p14:creationId xmlns:p14="http://schemas.microsoft.com/office/powerpoint/2010/main" val="3042590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00CC"/>
                </a:solidFill>
              </a:rPr>
              <a:t>Lesson 3 of 3: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00CC"/>
                </a:solidFill>
              </a:rPr>
              <a:t>L.O. To edit and proofread a story</a:t>
            </a:r>
          </a:p>
        </p:txBody>
      </p:sp>
    </p:spTree>
    <p:extLst>
      <p:ext uri="{BB962C8B-B14F-4D97-AF65-F5344CB8AC3E}">
        <p14:creationId xmlns:p14="http://schemas.microsoft.com/office/powerpoint/2010/main" val="7280030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FE48E-795B-490B-8C65-7B4782881F2E}"/>
              </a:ext>
            </a:extLst>
          </p:cNvPr>
          <p:cNvSpPr>
            <a:spLocks noGrp="1"/>
          </p:cNvSpPr>
          <p:nvPr>
            <p:ph type="title"/>
          </p:nvPr>
        </p:nvSpPr>
        <p:spPr/>
        <p:txBody>
          <a:bodyPr>
            <a:normAutofit fontScale="90000"/>
          </a:bodyPr>
          <a:lstStyle/>
          <a:p>
            <a:r>
              <a:rPr lang="en-GB" dirty="0">
                <a:solidFill>
                  <a:srgbClr val="0000CC"/>
                </a:solidFill>
              </a:rPr>
              <a:t>L.O. To edit and proofread a story</a:t>
            </a:r>
            <a:br>
              <a:rPr lang="en-GB" dirty="0">
                <a:solidFill>
                  <a:srgbClr val="0000CC"/>
                </a:solidFill>
              </a:rPr>
            </a:br>
            <a:endParaRPr lang="en-GB" dirty="0">
              <a:solidFill>
                <a:srgbClr val="0000CC"/>
              </a:solidFill>
            </a:endParaRPr>
          </a:p>
        </p:txBody>
      </p:sp>
      <p:sp>
        <p:nvSpPr>
          <p:cNvPr id="3" name="Content Placeholder 2">
            <a:extLst>
              <a:ext uri="{FF2B5EF4-FFF2-40B4-BE49-F238E27FC236}">
                <a16:creationId xmlns:a16="http://schemas.microsoft.com/office/drawing/2014/main" id="{CD2FC875-21C4-48E4-8ABD-11E0AC142E60}"/>
              </a:ext>
            </a:extLst>
          </p:cNvPr>
          <p:cNvSpPr>
            <a:spLocks noGrp="1"/>
          </p:cNvSpPr>
          <p:nvPr>
            <p:ph idx="1"/>
          </p:nvPr>
        </p:nvSpPr>
        <p:spPr/>
        <p:txBody>
          <a:bodyPr/>
          <a:lstStyle/>
          <a:p>
            <a:pPr marL="0" indent="0">
              <a:buNone/>
            </a:pPr>
            <a:r>
              <a:rPr lang="en-GB" dirty="0">
                <a:solidFill>
                  <a:srgbClr val="0000CC"/>
                </a:solidFill>
              </a:rPr>
              <a:t>Today, we are going to be focussing on making sure that we have written a strong ending to our story and that we have used accurate speech punctuation. </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20011744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036C8-9072-417B-8D10-5F80E52CFB64}"/>
              </a:ext>
            </a:extLst>
          </p:cNvPr>
          <p:cNvSpPr>
            <a:spLocks noGrp="1"/>
          </p:cNvSpPr>
          <p:nvPr>
            <p:ph type="title"/>
          </p:nvPr>
        </p:nvSpPr>
        <p:spPr/>
        <p:txBody>
          <a:bodyPr/>
          <a:lstStyle/>
          <a:p>
            <a:r>
              <a:rPr lang="en-GB" dirty="0">
                <a:solidFill>
                  <a:srgbClr val="0000CC"/>
                </a:solidFill>
              </a:rPr>
              <a:t>David Walliams Story Endings </a:t>
            </a:r>
          </a:p>
        </p:txBody>
      </p:sp>
      <p:sp>
        <p:nvSpPr>
          <p:cNvPr id="3" name="Content Placeholder 2">
            <a:extLst>
              <a:ext uri="{FF2B5EF4-FFF2-40B4-BE49-F238E27FC236}">
                <a16:creationId xmlns:a16="http://schemas.microsoft.com/office/drawing/2014/main" id="{A12FC215-7BC1-43F1-9BBC-CAFB93FDC09D}"/>
              </a:ext>
            </a:extLst>
          </p:cNvPr>
          <p:cNvSpPr>
            <a:spLocks noGrp="1"/>
          </p:cNvSpPr>
          <p:nvPr>
            <p:ph idx="1"/>
          </p:nvPr>
        </p:nvSpPr>
        <p:spPr/>
        <p:txBody>
          <a:bodyPr>
            <a:normAutofit fontScale="85000" lnSpcReduction="20000"/>
          </a:bodyPr>
          <a:lstStyle/>
          <a:p>
            <a:pPr marL="0" indent="0">
              <a:buNone/>
            </a:pPr>
            <a:r>
              <a:rPr lang="en-GB" dirty="0">
                <a:solidFill>
                  <a:srgbClr val="0000CC"/>
                </a:solidFill>
              </a:rPr>
              <a:t>David Walliams uses a number of different endings including: </a:t>
            </a:r>
          </a:p>
          <a:p>
            <a:pPr marL="514350" indent="-514350">
              <a:buAutoNum type="arabicPeriod"/>
            </a:pPr>
            <a:r>
              <a:rPr lang="en-GB" dirty="0">
                <a:solidFill>
                  <a:srgbClr val="0000CC"/>
                </a:solidFill>
              </a:rPr>
              <a:t>The characters no longer have any money but they now appreciate each other and are happy e.g. Billionaire Boy and Bad Dad. </a:t>
            </a:r>
          </a:p>
          <a:p>
            <a:pPr marL="514350" indent="-514350">
              <a:buAutoNum type="arabicPeriod"/>
            </a:pPr>
            <a:r>
              <a:rPr lang="en-GB" dirty="0">
                <a:solidFill>
                  <a:srgbClr val="0000CC"/>
                </a:solidFill>
              </a:rPr>
              <a:t>A character starts writing the book, as if it is their story to tell </a:t>
            </a:r>
            <a:r>
              <a:rPr lang="en-GB" dirty="0" err="1">
                <a:solidFill>
                  <a:srgbClr val="0000CC"/>
                </a:solidFill>
              </a:rPr>
              <a:t>e.g</a:t>
            </a:r>
            <a:r>
              <a:rPr lang="en-GB" dirty="0">
                <a:solidFill>
                  <a:srgbClr val="0000CC"/>
                </a:solidFill>
              </a:rPr>
              <a:t> Mr Stink. </a:t>
            </a:r>
          </a:p>
          <a:p>
            <a:pPr marL="514350" indent="-514350">
              <a:buAutoNum type="arabicPeriod"/>
            </a:pPr>
            <a:r>
              <a:rPr lang="en-GB" dirty="0">
                <a:solidFill>
                  <a:srgbClr val="0000CC"/>
                </a:solidFill>
              </a:rPr>
              <a:t>The book skips forwards in time to when the child character is older e.g. Awful Auntie. </a:t>
            </a:r>
          </a:p>
          <a:p>
            <a:pPr marL="514350" indent="-514350">
              <a:buAutoNum type="arabicPeriod"/>
            </a:pPr>
            <a:r>
              <a:rPr lang="en-GB" dirty="0">
                <a:solidFill>
                  <a:srgbClr val="0000CC"/>
                </a:solidFill>
              </a:rPr>
              <a:t>The character says that they will have an amazing story to tell their grand children when the character older e.g. </a:t>
            </a:r>
            <a:r>
              <a:rPr lang="en-GB" dirty="0" err="1">
                <a:solidFill>
                  <a:srgbClr val="0000CC"/>
                </a:solidFill>
              </a:rPr>
              <a:t>Gangsta</a:t>
            </a:r>
            <a:r>
              <a:rPr lang="en-GB" dirty="0">
                <a:solidFill>
                  <a:srgbClr val="0000CC"/>
                </a:solidFill>
              </a:rPr>
              <a:t> Granny.  </a:t>
            </a:r>
          </a:p>
        </p:txBody>
      </p:sp>
    </p:spTree>
    <p:extLst>
      <p:ext uri="{BB962C8B-B14F-4D97-AF65-F5344CB8AC3E}">
        <p14:creationId xmlns:p14="http://schemas.microsoft.com/office/powerpoint/2010/main" val="30775768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E6E2A-5421-41B6-8A5F-BC40BB4BDC19}"/>
              </a:ext>
            </a:extLst>
          </p:cNvPr>
          <p:cNvSpPr>
            <a:spLocks noGrp="1"/>
          </p:cNvSpPr>
          <p:nvPr>
            <p:ph type="title"/>
          </p:nvPr>
        </p:nvSpPr>
        <p:spPr/>
        <p:txBody>
          <a:bodyPr/>
          <a:lstStyle/>
          <a:p>
            <a:r>
              <a:rPr lang="en-GB" dirty="0">
                <a:solidFill>
                  <a:srgbClr val="0000CC"/>
                </a:solidFill>
              </a:rPr>
              <a:t>David Walliams Story Endings </a:t>
            </a:r>
          </a:p>
        </p:txBody>
      </p:sp>
      <p:sp>
        <p:nvSpPr>
          <p:cNvPr id="3" name="Content Placeholder 2">
            <a:extLst>
              <a:ext uri="{FF2B5EF4-FFF2-40B4-BE49-F238E27FC236}">
                <a16:creationId xmlns:a16="http://schemas.microsoft.com/office/drawing/2014/main" id="{B43D2563-EB9B-4AF9-87F3-3E22505A8D16}"/>
              </a:ext>
            </a:extLst>
          </p:cNvPr>
          <p:cNvSpPr>
            <a:spLocks noGrp="1"/>
          </p:cNvSpPr>
          <p:nvPr>
            <p:ph idx="1"/>
          </p:nvPr>
        </p:nvSpPr>
        <p:spPr/>
        <p:txBody>
          <a:bodyPr>
            <a:normAutofit fontScale="92500" lnSpcReduction="10000"/>
          </a:bodyPr>
          <a:lstStyle/>
          <a:p>
            <a:pPr marL="0" indent="0" algn="ctr">
              <a:buNone/>
            </a:pPr>
            <a:r>
              <a:rPr lang="en-GB" u="sng" dirty="0">
                <a:solidFill>
                  <a:srgbClr val="0000CC"/>
                </a:solidFill>
              </a:rPr>
              <a:t>Editing your story ending</a:t>
            </a:r>
          </a:p>
          <a:p>
            <a:pPr marL="0" indent="0">
              <a:buNone/>
            </a:pPr>
            <a:r>
              <a:rPr lang="en-GB" dirty="0">
                <a:solidFill>
                  <a:srgbClr val="0000CC"/>
                </a:solidFill>
              </a:rPr>
              <a:t>Does your story have a clear ending which makes the story feel complete? </a:t>
            </a:r>
          </a:p>
          <a:p>
            <a:pPr marL="0" indent="0">
              <a:buNone/>
            </a:pPr>
            <a:r>
              <a:rPr lang="en-GB" dirty="0">
                <a:solidFill>
                  <a:srgbClr val="0000CC"/>
                </a:solidFill>
              </a:rPr>
              <a:t>Are you happy with your ending?</a:t>
            </a:r>
          </a:p>
          <a:p>
            <a:pPr marL="0" indent="0">
              <a:buNone/>
            </a:pPr>
            <a:r>
              <a:rPr lang="en-GB" dirty="0">
                <a:solidFill>
                  <a:srgbClr val="0000CC"/>
                </a:solidFill>
              </a:rPr>
              <a:t>Do you need to add some details? </a:t>
            </a:r>
          </a:p>
          <a:p>
            <a:pPr marL="0" indent="0">
              <a:buNone/>
            </a:pPr>
            <a:r>
              <a:rPr lang="en-GB" dirty="0">
                <a:solidFill>
                  <a:srgbClr val="0000CC"/>
                </a:solidFill>
              </a:rPr>
              <a:t>Have you had a different idea from the one you wrote? </a:t>
            </a:r>
          </a:p>
          <a:p>
            <a:pPr marL="0" indent="0">
              <a:buNone/>
            </a:pPr>
            <a:r>
              <a:rPr lang="en-GB" b="1" dirty="0">
                <a:solidFill>
                  <a:srgbClr val="0000CC"/>
                </a:solidFill>
              </a:rPr>
              <a:t>Try writing an improved ending. It doesn’t need to be longer than four lines. </a:t>
            </a:r>
          </a:p>
        </p:txBody>
      </p:sp>
    </p:spTree>
    <p:extLst>
      <p:ext uri="{BB962C8B-B14F-4D97-AF65-F5344CB8AC3E}">
        <p14:creationId xmlns:p14="http://schemas.microsoft.com/office/powerpoint/2010/main" val="28401690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28A27-AB11-4211-AE44-FC798E2DF56F}"/>
              </a:ext>
            </a:extLst>
          </p:cNvPr>
          <p:cNvSpPr>
            <a:spLocks noGrp="1"/>
          </p:cNvSpPr>
          <p:nvPr>
            <p:ph type="title"/>
          </p:nvPr>
        </p:nvSpPr>
        <p:spPr/>
        <p:txBody>
          <a:bodyPr/>
          <a:lstStyle/>
          <a:p>
            <a:r>
              <a:rPr lang="en-GB" dirty="0">
                <a:solidFill>
                  <a:srgbClr val="0000CC"/>
                </a:solidFill>
              </a:rPr>
              <a:t>Speech Punctuation Rules </a:t>
            </a:r>
          </a:p>
        </p:txBody>
      </p:sp>
      <p:pic>
        <p:nvPicPr>
          <p:cNvPr id="9" name="Content Placeholder 8" descr="A screenshot of a social media post&#10;&#10;Description automatically generated">
            <a:extLst>
              <a:ext uri="{FF2B5EF4-FFF2-40B4-BE49-F238E27FC236}">
                <a16:creationId xmlns:a16="http://schemas.microsoft.com/office/drawing/2014/main" id="{47AF0959-E98C-419F-9DAA-5F40A6B339B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4127" t="28603" r="58749" b="12603"/>
          <a:stretch/>
        </p:blipFill>
        <p:spPr>
          <a:xfrm>
            <a:off x="3851920" y="1417638"/>
            <a:ext cx="4392488" cy="5242649"/>
          </a:xfrm>
        </p:spPr>
      </p:pic>
      <p:sp>
        <p:nvSpPr>
          <p:cNvPr id="10" name="TextBox 9">
            <a:extLst>
              <a:ext uri="{FF2B5EF4-FFF2-40B4-BE49-F238E27FC236}">
                <a16:creationId xmlns:a16="http://schemas.microsoft.com/office/drawing/2014/main" id="{A777688F-5DD8-4400-A17D-18AF2B032206}"/>
              </a:ext>
            </a:extLst>
          </p:cNvPr>
          <p:cNvSpPr txBox="1"/>
          <p:nvPr/>
        </p:nvSpPr>
        <p:spPr>
          <a:xfrm>
            <a:off x="457200" y="2060848"/>
            <a:ext cx="2952328" cy="3416320"/>
          </a:xfrm>
          <a:prstGeom prst="rect">
            <a:avLst/>
          </a:prstGeom>
          <a:noFill/>
        </p:spPr>
        <p:txBody>
          <a:bodyPr wrap="square" rtlCol="0">
            <a:spAutoFit/>
          </a:bodyPr>
          <a:lstStyle/>
          <a:p>
            <a:r>
              <a:rPr lang="en-GB" sz="2400" dirty="0">
                <a:solidFill>
                  <a:srgbClr val="0000CC"/>
                </a:solidFill>
              </a:rPr>
              <a:t>Recap on the rules using the Word document or your poster from a few weeks ago. Read through your work and check that your direct speech fits these rules. </a:t>
            </a:r>
          </a:p>
        </p:txBody>
      </p:sp>
    </p:spTree>
    <p:extLst>
      <p:ext uri="{BB962C8B-B14F-4D97-AF65-F5344CB8AC3E}">
        <p14:creationId xmlns:p14="http://schemas.microsoft.com/office/powerpoint/2010/main" val="12931717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38464-38CA-4AB6-943F-651008BA7BD2}"/>
              </a:ext>
            </a:extLst>
          </p:cNvPr>
          <p:cNvSpPr>
            <a:spLocks noGrp="1"/>
          </p:cNvSpPr>
          <p:nvPr>
            <p:ph type="title"/>
          </p:nvPr>
        </p:nvSpPr>
        <p:spPr/>
        <p:txBody>
          <a:bodyPr/>
          <a:lstStyle/>
          <a:p>
            <a:r>
              <a:rPr lang="en-GB" dirty="0">
                <a:solidFill>
                  <a:srgbClr val="0000CC"/>
                </a:solidFill>
              </a:rPr>
              <a:t>L.O. To edit and proofread a story</a:t>
            </a:r>
          </a:p>
        </p:txBody>
      </p:sp>
      <p:sp>
        <p:nvSpPr>
          <p:cNvPr id="3" name="Content Placeholder 2">
            <a:extLst>
              <a:ext uri="{FF2B5EF4-FFF2-40B4-BE49-F238E27FC236}">
                <a16:creationId xmlns:a16="http://schemas.microsoft.com/office/drawing/2014/main" id="{9A6F3D3E-4CE7-4047-9684-5B317802F04E}"/>
              </a:ext>
            </a:extLst>
          </p:cNvPr>
          <p:cNvSpPr>
            <a:spLocks noGrp="1"/>
          </p:cNvSpPr>
          <p:nvPr>
            <p:ph idx="1"/>
          </p:nvPr>
        </p:nvSpPr>
        <p:spPr/>
        <p:txBody>
          <a:bodyPr/>
          <a:lstStyle/>
          <a:p>
            <a:pPr marL="0" indent="0">
              <a:buNone/>
            </a:pPr>
            <a:r>
              <a:rPr lang="en-GB" dirty="0">
                <a:solidFill>
                  <a:srgbClr val="0000CC"/>
                </a:solidFill>
              </a:rPr>
              <a:t>Finally, read your work through from start to finish. Check: </a:t>
            </a:r>
          </a:p>
          <a:p>
            <a:r>
              <a:rPr lang="en-GB" dirty="0">
                <a:solidFill>
                  <a:srgbClr val="0000CC"/>
                </a:solidFill>
              </a:rPr>
              <a:t>capital letters</a:t>
            </a:r>
          </a:p>
          <a:p>
            <a:r>
              <a:rPr lang="en-GB" dirty="0">
                <a:solidFill>
                  <a:srgbClr val="0000CC"/>
                </a:solidFill>
              </a:rPr>
              <a:t>full stops</a:t>
            </a:r>
          </a:p>
          <a:p>
            <a:r>
              <a:rPr lang="en-GB" dirty="0">
                <a:solidFill>
                  <a:srgbClr val="0000CC"/>
                </a:solidFill>
              </a:rPr>
              <a:t>commas</a:t>
            </a:r>
          </a:p>
          <a:p>
            <a:r>
              <a:rPr lang="en-GB" dirty="0">
                <a:solidFill>
                  <a:srgbClr val="0000CC"/>
                </a:solidFill>
              </a:rPr>
              <a:t>missing words</a:t>
            </a:r>
          </a:p>
          <a:p>
            <a:r>
              <a:rPr lang="en-GB" dirty="0">
                <a:solidFill>
                  <a:srgbClr val="0000CC"/>
                </a:solidFill>
              </a:rPr>
              <a:t>spellings you can correct </a:t>
            </a:r>
          </a:p>
        </p:txBody>
      </p:sp>
    </p:spTree>
    <p:extLst>
      <p:ext uri="{BB962C8B-B14F-4D97-AF65-F5344CB8AC3E}">
        <p14:creationId xmlns:p14="http://schemas.microsoft.com/office/powerpoint/2010/main" val="1129117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60623-5722-4F56-8F1D-DC4C9E97812E}"/>
              </a:ext>
            </a:extLst>
          </p:cNvPr>
          <p:cNvSpPr>
            <a:spLocks noGrp="1"/>
          </p:cNvSpPr>
          <p:nvPr>
            <p:ph type="title"/>
          </p:nvPr>
        </p:nvSpPr>
        <p:spPr/>
        <p:txBody>
          <a:bodyPr>
            <a:normAutofit/>
          </a:bodyPr>
          <a:lstStyle/>
          <a:p>
            <a:r>
              <a:rPr lang="en-GB" dirty="0" err="1">
                <a:solidFill>
                  <a:srgbClr val="0000CC"/>
                </a:solidFill>
              </a:rPr>
              <a:t>SPaG</a:t>
            </a:r>
            <a:r>
              <a:rPr lang="en-GB" dirty="0">
                <a:solidFill>
                  <a:srgbClr val="0000CC"/>
                </a:solidFill>
              </a:rPr>
              <a:t> Activity Mat </a:t>
            </a:r>
          </a:p>
        </p:txBody>
      </p:sp>
      <p:sp>
        <p:nvSpPr>
          <p:cNvPr id="3" name="Content Placeholder 2">
            <a:extLst>
              <a:ext uri="{FF2B5EF4-FFF2-40B4-BE49-F238E27FC236}">
                <a16:creationId xmlns:a16="http://schemas.microsoft.com/office/drawing/2014/main" id="{CFCAEC6B-C3A5-4578-B073-74476000A7F6}"/>
              </a:ext>
            </a:extLst>
          </p:cNvPr>
          <p:cNvSpPr>
            <a:spLocks noGrp="1"/>
          </p:cNvSpPr>
          <p:nvPr>
            <p:ph idx="1"/>
          </p:nvPr>
        </p:nvSpPr>
        <p:spPr/>
        <p:txBody>
          <a:bodyPr>
            <a:normAutofit/>
          </a:bodyPr>
          <a:lstStyle/>
          <a:p>
            <a:pPr marL="0" indent="0">
              <a:buNone/>
            </a:pPr>
            <a:r>
              <a:rPr lang="en-GB" dirty="0">
                <a:solidFill>
                  <a:srgbClr val="0000CC"/>
                </a:solidFill>
              </a:rPr>
              <a:t>Due to the ‘meet the teacher Zooms’ which are taking place involving Year 4 staff this week, we will not be having a Year 4 </a:t>
            </a:r>
            <a:r>
              <a:rPr lang="en-GB" dirty="0" err="1">
                <a:solidFill>
                  <a:srgbClr val="0000CC"/>
                </a:solidFill>
              </a:rPr>
              <a:t>SPaG</a:t>
            </a:r>
            <a:r>
              <a:rPr lang="en-GB" dirty="0">
                <a:solidFill>
                  <a:srgbClr val="0000CC"/>
                </a:solidFill>
              </a:rPr>
              <a:t> lesson. </a:t>
            </a:r>
          </a:p>
          <a:p>
            <a:pPr marL="0" indent="0">
              <a:buNone/>
            </a:pPr>
            <a:endParaRPr lang="en-GB" dirty="0">
              <a:solidFill>
                <a:srgbClr val="0000CC"/>
              </a:solidFill>
            </a:endParaRPr>
          </a:p>
          <a:p>
            <a:pPr marL="0" indent="0">
              <a:buNone/>
            </a:pPr>
            <a:r>
              <a:rPr lang="en-GB" dirty="0">
                <a:solidFill>
                  <a:srgbClr val="0000CC"/>
                </a:solidFill>
              </a:rPr>
              <a:t>We have included a </a:t>
            </a:r>
            <a:r>
              <a:rPr lang="en-GB" dirty="0" err="1">
                <a:solidFill>
                  <a:srgbClr val="0000CC"/>
                </a:solidFill>
              </a:rPr>
              <a:t>SPaG</a:t>
            </a:r>
            <a:r>
              <a:rPr lang="en-GB" dirty="0">
                <a:solidFill>
                  <a:srgbClr val="0000CC"/>
                </a:solidFill>
              </a:rPr>
              <a:t> mat in this week’s </a:t>
            </a:r>
            <a:r>
              <a:rPr lang="en-GB" dirty="0" err="1">
                <a:solidFill>
                  <a:srgbClr val="0000CC"/>
                </a:solidFill>
              </a:rPr>
              <a:t>reosources</a:t>
            </a:r>
            <a:r>
              <a:rPr lang="en-GB" dirty="0">
                <a:solidFill>
                  <a:srgbClr val="0000CC"/>
                </a:solidFill>
              </a:rPr>
              <a:t>, if you would like to give it a try. </a:t>
            </a:r>
          </a:p>
        </p:txBody>
      </p:sp>
    </p:spTree>
    <p:extLst>
      <p:ext uri="{BB962C8B-B14F-4D97-AF65-F5344CB8AC3E}">
        <p14:creationId xmlns:p14="http://schemas.microsoft.com/office/powerpoint/2010/main" val="31101193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94A49-BDAA-46E1-8BE3-A3C1ECB7AFEA}"/>
              </a:ext>
            </a:extLst>
          </p:cNvPr>
          <p:cNvSpPr>
            <a:spLocks noGrp="1"/>
          </p:cNvSpPr>
          <p:nvPr>
            <p:ph type="title"/>
          </p:nvPr>
        </p:nvSpPr>
        <p:spPr/>
        <p:txBody>
          <a:bodyPr/>
          <a:lstStyle/>
          <a:p>
            <a:r>
              <a:rPr lang="en-GB" dirty="0">
                <a:solidFill>
                  <a:srgbClr val="0000CC"/>
                </a:solidFill>
              </a:rPr>
              <a:t>Proud of your story? </a:t>
            </a:r>
          </a:p>
        </p:txBody>
      </p:sp>
      <p:sp>
        <p:nvSpPr>
          <p:cNvPr id="3" name="Content Placeholder 2">
            <a:extLst>
              <a:ext uri="{FF2B5EF4-FFF2-40B4-BE49-F238E27FC236}">
                <a16:creationId xmlns:a16="http://schemas.microsoft.com/office/drawing/2014/main" id="{C06AD2FB-CC12-4CC9-844B-2543EDC59343}"/>
              </a:ext>
            </a:extLst>
          </p:cNvPr>
          <p:cNvSpPr>
            <a:spLocks noGrp="1"/>
          </p:cNvSpPr>
          <p:nvPr>
            <p:ph idx="1"/>
          </p:nvPr>
        </p:nvSpPr>
        <p:spPr/>
        <p:txBody>
          <a:bodyPr>
            <a:normAutofit/>
          </a:bodyPr>
          <a:lstStyle/>
          <a:p>
            <a:pPr marL="0" indent="0" algn="ctr">
              <a:buNone/>
            </a:pPr>
            <a:r>
              <a:rPr lang="en-GB" sz="5000" dirty="0">
                <a:solidFill>
                  <a:srgbClr val="0000CC"/>
                </a:solidFill>
              </a:rPr>
              <a:t>Please send them to us to read. We love receiving your work. </a:t>
            </a:r>
          </a:p>
          <a:p>
            <a:pPr marL="0" indent="0" algn="ctr">
              <a:buNone/>
            </a:pPr>
            <a:endParaRPr lang="en-GB" sz="5000" dirty="0"/>
          </a:p>
        </p:txBody>
      </p:sp>
      <p:pic>
        <p:nvPicPr>
          <p:cNvPr id="5" name="Picture 4" descr="A picture containing drawing&#10;&#10;Description automatically generated">
            <a:extLst>
              <a:ext uri="{FF2B5EF4-FFF2-40B4-BE49-F238E27FC236}">
                <a16:creationId xmlns:a16="http://schemas.microsoft.com/office/drawing/2014/main" id="{39C0D7EC-9CF3-474D-9856-E52FFDB911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4991" y="3995211"/>
            <a:ext cx="2594018" cy="2592288"/>
          </a:xfrm>
          <a:prstGeom prst="rect">
            <a:avLst/>
          </a:prstGeom>
        </p:spPr>
      </p:pic>
    </p:spTree>
    <p:extLst>
      <p:ext uri="{BB962C8B-B14F-4D97-AF65-F5344CB8AC3E}">
        <p14:creationId xmlns:p14="http://schemas.microsoft.com/office/powerpoint/2010/main" val="7293940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44824"/>
            <a:ext cx="8229600" cy="1143000"/>
          </a:xfrm>
        </p:spPr>
        <p:txBody>
          <a:bodyPr>
            <a:noAutofit/>
          </a:bodyPr>
          <a:lstStyle/>
          <a:p>
            <a:r>
              <a:rPr lang="en-GB" sz="5000" b="1" dirty="0" err="1">
                <a:solidFill>
                  <a:srgbClr val="0000CC"/>
                </a:solidFill>
              </a:rPr>
              <a:t>SPaG</a:t>
            </a:r>
            <a:r>
              <a:rPr lang="en-GB" sz="5000" b="1" dirty="0">
                <a:solidFill>
                  <a:srgbClr val="0000CC"/>
                </a:solidFill>
              </a:rPr>
              <a:t> lesson </a:t>
            </a:r>
            <a:br>
              <a:rPr lang="en-GB" sz="3000" b="1" dirty="0">
                <a:solidFill>
                  <a:srgbClr val="0000CC"/>
                </a:solidFill>
              </a:rPr>
            </a:br>
            <a:r>
              <a:rPr lang="en-GB" sz="2500" b="1" dirty="0">
                <a:solidFill>
                  <a:srgbClr val="0000CC"/>
                </a:solidFill>
              </a:rPr>
              <a:t>(which can be completed on any day but you may wish to do on Tuesday morning if you have a meet the teacher Zoom lesson that morning)</a:t>
            </a:r>
            <a:br>
              <a:rPr lang="en-GB" sz="2500" b="1" dirty="0">
                <a:solidFill>
                  <a:srgbClr val="0000CC"/>
                </a:solidFill>
              </a:rPr>
            </a:br>
            <a:r>
              <a:rPr lang="en-GB" sz="2500" b="1" dirty="0">
                <a:solidFill>
                  <a:srgbClr val="0000CC"/>
                </a:solidFill>
              </a:rPr>
              <a:t>Please complete the </a:t>
            </a:r>
            <a:r>
              <a:rPr lang="en-GB" sz="2500" b="1" dirty="0" err="1">
                <a:solidFill>
                  <a:srgbClr val="0000CC"/>
                </a:solidFill>
              </a:rPr>
              <a:t>SPaG</a:t>
            </a:r>
            <a:r>
              <a:rPr lang="en-GB" sz="2500" b="1" dirty="0">
                <a:solidFill>
                  <a:srgbClr val="0000CC"/>
                </a:solidFill>
              </a:rPr>
              <a:t> mat like we have been doing in our Zoom lesson. Choose the one star, two star or three star sheet (three being the most challenging). The answers are included for you to check. </a:t>
            </a:r>
          </a:p>
        </p:txBody>
      </p:sp>
      <p:pic>
        <p:nvPicPr>
          <p:cNvPr id="5" name="Picture 4" descr="A screenshot of a cell phone&#10;&#10;Description automatically generated">
            <a:extLst>
              <a:ext uri="{FF2B5EF4-FFF2-40B4-BE49-F238E27FC236}">
                <a16:creationId xmlns:a16="http://schemas.microsoft.com/office/drawing/2014/main" id="{DE6A94A1-C242-4BB1-9DAC-3559A74C67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74373" y="4293096"/>
            <a:ext cx="3195253" cy="2060685"/>
          </a:xfrm>
          <a:prstGeom prst="rect">
            <a:avLst/>
          </a:prstGeom>
        </p:spPr>
      </p:pic>
    </p:spTree>
    <p:extLst>
      <p:ext uri="{BB962C8B-B14F-4D97-AF65-F5344CB8AC3E}">
        <p14:creationId xmlns:p14="http://schemas.microsoft.com/office/powerpoint/2010/main" val="30704079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00CC"/>
                </a:solidFill>
              </a:rPr>
              <a:t>Spellings </a:t>
            </a:r>
          </a:p>
        </p:txBody>
      </p:sp>
      <p:sp>
        <p:nvSpPr>
          <p:cNvPr id="3" name="Content Placeholder 2"/>
          <p:cNvSpPr>
            <a:spLocks noGrp="1"/>
          </p:cNvSpPr>
          <p:nvPr>
            <p:ph idx="1"/>
          </p:nvPr>
        </p:nvSpPr>
        <p:spPr/>
        <p:txBody>
          <a:bodyPr>
            <a:normAutofit/>
          </a:bodyPr>
          <a:lstStyle/>
          <a:p>
            <a:pPr marL="0" indent="0" algn="ctr">
              <a:buNone/>
            </a:pPr>
            <a:endParaRPr lang="en-GB" sz="5000" dirty="0"/>
          </a:p>
          <a:p>
            <a:pPr marL="0" indent="0" algn="ctr">
              <a:buNone/>
            </a:pPr>
            <a:r>
              <a:rPr lang="en-GB" sz="5000" dirty="0">
                <a:solidFill>
                  <a:srgbClr val="0000CC"/>
                </a:solidFill>
              </a:rPr>
              <a:t>Friday 3rd July</a:t>
            </a:r>
          </a:p>
        </p:txBody>
      </p:sp>
    </p:spTree>
    <p:extLst>
      <p:ext uri="{BB962C8B-B14F-4D97-AF65-F5344CB8AC3E}">
        <p14:creationId xmlns:p14="http://schemas.microsoft.com/office/powerpoint/2010/main" val="21811332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00CC"/>
                </a:solidFill>
              </a:rPr>
              <a:t>Friday 3</a:t>
            </a:r>
            <a:r>
              <a:rPr lang="en-GB" baseline="30000" dirty="0">
                <a:solidFill>
                  <a:srgbClr val="0000CC"/>
                </a:solidFill>
              </a:rPr>
              <a:t>rd</a:t>
            </a:r>
            <a:r>
              <a:rPr lang="en-GB" dirty="0">
                <a:solidFill>
                  <a:srgbClr val="0000CC"/>
                </a:solidFill>
              </a:rPr>
              <a:t> July</a:t>
            </a:r>
          </a:p>
        </p:txBody>
      </p:sp>
      <p:sp>
        <p:nvSpPr>
          <p:cNvPr id="3" name="Content Placeholder 2"/>
          <p:cNvSpPr>
            <a:spLocks noGrp="1"/>
          </p:cNvSpPr>
          <p:nvPr>
            <p:ph idx="1"/>
          </p:nvPr>
        </p:nvSpPr>
        <p:spPr/>
        <p:txBody>
          <a:bodyPr>
            <a:normAutofit/>
          </a:bodyPr>
          <a:lstStyle/>
          <a:p>
            <a:pPr marL="0" indent="0" algn="ctr">
              <a:buNone/>
            </a:pPr>
            <a:r>
              <a:rPr lang="en-GB" b="1" dirty="0">
                <a:solidFill>
                  <a:srgbClr val="0000CC"/>
                </a:solidFill>
              </a:rPr>
              <a:t>Spellings</a:t>
            </a:r>
          </a:p>
          <a:p>
            <a:pPr marL="0" indent="0">
              <a:buNone/>
            </a:pPr>
            <a:r>
              <a:rPr lang="en-GB" b="1" dirty="0">
                <a:solidFill>
                  <a:srgbClr val="0000CC"/>
                </a:solidFill>
              </a:rPr>
              <a:t>Mrs Rollins’ 10 sentences are available to use. </a:t>
            </a:r>
          </a:p>
        </p:txBody>
      </p:sp>
    </p:spTree>
    <p:extLst>
      <p:ext uri="{BB962C8B-B14F-4D97-AF65-F5344CB8AC3E}">
        <p14:creationId xmlns:p14="http://schemas.microsoft.com/office/powerpoint/2010/main" val="4221801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0A7F3-D99C-4DD7-98D4-462DEECC8F64}"/>
              </a:ext>
            </a:extLst>
          </p:cNvPr>
          <p:cNvSpPr>
            <a:spLocks noGrp="1"/>
          </p:cNvSpPr>
          <p:nvPr>
            <p:ph type="title"/>
          </p:nvPr>
        </p:nvSpPr>
        <p:spPr/>
        <p:txBody>
          <a:bodyPr/>
          <a:lstStyle/>
          <a:p>
            <a:r>
              <a:rPr lang="en-GB" dirty="0">
                <a:solidFill>
                  <a:srgbClr val="0000CC"/>
                </a:solidFill>
              </a:rPr>
              <a:t>SPaG.com </a:t>
            </a:r>
          </a:p>
        </p:txBody>
      </p:sp>
      <p:sp>
        <p:nvSpPr>
          <p:cNvPr id="3" name="Content Placeholder 2">
            <a:extLst>
              <a:ext uri="{FF2B5EF4-FFF2-40B4-BE49-F238E27FC236}">
                <a16:creationId xmlns:a16="http://schemas.microsoft.com/office/drawing/2014/main" id="{D60098EC-1EB2-40BF-855E-228FD6A4BB2D}"/>
              </a:ext>
            </a:extLst>
          </p:cNvPr>
          <p:cNvSpPr>
            <a:spLocks noGrp="1"/>
          </p:cNvSpPr>
          <p:nvPr>
            <p:ph idx="1"/>
          </p:nvPr>
        </p:nvSpPr>
        <p:spPr/>
        <p:txBody>
          <a:bodyPr/>
          <a:lstStyle/>
          <a:p>
            <a:pPr marL="0" indent="0">
              <a:buNone/>
            </a:pPr>
            <a:r>
              <a:rPr lang="en-GB" dirty="0">
                <a:solidFill>
                  <a:srgbClr val="0000CC"/>
                </a:solidFill>
              </a:rPr>
              <a:t>The activities which were set last week are still available. They have been uploaded twice to give you a chance to beat your first score.  </a:t>
            </a:r>
          </a:p>
        </p:txBody>
      </p:sp>
    </p:spTree>
    <p:extLst>
      <p:ext uri="{BB962C8B-B14F-4D97-AF65-F5344CB8AC3E}">
        <p14:creationId xmlns:p14="http://schemas.microsoft.com/office/powerpoint/2010/main" val="1205882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br>
              <a:rPr lang="en-GB" sz="6000" dirty="0"/>
            </a:br>
            <a:r>
              <a:rPr lang="en-GB" sz="6000" dirty="0">
                <a:solidFill>
                  <a:srgbClr val="0000CC"/>
                </a:solidFill>
              </a:rPr>
              <a:t>Reading Comprehension </a:t>
            </a:r>
            <a:br>
              <a:rPr lang="en-GB" sz="6000" dirty="0"/>
            </a:br>
            <a:endParaRPr lang="en-GB" sz="6000" dirty="0"/>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a:bodyPr>
          <a:lstStyle/>
          <a:p>
            <a:pPr marL="0" indent="0">
              <a:buNone/>
            </a:pPr>
            <a:r>
              <a:rPr lang="en-GB" dirty="0">
                <a:solidFill>
                  <a:srgbClr val="0000CC"/>
                </a:solidFill>
              </a:rPr>
              <a:t>We have included a classic fiction reading comprehension called: </a:t>
            </a:r>
          </a:p>
          <a:p>
            <a:pPr marL="0" indent="0">
              <a:buNone/>
            </a:pPr>
            <a:endParaRPr lang="en-GB" dirty="0">
              <a:solidFill>
                <a:srgbClr val="0000CC"/>
              </a:solidFill>
            </a:endParaRPr>
          </a:p>
          <a:p>
            <a:pPr marL="0" indent="0">
              <a:buNone/>
            </a:pPr>
            <a:r>
              <a:rPr lang="en-GB" sz="4000" dirty="0">
                <a:solidFill>
                  <a:srgbClr val="0000CC"/>
                </a:solidFill>
              </a:rPr>
              <a:t>Tom finds happiness</a:t>
            </a:r>
          </a:p>
          <a:p>
            <a:pPr marL="0" indent="0">
              <a:buNone/>
            </a:pPr>
            <a:endParaRPr lang="en-GB" dirty="0">
              <a:solidFill>
                <a:srgbClr val="FF0000"/>
              </a:solidFill>
            </a:endParaRPr>
          </a:p>
          <a:p>
            <a:pPr marL="0" indent="0">
              <a:buNone/>
            </a:pPr>
            <a:endParaRPr lang="en-GB" dirty="0">
              <a:solidFill>
                <a:srgbClr val="FF0000"/>
              </a:solidFill>
            </a:endParaRPr>
          </a:p>
          <a:p>
            <a:pPr marL="0" indent="0">
              <a:buNone/>
            </a:pPr>
            <a:endParaRPr lang="en-GB" dirty="0"/>
          </a:p>
        </p:txBody>
      </p:sp>
    </p:spTree>
    <p:extLst>
      <p:ext uri="{BB962C8B-B14F-4D97-AF65-F5344CB8AC3E}">
        <p14:creationId xmlns:p14="http://schemas.microsoft.com/office/powerpoint/2010/main" val="497685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00CC"/>
                </a:solidFill>
              </a:rPr>
              <a:t>Stories With Humour Reading</a:t>
            </a:r>
          </a:p>
        </p:txBody>
      </p:sp>
      <p:sp>
        <p:nvSpPr>
          <p:cNvPr id="3" name="Content Placeholder 2"/>
          <p:cNvSpPr>
            <a:spLocks noGrp="1"/>
          </p:cNvSpPr>
          <p:nvPr>
            <p:ph idx="1"/>
          </p:nvPr>
        </p:nvSpPr>
        <p:spPr/>
        <p:txBody>
          <a:bodyPr>
            <a:normAutofit/>
          </a:bodyPr>
          <a:lstStyle/>
          <a:p>
            <a:pPr marL="0" indent="0">
              <a:buNone/>
            </a:pPr>
            <a:r>
              <a:rPr lang="en-GB" dirty="0">
                <a:solidFill>
                  <a:srgbClr val="0000CC"/>
                </a:solidFill>
              </a:rPr>
              <a:t>We have finished Billionaire Boy but perhaps you might like to read or listen to another book by David Walliams. </a:t>
            </a:r>
          </a:p>
          <a:p>
            <a:pPr marL="0" indent="0">
              <a:buNone/>
            </a:pPr>
            <a:endParaRPr lang="en-GB" dirty="0"/>
          </a:p>
          <a:p>
            <a:pPr marL="0" indent="0">
              <a:buNone/>
            </a:pPr>
            <a:endParaRPr lang="en-GB" dirty="0">
              <a:solidFill>
                <a:srgbClr val="FF0000"/>
              </a:solidFill>
            </a:endParaRPr>
          </a:p>
          <a:p>
            <a:pPr marL="0" indent="0">
              <a:buNone/>
            </a:pPr>
            <a:endParaRPr lang="en-GB" dirty="0">
              <a:solidFill>
                <a:srgbClr val="FF0000"/>
              </a:solidFill>
            </a:endParaRPr>
          </a:p>
        </p:txBody>
      </p:sp>
    </p:spTree>
    <p:extLst>
      <p:ext uri="{BB962C8B-B14F-4D97-AF65-F5344CB8AC3E}">
        <p14:creationId xmlns:p14="http://schemas.microsoft.com/office/powerpoint/2010/main" val="1946377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solidFill>
                  <a:srgbClr val="0000CC"/>
                </a:solidFill>
              </a:rPr>
              <a:t>Spellings </a:t>
            </a:r>
            <a:br>
              <a:rPr lang="en-GB" dirty="0">
                <a:solidFill>
                  <a:srgbClr val="0000CC"/>
                </a:solidFill>
              </a:rPr>
            </a:br>
            <a:r>
              <a:rPr lang="en-GB" dirty="0">
                <a:solidFill>
                  <a:srgbClr val="0000CC"/>
                </a:solidFill>
              </a:rPr>
              <a:t>for Friday 3</a:t>
            </a:r>
            <a:r>
              <a:rPr lang="en-GB" baseline="30000" dirty="0">
                <a:solidFill>
                  <a:srgbClr val="0000CC"/>
                </a:solidFill>
              </a:rPr>
              <a:t>rd</a:t>
            </a:r>
            <a:r>
              <a:rPr lang="en-GB" dirty="0">
                <a:solidFill>
                  <a:srgbClr val="0000CC"/>
                </a:solidFill>
              </a:rPr>
              <a:t> July </a:t>
            </a:r>
          </a:p>
        </p:txBody>
      </p:sp>
      <p:sp>
        <p:nvSpPr>
          <p:cNvPr id="5" name="TextBox 4"/>
          <p:cNvSpPr txBox="1"/>
          <p:nvPr/>
        </p:nvSpPr>
        <p:spPr>
          <a:xfrm>
            <a:off x="1786880" y="1728304"/>
            <a:ext cx="7128791" cy="4093428"/>
          </a:xfrm>
          <a:prstGeom prst="rect">
            <a:avLst/>
          </a:prstGeom>
          <a:noFill/>
        </p:spPr>
        <p:txBody>
          <a:bodyPr wrap="square" rtlCol="0">
            <a:spAutoFit/>
          </a:bodyPr>
          <a:lstStyle/>
          <a:p>
            <a:r>
              <a:rPr lang="en-GB" sz="2600" dirty="0">
                <a:solidFill>
                  <a:srgbClr val="0000CC"/>
                </a:solidFill>
              </a:rPr>
              <a:t>This week, we are looking at adverbials of manner (how someone or something does something). </a:t>
            </a:r>
          </a:p>
          <a:p>
            <a:endParaRPr lang="en-GB" sz="2600" dirty="0">
              <a:solidFill>
                <a:srgbClr val="0000CC"/>
              </a:solidFill>
            </a:endParaRPr>
          </a:p>
          <a:p>
            <a:r>
              <a:rPr lang="en-GB" sz="2600" dirty="0">
                <a:solidFill>
                  <a:srgbClr val="0000CC"/>
                </a:solidFill>
              </a:rPr>
              <a:t>This week, there is a handwriting sheet, a word search and a poster to help you learn the words. </a:t>
            </a:r>
          </a:p>
          <a:p>
            <a:endParaRPr lang="en-GB" sz="2600" dirty="0">
              <a:solidFill>
                <a:srgbClr val="0000CC"/>
              </a:solidFill>
            </a:endParaRPr>
          </a:p>
          <a:p>
            <a:r>
              <a:rPr lang="en-GB" sz="2600" b="1" dirty="0">
                <a:solidFill>
                  <a:srgbClr val="0000CC"/>
                </a:solidFill>
              </a:rPr>
              <a:t>Make sure you know what each word means.</a:t>
            </a:r>
          </a:p>
          <a:p>
            <a:endParaRPr lang="en-GB" sz="2600" b="1" dirty="0">
              <a:solidFill>
                <a:srgbClr val="0000CC"/>
              </a:solidFill>
            </a:endParaRPr>
          </a:p>
          <a:p>
            <a:r>
              <a:rPr lang="en-GB" sz="2600" b="1" dirty="0">
                <a:solidFill>
                  <a:srgbClr val="0000CC"/>
                </a:solidFill>
              </a:rPr>
              <a:t>Think about how you could use some of them in your Billionaire Boy writing. </a:t>
            </a:r>
          </a:p>
        </p:txBody>
      </p:sp>
      <p:pic>
        <p:nvPicPr>
          <p:cNvPr id="7" name="Content Placeholder 6" descr="A screenshot of a cell phone&#10;&#10;Description automatically generated">
            <a:extLst>
              <a:ext uri="{FF2B5EF4-FFF2-40B4-BE49-F238E27FC236}">
                <a16:creationId xmlns:a16="http://schemas.microsoft.com/office/drawing/2014/main" id="{C5CE0757-37AE-4E73-87EA-F0C5CD32861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329" y="1700808"/>
            <a:ext cx="1294070" cy="4525963"/>
          </a:xfrm>
        </p:spPr>
      </p:pic>
    </p:spTree>
    <p:extLst>
      <p:ext uri="{BB962C8B-B14F-4D97-AF65-F5344CB8AC3E}">
        <p14:creationId xmlns:p14="http://schemas.microsoft.com/office/powerpoint/2010/main" val="2760391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00CC"/>
                </a:solidFill>
              </a:rPr>
              <a:t>Stories with Humour</a:t>
            </a:r>
          </a:p>
        </p:txBody>
      </p:sp>
      <p:sp>
        <p:nvSpPr>
          <p:cNvPr id="3" name="Content Placeholder 2"/>
          <p:cNvSpPr>
            <a:spLocks noGrp="1"/>
          </p:cNvSpPr>
          <p:nvPr>
            <p:ph idx="1"/>
          </p:nvPr>
        </p:nvSpPr>
        <p:spPr/>
        <p:txBody>
          <a:bodyPr>
            <a:normAutofit lnSpcReduction="10000"/>
          </a:bodyPr>
          <a:lstStyle/>
          <a:p>
            <a:pPr marL="0" indent="0">
              <a:buNone/>
            </a:pPr>
            <a:r>
              <a:rPr lang="en-GB" u="sng" dirty="0">
                <a:solidFill>
                  <a:srgbClr val="0000CC"/>
                </a:solidFill>
              </a:rPr>
              <a:t>Weekly Overview </a:t>
            </a:r>
          </a:p>
          <a:p>
            <a:r>
              <a:rPr lang="en-GB" dirty="0">
                <a:solidFill>
                  <a:srgbClr val="0000CC"/>
                </a:solidFill>
              </a:rPr>
              <a:t>We will write our story inspired by Billionaire Boy. </a:t>
            </a:r>
          </a:p>
          <a:p>
            <a:r>
              <a:rPr lang="en-GB" dirty="0">
                <a:solidFill>
                  <a:srgbClr val="0000CC"/>
                </a:solidFill>
              </a:rPr>
              <a:t>We will edit and proofread our story. </a:t>
            </a:r>
          </a:p>
          <a:p>
            <a:r>
              <a:rPr lang="en-GB" dirty="0">
                <a:solidFill>
                  <a:srgbClr val="0000CC"/>
                </a:solidFill>
              </a:rPr>
              <a:t>There is a </a:t>
            </a:r>
            <a:r>
              <a:rPr lang="en-GB" dirty="0" err="1">
                <a:solidFill>
                  <a:srgbClr val="0000CC"/>
                </a:solidFill>
              </a:rPr>
              <a:t>SPaG</a:t>
            </a:r>
            <a:r>
              <a:rPr lang="en-GB" dirty="0">
                <a:solidFill>
                  <a:srgbClr val="0000CC"/>
                </a:solidFill>
              </a:rPr>
              <a:t> mat to complete if you would like to give it a try. If you are having a meet the teacher Zoom on Tuesday morning, you may want to do this as your English task as it will be a shorter session. </a:t>
            </a:r>
          </a:p>
        </p:txBody>
      </p:sp>
    </p:spTree>
    <p:extLst>
      <p:ext uri="{BB962C8B-B14F-4D97-AF65-F5344CB8AC3E}">
        <p14:creationId xmlns:p14="http://schemas.microsoft.com/office/powerpoint/2010/main" val="1109905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solidFill>
                  <a:srgbClr val="0000CC"/>
                </a:solidFill>
              </a:rPr>
              <a:t>Lesson 1 of 3: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rgbClr val="0000CC"/>
                </a:solidFill>
              </a:rPr>
              <a:t>L.O. To write a story inspired by Billionaire Boy</a:t>
            </a:r>
          </a:p>
        </p:txBody>
      </p:sp>
    </p:spTree>
    <p:extLst>
      <p:ext uri="{BB962C8B-B14F-4D97-AF65-F5344CB8AC3E}">
        <p14:creationId xmlns:p14="http://schemas.microsoft.com/office/powerpoint/2010/main" val="1840106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7010</TotalTime>
  <Words>1581</Words>
  <Application>Microsoft Office PowerPoint</Application>
  <PresentationFormat>On-screen Show (4:3)</PresentationFormat>
  <Paragraphs>149</Paragraphs>
  <Slides>33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Comic Sans MS</vt:lpstr>
      <vt:lpstr>Office Theme</vt:lpstr>
      <vt:lpstr>ENGLISH LESSONS MONDAY 29th JUNE TO FRIDAY 3rd JULY</vt:lpstr>
      <vt:lpstr>Stories with Humour</vt:lpstr>
      <vt:lpstr>SPaG Activity Mat </vt:lpstr>
      <vt:lpstr>SPaG.com </vt:lpstr>
      <vt:lpstr> Reading Comprehension  </vt:lpstr>
      <vt:lpstr>Stories With Humour Reading</vt:lpstr>
      <vt:lpstr>Spellings  for Friday 3rd July </vt:lpstr>
      <vt:lpstr>Stories with Humour</vt:lpstr>
      <vt:lpstr>Lesson 1 of 3: Stories with Humour </vt:lpstr>
      <vt:lpstr>  L.O. To write a story inspired by Billionaire Boy   </vt:lpstr>
      <vt:lpstr>L.O. To write a story inspired by Billionaire Boy </vt:lpstr>
      <vt:lpstr>L.O. To write a story inspired by Billionaire Boy </vt:lpstr>
      <vt:lpstr>L.O. To write a story inspired by Billionaire Boy </vt:lpstr>
      <vt:lpstr>L.O. To write a story inspired by Billionaire Boy </vt:lpstr>
      <vt:lpstr>L.O. To map out a story inspired by David Walliams </vt:lpstr>
      <vt:lpstr>PowerPoint Presentation</vt:lpstr>
      <vt:lpstr>Key ‘ingredients’ included in the example opening paragraph </vt:lpstr>
      <vt:lpstr>Success Criteria </vt:lpstr>
      <vt:lpstr>David Walliams Features Checklist </vt:lpstr>
      <vt:lpstr>Billionaire Boy Inspired Story </vt:lpstr>
      <vt:lpstr>Lesson 2 of 3: Stories with Humour </vt:lpstr>
      <vt:lpstr>Recap of I SAW A WABUB Conjunctions </vt:lpstr>
      <vt:lpstr>L.O. To write a story inspired by Billionaire Boy </vt:lpstr>
      <vt:lpstr>Lesson 3 of 3: Stories with Humour </vt:lpstr>
      <vt:lpstr>L.O. To edit and proofread a story </vt:lpstr>
      <vt:lpstr>David Walliams Story Endings </vt:lpstr>
      <vt:lpstr>David Walliams Story Endings </vt:lpstr>
      <vt:lpstr>Speech Punctuation Rules </vt:lpstr>
      <vt:lpstr>L.O. To edit and proofread a story</vt:lpstr>
      <vt:lpstr>Proud of your story? </vt:lpstr>
      <vt:lpstr>SPaG lesson  (which can be completed on any day but you may wish to do on Tuesday morning if you have a meet the teacher Zoom lesson that morning) Please complete the SPaG mat like we have been doing in our Zoom lesson. Choose the one star, two star or three star sheet (three being the most challenging). The answers are included for you to check. </vt:lpstr>
      <vt:lpstr>Spellings </vt:lpstr>
      <vt:lpstr>Friday 3rd July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katie tiernan</cp:lastModifiedBy>
  <cp:revision>409</cp:revision>
  <dcterms:created xsi:type="dcterms:W3CDTF">2020-04-22T19:30:28Z</dcterms:created>
  <dcterms:modified xsi:type="dcterms:W3CDTF">2020-06-26T11:44:53Z</dcterms:modified>
</cp:coreProperties>
</file>